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8" r:id="rId21"/>
    <p:sldId id="282" r:id="rId22"/>
    <p:sldId id="279" r:id="rId23"/>
    <p:sldId id="280" r:id="rId24"/>
    <p:sldId id="274" r:id="rId25"/>
    <p:sldId id="275" r:id="rId26"/>
    <p:sldId id="276" r:id="rId27"/>
    <p:sldId id="277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9F2B1-6FC8-4A4E-8AD6-0975E6A676E1}" type="datetimeFigureOut">
              <a:rPr lang="pl-PL" smtClean="0"/>
              <a:pPr/>
              <a:t>2012-12-05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00AE0-16ED-47FE-B296-D2A48DCDB3E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24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00AE0-16ED-47FE-B296-D2A48DCDB3EB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l-PL" sz="6600" dirty="0" smtClean="0">
                <a:latin typeface="Aharoni" pitchFamily="2" charset="-79"/>
                <a:cs typeface="Aharoni" pitchFamily="2" charset="-79"/>
              </a:rPr>
              <a:t>Roma – parte </a:t>
            </a:r>
            <a:r>
              <a:rPr lang="pl-PL" sz="6600" dirty="0" err="1" smtClean="0">
                <a:latin typeface="Aharoni" pitchFamily="2" charset="-79"/>
                <a:cs typeface="Aharoni" pitchFamily="2" charset="-79"/>
              </a:rPr>
              <a:t>seconda</a:t>
            </a:r>
            <a:endParaRPr lang="pl-PL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458200" cy="9144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Panteon</a:t>
            </a:r>
            <a:endParaRPr lang="pl-PL" dirty="0"/>
          </a:p>
        </p:txBody>
      </p:sp>
      <p:pic>
        <p:nvPicPr>
          <p:cNvPr id="4" name="Symbol zastępczy zawartości 3" descr="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Fontanna di </a:t>
            </a:r>
            <a:r>
              <a:rPr lang="pl-PL" dirty="0" err="1" smtClean="0"/>
              <a:t>trevi</a:t>
            </a:r>
            <a:endParaRPr lang="pl-PL" dirty="0"/>
          </a:p>
        </p:txBody>
      </p:sp>
      <p:pic>
        <p:nvPicPr>
          <p:cNvPr id="4" name="Symbol zastępczy zawartości 3" descr="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27200" y="1861344"/>
            <a:ext cx="5842000" cy="3911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Fontanna di </a:t>
            </a:r>
            <a:r>
              <a:rPr lang="pl-PL" dirty="0" err="1" smtClean="0"/>
              <a:t>trevi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Według legendy dziewica imieniem </a:t>
            </a:r>
            <a:r>
              <a:rPr lang="pl-PL" sz="2400" dirty="0" err="1" smtClean="0"/>
              <a:t>Trevia</a:t>
            </a:r>
            <a:r>
              <a:rPr lang="pl-PL" sz="2400" dirty="0" smtClean="0"/>
              <a:t> odnalazła źródło wody, które miałoby zasilać ta fontannę, wiec wodę ta nazywa się </a:t>
            </a:r>
            <a:r>
              <a:rPr lang="pl-PL" sz="2400" dirty="0" err="1" smtClean="0"/>
              <a:t>Acqua</a:t>
            </a:r>
            <a:r>
              <a:rPr lang="pl-PL" sz="2400" dirty="0" smtClean="0"/>
              <a:t> Virgo, a fontannę di Trevi. Fontanna jest w rzeczywistości barokowym dziełem sztuki zbudowanym z inicjatywy Klemensa XII. W samym środku znajduje się postać wielkiego Neptuna. Kinomanom ten budynek kojarzyć się może z filmem La Dolce Vita i piękna scena kąpieli  Sylvii. Tam jadłem najlepsze </a:t>
            </a:r>
            <a:r>
              <a:rPr lang="pl-PL" sz="2400" dirty="0" err="1" smtClean="0"/>
              <a:t>gelato</a:t>
            </a:r>
            <a:r>
              <a:rPr lang="pl-PL" sz="2400" dirty="0" smtClean="0"/>
              <a:t> w swoim życiu, w kawiarence, która zamknięto dwa lata temu w celu otworzenia apteki. </a:t>
            </a:r>
            <a:endParaRPr lang="pl-PL" sz="2400" dirty="0"/>
          </a:p>
        </p:txBody>
      </p:sp>
      <p:pic>
        <p:nvPicPr>
          <p:cNvPr id="4" name="Obraz 3" descr="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953952"/>
            <a:ext cx="2590800" cy="1732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Fontanna di </a:t>
            </a:r>
            <a:r>
              <a:rPr lang="pl-PL" dirty="0" err="1" smtClean="0"/>
              <a:t>trevi</a:t>
            </a:r>
            <a:endParaRPr lang="pl-PL" dirty="0"/>
          </a:p>
        </p:txBody>
      </p:sp>
      <p:pic>
        <p:nvPicPr>
          <p:cNvPr id="4" name="Symbol zastępczy zawartości 3" descr="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676400"/>
            <a:ext cx="2781300" cy="425538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cs typeface="Aharoni" pitchFamily="2" charset="-79"/>
              </a:rPr>
              <a:t>I teraz…</a:t>
            </a:r>
            <a:endParaRPr lang="pl-PL" sz="8800" dirty="0">
              <a:cs typeface="Aharoni" pitchFamily="2" charset="-79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pl-PL" sz="7200" dirty="0" smtClean="0"/>
              <a:t>… przeniesiemy się do innego kraju…</a:t>
            </a:r>
            <a:endParaRPr lang="pl-PL" sz="7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/>
              <a:t>… którym rządzi…</a:t>
            </a:r>
            <a:endParaRPr lang="pl-PL" sz="7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 descr="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914400"/>
            <a:ext cx="8686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err="1" smtClean="0"/>
              <a:t>Citta</a:t>
            </a:r>
            <a:r>
              <a:rPr lang="pl-PL" sz="5400" dirty="0" smtClean="0"/>
              <a:t> del </a:t>
            </a:r>
            <a:r>
              <a:rPr lang="pl-PL" sz="5400" dirty="0" err="1" smtClean="0"/>
              <a:t>Vaticano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Watykan powstał dopiero w IV wieku naszej ery z racji długich prześladowań chrześcijan, które zakończył cesarz Konstantyn Wielki. </a:t>
            </a:r>
            <a:r>
              <a:rPr lang="pl-PL" sz="2400" dirty="0"/>
              <a:t>W</a:t>
            </a:r>
            <a:r>
              <a:rPr lang="pl-PL" sz="2400" dirty="0" smtClean="0"/>
              <a:t>raz z zaakceptowaniem chrześcijaństwa w 313 roku i początkiem urzędu papieży, każdy pragnął zostać papieżem, gdyż dla niektórych był to jedyny sposób na zdobycie władzy, która dotychczas spoczywała w rękach cesarzów i ich potomków. Elekcje na papieża były więc politycznymi próbami przejęcia władzy i zmniejszenia siły cesarza. Duchowni mieli więcej przywilejów, wiec każdy chciał nimi zostać. W 1000 roku polowe ludności Rzymu stanowili duchowni. 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err="1" smtClean="0"/>
              <a:t>Citta</a:t>
            </a:r>
            <a:r>
              <a:rPr lang="pl-PL" sz="5400" dirty="0" smtClean="0"/>
              <a:t> del </a:t>
            </a:r>
            <a:r>
              <a:rPr lang="pl-PL" sz="5400" dirty="0" err="1" smtClean="0"/>
              <a:t>Vaticano</a:t>
            </a:r>
            <a:endParaRPr lang="pl-PL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476375"/>
            <a:ext cx="5207000" cy="3905250"/>
          </a:xfrm>
        </p:spPr>
      </p:pic>
    </p:spTree>
    <p:extLst>
      <p:ext uri="{BB962C8B-B14F-4D97-AF65-F5344CB8AC3E}">
        <p14:creationId xmlns:p14="http://schemas.microsoft.com/office/powerpoint/2010/main" val="287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</a:t>
            </a:r>
            <a:r>
              <a:rPr lang="pl-PL" dirty="0" err="1" smtClean="0"/>
              <a:t>basilica</a:t>
            </a:r>
            <a:r>
              <a:rPr lang="pl-PL" dirty="0" smtClean="0"/>
              <a:t> de San Marco</a:t>
            </a:r>
            <a:endParaRPr lang="pl-PL" dirty="0"/>
          </a:p>
        </p:txBody>
      </p:sp>
      <p:pic>
        <p:nvPicPr>
          <p:cNvPr id="4" name="Symbol zastępczy zawartości 3" descr="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33817"/>
            <a:ext cx="8686800" cy="376665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err="1" smtClean="0"/>
              <a:t>Citta</a:t>
            </a:r>
            <a:r>
              <a:rPr lang="pl-PL" sz="5400" dirty="0" smtClean="0"/>
              <a:t> del </a:t>
            </a:r>
            <a:r>
              <a:rPr lang="pl-PL" sz="5400" dirty="0" err="1" smtClean="0"/>
              <a:t>Vaticano</a:t>
            </a:r>
            <a:endParaRPr lang="en-GB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Działania pierwszych papieży mogły bulwersować, gdyż nie byli oni właściwie duchowymi liderami, lecz politykami. Tworzyli kraj, który posiadał własne wojsko, własne ziemie i własnych urzędników. Papieże nie stronili od łamania celibatu, postów, Świętych Przykazań. Aleksander VI (Rodrigo Borgia) często bawił się w różne gry erotyczne ze swoimi kurtyzanami, a syna i córkę Lukrecję zmuszał do wspólnego seksu w celu przygotowania kobiety do życia z przyszłym mężem. Także zakonnicy łamali te zasady. W pewnym klasztorze mnisi wrzucali krowy, świnie lub drób do rzeki, a potem ich znajomi łowili je w celu zjedzenia w czasie postu, jako rybę.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65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err="1" smtClean="0"/>
              <a:t>Citta</a:t>
            </a:r>
            <a:r>
              <a:rPr lang="pl-PL" sz="5400" dirty="0" smtClean="0"/>
              <a:t> del </a:t>
            </a:r>
            <a:r>
              <a:rPr lang="pl-PL" sz="5400" dirty="0" err="1" smtClean="0"/>
              <a:t>Vaticano</a:t>
            </a:r>
            <a:endParaRPr lang="en-GB" sz="5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07" y="1415891"/>
            <a:ext cx="4006187" cy="4026218"/>
          </a:xfrm>
        </p:spPr>
      </p:pic>
    </p:spTree>
    <p:extLst>
      <p:ext uri="{BB962C8B-B14F-4D97-AF65-F5344CB8AC3E}">
        <p14:creationId xmlns:p14="http://schemas.microsoft.com/office/powerpoint/2010/main" val="11451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err="1" smtClean="0"/>
              <a:t>Citta</a:t>
            </a:r>
            <a:r>
              <a:rPr lang="pl-PL" sz="5400" dirty="0" smtClean="0"/>
              <a:t> </a:t>
            </a:r>
            <a:r>
              <a:rPr lang="pl-PL" sz="5400" dirty="0" err="1" smtClean="0"/>
              <a:t>DeL</a:t>
            </a:r>
            <a:r>
              <a:rPr lang="pl-PL" sz="5400" dirty="0" smtClean="0"/>
              <a:t> </a:t>
            </a:r>
            <a:r>
              <a:rPr lang="pl-PL" sz="5400" dirty="0" err="1" smtClean="0"/>
              <a:t>Vaticano</a:t>
            </a:r>
            <a:endParaRPr lang="en-GB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Nazwę wymyślił Benito Mussolini</a:t>
            </a:r>
          </a:p>
          <a:p>
            <a:r>
              <a:rPr lang="pl-PL" sz="2400" dirty="0" smtClean="0"/>
              <a:t>Powierzchnia 0,44km (najmniejsze ze wszystkich klasyfikowanych państw</a:t>
            </a:r>
          </a:p>
          <a:p>
            <a:r>
              <a:rPr lang="pl-PL" sz="2400" dirty="0" smtClean="0"/>
              <a:t>Ustrojem politycznym jest monarchia elekcyjna, lecz mówi się też o teokracji, czyli ustroju, w którym rolę lidera pełni duchowny, kapłan. </a:t>
            </a:r>
            <a:r>
              <a:rPr lang="pl-PL" sz="2400" dirty="0"/>
              <a:t>P</a:t>
            </a:r>
            <a:r>
              <a:rPr lang="pl-PL" sz="2400" dirty="0" smtClean="0"/>
              <a:t>aństwem o podobnym ustroju jest np. Tybet oraz był do niedawna Afganistan</a:t>
            </a:r>
          </a:p>
          <a:p>
            <a:r>
              <a:rPr lang="pl-PL" sz="2400" dirty="0" smtClean="0"/>
              <a:t>Języki urzędowe łacina i włoski</a:t>
            </a:r>
          </a:p>
          <a:p>
            <a:r>
              <a:rPr lang="pl-PL" sz="2400" dirty="0" smtClean="0"/>
              <a:t>Hymn to </a:t>
            </a:r>
            <a:r>
              <a:rPr lang="pl-PL" sz="2400" dirty="0" err="1" smtClean="0"/>
              <a:t>Inno</a:t>
            </a:r>
            <a:r>
              <a:rPr lang="pl-PL" sz="2400" dirty="0" smtClean="0"/>
              <a:t> e </a:t>
            </a:r>
            <a:r>
              <a:rPr lang="pl-PL" sz="2400" dirty="0" err="1" smtClean="0"/>
              <a:t>Marcia</a:t>
            </a:r>
            <a:r>
              <a:rPr lang="pl-PL" sz="2400" dirty="0" smtClean="0"/>
              <a:t> </a:t>
            </a:r>
            <a:r>
              <a:rPr lang="pl-PL" sz="2400" dirty="0" err="1" smtClean="0"/>
              <a:t>Pontificale</a:t>
            </a:r>
            <a:r>
              <a:rPr lang="pl-PL" sz="2400" dirty="0" smtClean="0"/>
              <a:t> (Hymn Papieski)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22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/>
              <a:t>Kuchnia </a:t>
            </a:r>
            <a:r>
              <a:rPr lang="pl-PL" sz="4800" dirty="0" err="1" smtClean="0"/>
              <a:t>Citta</a:t>
            </a:r>
            <a:r>
              <a:rPr lang="pl-PL" sz="4800" dirty="0" smtClean="0"/>
              <a:t> Del </a:t>
            </a:r>
            <a:r>
              <a:rPr lang="pl-PL" sz="4800" dirty="0" err="1" smtClean="0"/>
              <a:t>Vaticano</a:t>
            </a:r>
            <a:endParaRPr lang="en-GB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Warto zwrócić uwagę na kuchnię watykańską, bo kucharze papieski mają rozkaz podania swojemu panu dokładnie tego, czego pragnie.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Oto parę potraw, które upodobali sobie szczególnie papieże: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4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 i ulubione dania </a:t>
            </a:r>
            <a:r>
              <a:rPr lang="pl-PL" dirty="0" err="1" smtClean="0"/>
              <a:t>Papiezy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Syzyniusz</a:t>
            </a:r>
            <a:endParaRPr lang="pl-PL" dirty="0" smtClean="0"/>
          </a:p>
          <a:p>
            <a:r>
              <a:rPr lang="pl-PL" dirty="0" smtClean="0"/>
              <a:t>Szpada mięsa pieczonego z ziołami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Juliusz III</a:t>
            </a:r>
          </a:p>
          <a:p>
            <a:r>
              <a:rPr lang="pl-PL" dirty="0" smtClean="0"/>
              <a:t>Sernik królewski (z woda różaną)</a:t>
            </a:r>
          </a:p>
          <a:p>
            <a:r>
              <a:rPr lang="pl-PL" dirty="0" smtClean="0"/>
              <a:t>Indyczka faszerowana wątróbką</a:t>
            </a:r>
          </a:p>
          <a:p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Klemens</a:t>
            </a:r>
          </a:p>
          <a:p>
            <a:r>
              <a:rPr lang="pl-PL" dirty="0" smtClean="0"/>
              <a:t>Potrawka z fasoli i rzepy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Grzegorz IX</a:t>
            </a:r>
          </a:p>
          <a:p>
            <a:r>
              <a:rPr lang="pl-PL" dirty="0" smtClean="0"/>
              <a:t>Wielkopostne karpie z purée z pigwy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 i ulubione dania </a:t>
            </a:r>
            <a:r>
              <a:rPr lang="pl-PL" dirty="0" err="1" smtClean="0"/>
              <a:t>Papiezy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Damazy</a:t>
            </a:r>
          </a:p>
          <a:p>
            <a:r>
              <a:rPr lang="pl-PL" dirty="0" smtClean="0"/>
              <a:t>Jesiotr w płatkach róży</a:t>
            </a:r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Bonifacy IX</a:t>
            </a:r>
          </a:p>
          <a:p>
            <a:r>
              <a:rPr lang="pl-PL" dirty="0" smtClean="0"/>
              <a:t>Pulpety z wątroby</a:t>
            </a:r>
            <a:endParaRPr lang="pl-PL" dirty="0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Pius V</a:t>
            </a:r>
          </a:p>
          <a:p>
            <a:r>
              <a:rPr lang="pl-PL" dirty="0" smtClean="0"/>
              <a:t>Kuropatwy z mięsnym farszem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err="1" smtClean="0"/>
              <a:t>Pawel</a:t>
            </a:r>
            <a:r>
              <a:rPr lang="pl-PL" dirty="0" smtClean="0"/>
              <a:t> IV</a:t>
            </a:r>
          </a:p>
          <a:p>
            <a:r>
              <a:rPr lang="pl-PL" dirty="0" smtClean="0"/>
              <a:t>Orszada z jęczmienia</a:t>
            </a: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 i ulubione dania </a:t>
            </a:r>
            <a:r>
              <a:rPr lang="pl-PL" dirty="0" err="1" smtClean="0"/>
              <a:t>Papiezy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Marcin V</a:t>
            </a:r>
          </a:p>
          <a:p>
            <a:r>
              <a:rPr lang="pl-PL" dirty="0" smtClean="0"/>
              <a:t>Węgorze pieczone z winem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Aleksander VI</a:t>
            </a:r>
          </a:p>
          <a:p>
            <a:r>
              <a:rPr lang="pl-PL" dirty="0" smtClean="0"/>
              <a:t>Potrawa z sera po </a:t>
            </a:r>
            <a:r>
              <a:rPr lang="pl-PL" dirty="0"/>
              <a:t>W</a:t>
            </a:r>
            <a:r>
              <a:rPr lang="pl-PL" dirty="0" smtClean="0"/>
              <a:t>enecku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Innocenty X</a:t>
            </a:r>
          </a:p>
          <a:p>
            <a:r>
              <a:rPr lang="pl-PL" dirty="0" smtClean="0"/>
              <a:t>Kluski gotowane na rosole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Leon XI</a:t>
            </a:r>
          </a:p>
          <a:p>
            <a:r>
              <a:rPr lang="pl-PL" dirty="0" smtClean="0"/>
              <a:t>Krem z kury</a:t>
            </a:r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Menu i ulubione dania </a:t>
            </a:r>
            <a:r>
              <a:rPr lang="pl-PL" dirty="0" err="1" smtClean="0"/>
              <a:t>Papiezy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Jan Paweł II</a:t>
            </a:r>
          </a:p>
          <a:p>
            <a:r>
              <a:rPr lang="pl-PL" dirty="0" smtClean="0"/>
              <a:t>Barszcz czerwony z „rurą”</a:t>
            </a:r>
          </a:p>
          <a:p>
            <a:r>
              <a:rPr lang="pl-PL" dirty="0" smtClean="0"/>
              <a:t>Risotto z grzybami i homarcami</a:t>
            </a:r>
          </a:p>
          <a:p>
            <a:r>
              <a:rPr lang="pl-PL" dirty="0" smtClean="0"/>
              <a:t>Bigos</a:t>
            </a:r>
          </a:p>
          <a:p>
            <a:r>
              <a:rPr lang="pl-PL" dirty="0" smtClean="0"/>
              <a:t>Ciasto jarzynowe z serem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Benedykt XVI</a:t>
            </a:r>
          </a:p>
          <a:p>
            <a:r>
              <a:rPr lang="pl-PL" dirty="0" err="1" smtClean="0"/>
              <a:t>Tortellini</a:t>
            </a:r>
            <a:r>
              <a:rPr lang="pl-PL" dirty="0" smtClean="0"/>
              <a:t> z kabaczkiem i krewetkami</a:t>
            </a:r>
          </a:p>
          <a:p>
            <a:r>
              <a:rPr lang="pl-PL" dirty="0" smtClean="0"/>
              <a:t>Pieczeń wieprzowa z ziemniaczanymi kulkami i kapustą kiszoną</a:t>
            </a:r>
          </a:p>
          <a:p>
            <a:r>
              <a:rPr lang="pl-PL" dirty="0" smtClean="0"/>
              <a:t>Naleśniki</a:t>
            </a:r>
          </a:p>
          <a:p>
            <a:r>
              <a:rPr lang="pl-PL" dirty="0" smtClean="0"/>
              <a:t>Kulki z białego chleba w sosie grzybowym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Bazylika Św. Piotra</a:t>
            </a:r>
            <a:endParaRPr lang="en-GB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40608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Bazylika Św. Piotra</a:t>
            </a:r>
            <a:endParaRPr lang="en-GB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400" dirty="0" smtClean="0"/>
              <a:t>Niezwykły cud architektoniczny, który fascynuje ogromem, bogactwem, wyglądem. Budowana w latach 1506-1626. Drugi co do wielkości kościół na świecie. Przed renesansem stała tam jednak inna budowla, która przez papieża Juliusza II została uznana za zaniedbaną i powoli rujnującą się, więc z jego rozkazu miała powstać ta piękna bazylika. Budowana ona była kolejno przez Donato Bramante, Rafaela Santi, </a:t>
            </a:r>
            <a:r>
              <a:rPr lang="pl-PL" sz="2400" dirty="0" err="1" smtClean="0"/>
              <a:t>Baldassare</a:t>
            </a:r>
            <a:r>
              <a:rPr lang="pl-PL" sz="2400" dirty="0" smtClean="0"/>
              <a:t> </a:t>
            </a:r>
            <a:r>
              <a:rPr lang="pl-PL" sz="2400" dirty="0" err="1" smtClean="0"/>
              <a:t>Peruzzi</a:t>
            </a:r>
            <a:r>
              <a:rPr lang="pl-PL" sz="2400" dirty="0" smtClean="0"/>
              <a:t>, Michała Anioła, </a:t>
            </a:r>
            <a:r>
              <a:rPr lang="pl-PL" sz="2400" dirty="0" err="1" smtClean="0"/>
              <a:t>Pirro</a:t>
            </a:r>
            <a:r>
              <a:rPr lang="pl-PL" sz="2400" dirty="0" smtClean="0"/>
              <a:t> </a:t>
            </a:r>
            <a:r>
              <a:rPr lang="pl-PL" sz="2400" dirty="0" err="1" smtClean="0"/>
              <a:t>Ligorio</a:t>
            </a:r>
            <a:r>
              <a:rPr lang="pl-PL" sz="2400" dirty="0" smtClean="0"/>
              <a:t>, Vignolę, Giacomo </a:t>
            </a:r>
            <a:r>
              <a:rPr lang="pl-PL" sz="2400" dirty="0" err="1" smtClean="0"/>
              <a:t>della</a:t>
            </a:r>
            <a:r>
              <a:rPr lang="pl-PL" sz="2400" dirty="0" smtClean="0"/>
              <a:t> </a:t>
            </a:r>
            <a:r>
              <a:rPr lang="pl-PL" sz="2400" dirty="0" err="1" smtClean="0"/>
              <a:t>Porta</a:t>
            </a:r>
            <a:r>
              <a:rPr lang="pl-PL" sz="2400" dirty="0" smtClean="0"/>
              <a:t> i wielu, wielu innych. </a:t>
            </a:r>
          </a:p>
          <a:p>
            <a:pPr marL="0" indent="0">
              <a:buNone/>
            </a:pPr>
            <a:r>
              <a:rPr lang="pl-PL" sz="2400" dirty="0" smtClean="0"/>
              <a:t>Choć obecnie tłumy do tego miejsca wydają się być niekończące się, to warto zwiedzić to miejsce. Tu znajdują się groby papieży, także naszego Jana Pawła II. Wiele legend wiąże się z tym miejscem np. w lewej części bazyliki niedaleko od drzwi znajduje się posąg anioła, którego można pocałować w stopę w celu zwiększenia szansy na dziecko.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512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</a:t>
            </a:r>
            <a:r>
              <a:rPr lang="pl-PL" dirty="0" err="1" smtClean="0"/>
              <a:t>Basilica</a:t>
            </a:r>
            <a:r>
              <a:rPr lang="pl-PL" dirty="0" smtClean="0"/>
              <a:t> de san </a:t>
            </a:r>
            <a:r>
              <a:rPr lang="pl-PL" dirty="0" err="1" smtClean="0"/>
              <a:t>marco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Bazylika nie jest tak znana i odwiedzana jak jej sąsiad </a:t>
            </a:r>
            <a:r>
              <a:rPr lang="pl-PL" sz="2400" dirty="0" err="1" smtClean="0"/>
              <a:t>Piazza</a:t>
            </a:r>
            <a:r>
              <a:rPr lang="pl-PL" sz="2400" dirty="0" smtClean="0"/>
              <a:t> </a:t>
            </a:r>
            <a:r>
              <a:rPr lang="pl-PL" sz="2400" dirty="0" err="1" smtClean="0"/>
              <a:t>Venezia</a:t>
            </a:r>
            <a:r>
              <a:rPr lang="pl-PL" sz="2400" dirty="0" smtClean="0"/>
              <a:t>, plac zbudowany na cześć Pietro </a:t>
            </a:r>
            <a:r>
              <a:rPr lang="pl-PL" sz="2400" dirty="0" err="1" smtClean="0"/>
              <a:t>Barbo</a:t>
            </a:r>
            <a:r>
              <a:rPr lang="pl-PL" sz="2400" dirty="0" smtClean="0"/>
              <a:t>, </a:t>
            </a:r>
            <a:r>
              <a:rPr lang="pl-PL" sz="2400" dirty="0" smtClean="0"/>
              <a:t>później Pawła </a:t>
            </a:r>
            <a:r>
              <a:rPr lang="pl-PL" sz="2400" dirty="0" smtClean="0"/>
              <a:t>II, </a:t>
            </a:r>
            <a:r>
              <a:rPr lang="pl-PL" sz="2400" dirty="0" smtClean="0"/>
              <a:t>jednak z pewnością warty zwiedzenia. Cały kościół leży na tak zwanym </a:t>
            </a:r>
            <a:r>
              <a:rPr lang="pl-PL" sz="2400" dirty="0" err="1" smtClean="0"/>
              <a:t>Piazza</a:t>
            </a:r>
            <a:r>
              <a:rPr lang="pl-PL" sz="2400" dirty="0" smtClean="0"/>
              <a:t> San Marco i został zbudowany w IV wieku przez papieża Marka na cześć imiennika z Ewangelii. Przebudowywano go w VIII, a potem w IX wieku przez Grzegorza IV. Ciężko jest nazwać styl w jakim budowany był kościół gdyż jego wygląd nieustannie się                                                                     zmieniał. Archeolodzy odnaleźli                                                                          tam także pogańskie posągi np.                                                                   posąg Izydy, egipskiej bogini.</a:t>
            </a:r>
            <a:endParaRPr lang="pl-PL" sz="2400" dirty="0"/>
          </a:p>
        </p:txBody>
      </p:sp>
      <p:pic>
        <p:nvPicPr>
          <p:cNvPr id="4" name="Obraz 3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546376"/>
            <a:ext cx="3200400" cy="2132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Bazylika Św. Piotra</a:t>
            </a:r>
            <a:endParaRPr lang="en-GB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92846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Kaplica Sykstyńska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4" y="1691116"/>
            <a:ext cx="7689752" cy="3475768"/>
          </a:xfrm>
        </p:spPr>
      </p:pic>
    </p:spTree>
    <p:extLst>
      <p:ext uri="{BB962C8B-B14F-4D97-AF65-F5344CB8AC3E}">
        <p14:creationId xmlns:p14="http://schemas.microsoft.com/office/powerpoint/2010/main" val="331003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Kaplica Sykstyńska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Swoją nazwę zasługuje twórcy kaplicy, papieżowi Sykstusowi IV. Z zewnątrz budynek nie różni się niczym od pozostałych, lecz to co skrywa w środku zaciekawiłoby każdego. Były tu odprawiane msze, dlatego pozostał tam ołtarz, lecz obecnie odprawia się tam konklawe, czyli obrady w celu wybrania nowego papieża. Na dachu i ścianach bocznych znajdują się piękne freski rysowane i malowane przez zdolnych Toskańczyków i </a:t>
            </a:r>
            <a:r>
              <a:rPr lang="pl-PL" sz="2400" dirty="0" err="1" smtClean="0"/>
              <a:t>Umbrijczyków</a:t>
            </a:r>
            <a:r>
              <a:rPr lang="pl-PL" sz="2400" dirty="0" smtClean="0"/>
              <a:t>. Jest tam ich tak wiele, że ciężko podać nazwy ich wszystkich. Zapamiętać powinniśmy jednak fresk „Stworzenie Adama”.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774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Kaplica Sykstyńska</a:t>
            </a:r>
            <a:endParaRPr lang="en-GB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1407319"/>
            <a:ext cx="5391150" cy="4043363"/>
          </a:xfrm>
        </p:spPr>
      </p:pic>
    </p:spTree>
    <p:extLst>
      <p:ext uri="{BB962C8B-B14F-4D97-AF65-F5344CB8AC3E}">
        <p14:creationId xmlns:p14="http://schemas.microsoft.com/office/powerpoint/2010/main" val="932464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dirty="0" smtClean="0"/>
              <a:t>!!!!QUIZ!!!!</a:t>
            </a:r>
            <a:endParaRPr lang="en-GB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4000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 smtClean="0"/>
              <a:t>Co odnaleziono w Kościele San Marco?</a:t>
            </a:r>
          </a:p>
          <a:p>
            <a:r>
              <a:rPr lang="pl-PL" sz="2200" dirty="0" smtClean="0"/>
              <a:t>Przez kogo został odbudowany Kościół San Marco w IX w.?</a:t>
            </a:r>
          </a:p>
          <a:p>
            <a:r>
              <a:rPr lang="pl-PL" sz="2200" dirty="0" smtClean="0"/>
              <a:t>Kto zbudował Fontanna dei </a:t>
            </a:r>
            <a:r>
              <a:rPr lang="pl-PL" sz="2200" dirty="0" err="1" smtClean="0"/>
              <a:t>Quatrro</a:t>
            </a:r>
            <a:r>
              <a:rPr lang="pl-PL" sz="2200" dirty="0" smtClean="0"/>
              <a:t> </a:t>
            </a:r>
            <a:r>
              <a:rPr lang="pl-PL" sz="2200" dirty="0" err="1" smtClean="0"/>
              <a:t>Fummi</a:t>
            </a:r>
            <a:r>
              <a:rPr lang="pl-PL" sz="2200" dirty="0" smtClean="0"/>
              <a:t>?</a:t>
            </a:r>
          </a:p>
          <a:p>
            <a:r>
              <a:rPr lang="pl-PL" sz="2200" dirty="0" smtClean="0"/>
              <a:t>W którym roku powstał rzymski Panteon?</a:t>
            </a:r>
          </a:p>
          <a:p>
            <a:r>
              <a:rPr lang="pl-PL" sz="2200" dirty="0" smtClean="0"/>
              <a:t>Jak nazywa się dziura w szczycie Panteonu?</a:t>
            </a:r>
          </a:p>
          <a:p>
            <a:r>
              <a:rPr lang="pl-PL" sz="2200" dirty="0" smtClean="0"/>
              <a:t>Z czyjej inicjatywy powstała Fontanna di Trevi?</a:t>
            </a:r>
          </a:p>
          <a:p>
            <a:r>
              <a:rPr lang="pl-PL" sz="2200" dirty="0" smtClean="0"/>
              <a:t>Czyja postać jest przedstawiona w środku Fontanny di Trevi?</a:t>
            </a:r>
          </a:p>
          <a:p>
            <a:r>
              <a:rPr lang="pl-PL" sz="2200" dirty="0" smtClean="0"/>
              <a:t>W którym roku „zalegalizowano” chrześcijaństwo w Rzymie?</a:t>
            </a:r>
          </a:p>
          <a:p>
            <a:r>
              <a:rPr lang="pl-PL" sz="2200" dirty="0" smtClean="0"/>
              <a:t>Co to teokracja i gdzie ją spotykamy (dwa kraje)?</a:t>
            </a:r>
          </a:p>
          <a:p>
            <a:r>
              <a:rPr lang="pl-PL" sz="2200" dirty="0" smtClean="0"/>
              <a:t>Kto wymyślił nazwę </a:t>
            </a:r>
            <a:r>
              <a:rPr lang="pl-PL" sz="2200" dirty="0" err="1" smtClean="0"/>
              <a:t>Citta</a:t>
            </a:r>
            <a:r>
              <a:rPr lang="pl-PL" sz="2200" dirty="0" smtClean="0"/>
              <a:t> del </a:t>
            </a:r>
            <a:r>
              <a:rPr lang="pl-PL" sz="2200" dirty="0" err="1" smtClean="0"/>
              <a:t>Vaticano</a:t>
            </a:r>
            <a:r>
              <a:rPr lang="pl-PL" sz="2200" dirty="0" smtClean="0"/>
              <a:t>?</a:t>
            </a:r>
          </a:p>
          <a:p>
            <a:r>
              <a:rPr lang="pl-PL" sz="2200" dirty="0" smtClean="0"/>
              <a:t>Podaj chociaż jedną ulubioną potrawę Jana Pawła II.</a:t>
            </a:r>
          </a:p>
          <a:p>
            <a:r>
              <a:rPr lang="pl-PL" sz="2200" dirty="0" smtClean="0"/>
              <a:t>Podaj chociaż dwie ulubione potrawy Benedykta XVI.</a:t>
            </a:r>
          </a:p>
          <a:p>
            <a:r>
              <a:rPr lang="pl-PL" sz="2200" dirty="0" smtClean="0"/>
              <a:t>Podaj imię przynajmniej dwóch architektów Bazyliki św. Piotra.</a:t>
            </a:r>
          </a:p>
          <a:p>
            <a:r>
              <a:rPr lang="pl-PL" sz="2200" dirty="0" smtClean="0"/>
              <a:t>W jakich latach budowana była Bazylika św. Piotra?</a:t>
            </a:r>
          </a:p>
          <a:p>
            <a:r>
              <a:rPr lang="pl-PL" sz="2200" dirty="0" smtClean="0"/>
              <a:t>Co znajduje się w środku Kaplicy Sykstyńskiej?</a:t>
            </a:r>
          </a:p>
          <a:p>
            <a:r>
              <a:rPr lang="pl-PL" sz="2200" dirty="0" smtClean="0"/>
              <a:t>Co obecnie odbywa się w Kaplicy Sykstyńskiej?</a:t>
            </a:r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200" dirty="0" smtClean="0"/>
          </a:p>
          <a:p>
            <a:endParaRPr lang="pl-PL" sz="2400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53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</a:t>
            </a:r>
            <a:r>
              <a:rPr lang="pl-PL" dirty="0" err="1" smtClean="0"/>
              <a:t>basilica</a:t>
            </a:r>
            <a:r>
              <a:rPr lang="pl-PL" dirty="0" smtClean="0"/>
              <a:t> de san Marco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Miałem zaledwie przyjemność zwiedzić kościół z wierzchu gdyż cały teren z niewiadomych mi powodów okrążyli </a:t>
            </a:r>
            <a:r>
              <a:rPr lang="pl-PL" sz="2000" dirty="0" err="1" smtClean="0"/>
              <a:t>Carabinieri</a:t>
            </a:r>
            <a:r>
              <a:rPr lang="pl-PL" sz="2000" dirty="0" smtClean="0"/>
              <a:t>, ale udało mi się znaleźć zdjęcie z Internetu.</a:t>
            </a:r>
            <a:endParaRPr lang="pl-PL" sz="2000" dirty="0"/>
          </a:p>
        </p:txBody>
      </p:sp>
      <p:pic>
        <p:nvPicPr>
          <p:cNvPr id="8" name="Obraz 7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667000"/>
            <a:ext cx="5822022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Piazza</a:t>
            </a:r>
            <a:r>
              <a:rPr lang="pl-PL" dirty="0" smtClean="0"/>
              <a:t> </a:t>
            </a:r>
            <a:r>
              <a:rPr lang="pl-PL" dirty="0" err="1" smtClean="0"/>
              <a:t>Navona</a:t>
            </a:r>
            <a:endParaRPr lang="pl-PL" dirty="0"/>
          </a:p>
        </p:txBody>
      </p:sp>
      <p:pic>
        <p:nvPicPr>
          <p:cNvPr id="4" name="Symbol zastępczy zawartości 3" descr="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700" y="1594644"/>
            <a:ext cx="8001000" cy="4445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Piazza</a:t>
            </a:r>
            <a:r>
              <a:rPr lang="pl-PL" dirty="0" smtClean="0"/>
              <a:t> </a:t>
            </a:r>
            <a:r>
              <a:rPr lang="pl-PL" dirty="0" err="1" smtClean="0"/>
              <a:t>Navona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Fani „Kodu da Vinci” na pewno skojarza sobie to miejsce, gdyż tu miała odbyć się próba wody. Historycznie jest to barokowy plac powstały głównie z inicjatywy Innocentego X. Bernini zbudował na jej środku Fontanna </a:t>
            </a:r>
            <a:r>
              <a:rPr lang="pl-PL" sz="2400" dirty="0" err="1" smtClean="0"/>
              <a:t>dei</a:t>
            </a:r>
            <a:r>
              <a:rPr lang="pl-PL" sz="2400" dirty="0" smtClean="0"/>
              <a:t> </a:t>
            </a:r>
            <a:r>
              <a:rPr lang="pl-PL" sz="2400" dirty="0" err="1" smtClean="0"/>
              <a:t>Quattro</a:t>
            </a:r>
            <a:r>
              <a:rPr lang="pl-PL" sz="2400" dirty="0" smtClean="0"/>
              <a:t> </a:t>
            </a:r>
            <a:r>
              <a:rPr lang="pl-PL" sz="2400" dirty="0" err="1" smtClean="0"/>
              <a:t>Fummi</a:t>
            </a:r>
            <a:r>
              <a:rPr lang="pl-PL" sz="2400" dirty="0" smtClean="0"/>
              <a:t> (Czterech rzek). Lecz najważniejszym aspektem są tu drogie sklepy i ekskluzywne restauracje pełne takich turystów jak MY, gdzie wszyscy znają angielski, wiec nie dojdzie do żadnych problemów językowych. Dodam jeszcze, ze dwoma pozostałymi fontannami znajdującymi się w południowej i północnej części placu są Fontanna del Maro (Maura) i fontanna del </a:t>
            </a:r>
            <a:r>
              <a:rPr lang="pl-PL" sz="2400" dirty="0" err="1" smtClean="0"/>
              <a:t>Nettuno</a:t>
            </a:r>
            <a:r>
              <a:rPr lang="pl-PL" sz="2400" dirty="0" smtClean="0"/>
              <a:t> (Neptuna).</a:t>
            </a:r>
            <a:endParaRPr lang="pl-PL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Piazza</a:t>
            </a:r>
            <a:r>
              <a:rPr lang="pl-PL" dirty="0" smtClean="0"/>
              <a:t> </a:t>
            </a:r>
            <a:r>
              <a:rPr lang="pl-PL" dirty="0" err="1" smtClean="0"/>
              <a:t>Navona</a:t>
            </a:r>
            <a:endParaRPr lang="pl-PL" dirty="0"/>
          </a:p>
        </p:txBody>
      </p:sp>
      <p:pic>
        <p:nvPicPr>
          <p:cNvPr id="4" name="Symbol zastępczy zawartości 3" descr="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Panteon</a:t>
            </a:r>
            <a:endParaRPr lang="pl-PL" dirty="0"/>
          </a:p>
        </p:txBody>
      </p:sp>
      <p:pic>
        <p:nvPicPr>
          <p:cNvPr id="4" name="Symbol zastępczy zawartości 3" descr="0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7754" y="1554163"/>
            <a:ext cx="6120891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Panteon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Budynek po przejściach. Historia jego jest na tyle długa, ze ciężko jest ja opowiedzieć w paru slajdach, ale zrobię co mogę. Powstał już 27 roku p.n.e. Później w trakcie wielkiego pożaru w Rzymie został zniszczony, a następnie odbudowany na planie okręgu przez cesarza Hadriana. W 609 roku zamienił się w Kościół Santa Maria ad </a:t>
            </a:r>
            <a:r>
              <a:rPr lang="pl-PL" sz="2000" dirty="0" err="1" smtClean="0"/>
              <a:t>Martyes</a:t>
            </a:r>
            <a:r>
              <a:rPr lang="pl-PL" sz="2000" dirty="0" smtClean="0"/>
              <a:t> (Świętej Marii od Męczenników). Następnie odnowił go Rafael Santi w okresie renesansu. Na wejściu znajduje się wyryty napis: M AGRIPPA L F COS TERTIVM FECIT, co oznacza </a:t>
            </a:r>
            <a:r>
              <a:rPr lang="pl-PL" sz="2000" i="1" dirty="0" smtClean="0"/>
              <a:t>M(</a:t>
            </a:r>
            <a:r>
              <a:rPr lang="pl-PL" sz="2000" i="1" dirty="0" err="1" smtClean="0"/>
              <a:t>arcus</a:t>
            </a:r>
            <a:r>
              <a:rPr lang="pl-PL" sz="2000" i="1" dirty="0" smtClean="0"/>
              <a:t>) </a:t>
            </a:r>
            <a:r>
              <a:rPr lang="pl-PL" sz="2000" i="1" dirty="0" err="1" smtClean="0"/>
              <a:t>Agrippa</a:t>
            </a:r>
            <a:r>
              <a:rPr lang="pl-PL" sz="2000" i="1" dirty="0" smtClean="0"/>
              <a:t> L(</a:t>
            </a:r>
            <a:r>
              <a:rPr lang="pl-PL" sz="2000" i="1" dirty="0" err="1" smtClean="0"/>
              <a:t>ucii</a:t>
            </a:r>
            <a:r>
              <a:rPr lang="pl-PL" sz="2000" i="1" dirty="0" smtClean="0"/>
              <a:t>)F(</a:t>
            </a:r>
            <a:r>
              <a:rPr lang="pl-PL" sz="2000" i="1" dirty="0" err="1" smtClean="0"/>
              <a:t>ilius</a:t>
            </a:r>
            <a:r>
              <a:rPr lang="pl-PL" sz="2000" i="1" dirty="0" smtClean="0"/>
              <a:t>) CO(n)S(ul) TERTIVM FECIT</a:t>
            </a:r>
            <a:r>
              <a:rPr lang="pl-PL" sz="2000" dirty="0" smtClean="0"/>
              <a:t>, którą można przetłumaczyć jako "Wzniesiony przez Marka Agryppę, syna Lucjusza, kiedy był po raz trzeci konsulem„. U szczytu znajduje się tak zwany </a:t>
            </a:r>
            <a:r>
              <a:rPr lang="pl-PL" sz="2000" dirty="0" err="1" smtClean="0"/>
              <a:t>oculus</a:t>
            </a:r>
            <a:r>
              <a:rPr lang="pl-PL" sz="2000" dirty="0" smtClean="0"/>
              <a:t>, który oznacza w języku łacińskim oko. Obecnie wokół Panteonu znajduje się mnóstwo hoteli i moteli, oraz parę </a:t>
            </a:r>
            <a:r>
              <a:rPr lang="pl-PL" sz="2000" dirty="0" err="1" smtClean="0"/>
              <a:t>trattori</a:t>
            </a:r>
            <a:r>
              <a:rPr lang="pl-PL" sz="2000" dirty="0" smtClean="0"/>
              <a:t>. </a:t>
            </a:r>
            <a:endParaRPr lang="pl-PL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306</TotalTime>
  <Words>1366</Words>
  <Application>Microsoft Office PowerPoint</Application>
  <PresentationFormat>Pokaz na ekranie (4:3)</PresentationFormat>
  <Paragraphs>140</Paragraphs>
  <Slides>34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Wędrówka</vt:lpstr>
      <vt:lpstr>Roma – parte seconda</vt:lpstr>
      <vt:lpstr>La basilica de San Marco</vt:lpstr>
      <vt:lpstr>La Basilica de san marco</vt:lpstr>
      <vt:lpstr>La basilica de san Marco</vt:lpstr>
      <vt:lpstr>Piazza Navona</vt:lpstr>
      <vt:lpstr>Piazza Navona</vt:lpstr>
      <vt:lpstr>Piazza Navona</vt:lpstr>
      <vt:lpstr>Panteon</vt:lpstr>
      <vt:lpstr>Panteon</vt:lpstr>
      <vt:lpstr>Panteon</vt:lpstr>
      <vt:lpstr>Fontanna di trevi</vt:lpstr>
      <vt:lpstr>Fontanna di trevi</vt:lpstr>
      <vt:lpstr>Fontanna di trevi</vt:lpstr>
      <vt:lpstr>I teraz…</vt:lpstr>
      <vt:lpstr>… przeniesiemy się do innego kraju…</vt:lpstr>
      <vt:lpstr>… którym rządzi…</vt:lpstr>
      <vt:lpstr>Prezentacja programu PowerPoint</vt:lpstr>
      <vt:lpstr>Citta del Vaticano</vt:lpstr>
      <vt:lpstr>Citta del Vaticano</vt:lpstr>
      <vt:lpstr>Citta del Vaticano</vt:lpstr>
      <vt:lpstr>Citta del Vaticano</vt:lpstr>
      <vt:lpstr>Citta DeL Vaticano</vt:lpstr>
      <vt:lpstr>Kuchnia Citta Del Vaticano</vt:lpstr>
      <vt:lpstr>Menu i ulubione dania Papiezy </vt:lpstr>
      <vt:lpstr>Menu i ulubione dania Papiezy </vt:lpstr>
      <vt:lpstr>Menu i ulubione dania Papiezy </vt:lpstr>
      <vt:lpstr>Menu i ulubione dania Papiezy </vt:lpstr>
      <vt:lpstr>Bazylika Św. Piotra</vt:lpstr>
      <vt:lpstr>Bazylika Św. Piotra</vt:lpstr>
      <vt:lpstr>Bazylika Św. Piotra</vt:lpstr>
      <vt:lpstr>Kaplica Sykstyńska</vt:lpstr>
      <vt:lpstr>Kaplica Sykstyńska</vt:lpstr>
      <vt:lpstr>Kaplica Sykstyńska</vt:lpstr>
      <vt:lpstr>!!!!QUIZ!!!!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– parte seconda</dc:title>
  <dc:creator>Madafaka</dc:creator>
  <cp:lastModifiedBy>MACIEJ STEFAN ZUKOWSKI</cp:lastModifiedBy>
  <cp:revision>40</cp:revision>
  <dcterms:created xsi:type="dcterms:W3CDTF">2006-08-16T00:00:00Z</dcterms:created>
  <dcterms:modified xsi:type="dcterms:W3CDTF">2012-12-05T22:06:13Z</dcterms:modified>
</cp:coreProperties>
</file>