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4" r:id="rId9"/>
    <p:sldId id="263" r:id="rId10"/>
    <p:sldId id="264" r:id="rId11"/>
    <p:sldId id="265" r:id="rId12"/>
    <p:sldId id="266" r:id="rId13"/>
    <p:sldId id="267" r:id="rId14"/>
    <p:sldId id="285" r:id="rId15"/>
    <p:sldId id="268" r:id="rId16"/>
    <p:sldId id="269" r:id="rId17"/>
    <p:sldId id="270" r:id="rId18"/>
    <p:sldId id="271" r:id="rId19"/>
    <p:sldId id="272" r:id="rId20"/>
    <p:sldId id="286" r:id="rId21"/>
    <p:sldId id="273" r:id="rId22"/>
    <p:sldId id="274" r:id="rId23"/>
    <p:sldId id="275" r:id="rId24"/>
    <p:sldId id="276" r:id="rId25"/>
    <p:sldId id="277" r:id="rId26"/>
    <p:sldId id="287" r:id="rId27"/>
    <p:sldId id="278" r:id="rId28"/>
    <p:sldId id="279" r:id="rId29"/>
    <p:sldId id="280" r:id="rId30"/>
    <p:sldId id="281" r:id="rId31"/>
    <p:sldId id="282" r:id="rId32"/>
    <p:sldId id="288" r:id="rId33"/>
    <p:sldId id="283" r:id="rId3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7" autoAdjust="0"/>
    <p:restoredTop sz="94660"/>
  </p:normalViewPr>
  <p:slideViewPr>
    <p:cSldViewPr>
      <p:cViewPr varScale="1">
        <p:scale>
          <a:sx n="49" d="100"/>
          <a:sy n="49" d="100"/>
        </p:scale>
        <p:origin x="-102" y="-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55D6073-42A2-4642-AB80-80EB6E433F1E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7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333810-66BC-470C-AE1A-22B72C690A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D38CC-0FB0-4608-9B02-E36028BBC169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6E5F6-5CBE-4614-843C-467C9C9FB2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8828B5-B8A5-4FD5-B9AF-25BDD60BE583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15CC950-C2E7-4534-928F-58781E47EC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27E47-BD3B-45CD-A2C3-058476188D27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5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0174E-4F9D-4297-9B43-92A2FF0DB7B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1F42D52-8ED9-4233-8D45-B4DB144A7475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3693EE-91EE-4DB8-874F-BBD96A43BC1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2EA8D-2A12-45CC-8C0C-EE541A9E227D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6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E6C5E-8D40-49D5-BEEE-CD77D08B735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0A39-6FF2-429F-BB2F-B26DFF1BA3C3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8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F0E18-D83D-4367-B923-B60CE464F7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7ECB3-9BB8-4C8B-9B4C-74B08D8BC706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44C4F-A4EC-4232-BD04-A86670CE64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1F28B-CAE7-405B-B600-CE4241FACAB0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3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8E769-C8CC-4252-8AE4-2EB1CDB6C6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29C08-E026-4AF0-BA56-D4782D099A75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6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EC937-77A0-47D2-A8CB-63C32F7486F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7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1D5D64-CE37-4424-A966-2270EBFDEAEB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09107C-78BE-419E-87FA-BBB3575B18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0" name="Symbol zastępczy tekstu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8817BED-AE7B-48C6-912B-662D83E7F289}" type="datetimeFigureOut">
              <a:rPr lang="pl-PL"/>
              <a:pPr>
                <a:defRPr/>
              </a:pPr>
              <a:t>2015-01-07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945729C-E811-429C-AD4B-5D11FB4F4F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ransition spd="slow"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203575" y="1341438"/>
            <a:ext cx="3960813" cy="41513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pl-PL" sz="4400">
                <a:solidFill>
                  <a:srgbClr val="000000"/>
                </a:solidFill>
                <a:latin typeface="Arial" charset="0"/>
                <a:cs typeface="Arial" charset="0"/>
              </a:rPr>
              <a:t>Konkurs Matematyczny</a:t>
            </a:r>
          </a:p>
          <a:p>
            <a:pPr>
              <a:defRPr/>
            </a:pPr>
            <a:endParaRPr lang="pl-PL" sz="44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pl-PL" sz="4400">
                <a:solidFill>
                  <a:srgbClr val="000000"/>
                </a:solidFill>
                <a:latin typeface="Arial" charset="0"/>
                <a:cs typeface="Arial" charset="0"/>
              </a:rPr>
              <a:t>Martin</a:t>
            </a:r>
          </a:p>
          <a:p>
            <a:pPr>
              <a:defRPr/>
            </a:pPr>
            <a:r>
              <a:rPr lang="pl-PL" sz="4400">
                <a:solidFill>
                  <a:srgbClr val="000000"/>
                </a:solidFill>
                <a:latin typeface="Arial" charset="0"/>
                <a:cs typeface="Arial" charset="0"/>
              </a:rPr>
              <a:t>Wiśniewski</a:t>
            </a:r>
          </a:p>
          <a:p>
            <a:pPr>
              <a:defRPr/>
            </a:pPr>
            <a:r>
              <a:rPr lang="pl-PL" sz="4400">
                <a:solidFill>
                  <a:srgbClr val="000000"/>
                </a:solidFill>
                <a:latin typeface="Arial" charset="0"/>
                <a:cs typeface="Arial" charset="0"/>
              </a:rPr>
              <a:t>Kl. 4a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6</a:t>
            </a:r>
            <a:endParaRPr lang="pl-PL" dirty="0"/>
          </a:p>
        </p:txBody>
      </p:sp>
      <p:sp>
        <p:nvSpPr>
          <p:cNvPr id="2253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4000" smtClean="0"/>
              <a:t>Ile to dni </a:t>
            </a:r>
            <a:r>
              <a:rPr lang="pl-PL" sz="4000" smtClean="0">
                <a:latin typeface="Arial" charset="0"/>
              </a:rPr>
              <a:t>-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4000" smtClean="0"/>
              <a:t>12 lat 5 miesięcy i 2 dni ? 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7</a:t>
            </a:r>
            <a:endParaRPr lang="pl-PL" dirty="0"/>
          </a:p>
        </p:txBody>
      </p:sp>
      <p:sp>
        <p:nvSpPr>
          <p:cNvPr id="2355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Dziś jest </a:t>
            </a:r>
            <a:r>
              <a:rPr lang="pl-PL" sz="4000" smtClean="0">
                <a:latin typeface="Arial" charset="0"/>
              </a:rPr>
              <a:t>18</a:t>
            </a:r>
            <a:r>
              <a:rPr lang="pl-PL" sz="4000" smtClean="0"/>
              <a:t> </a:t>
            </a:r>
            <a:r>
              <a:rPr lang="pl-PL" sz="4000" smtClean="0">
                <a:latin typeface="Arial" charset="0"/>
              </a:rPr>
              <a:t>grudnia</a:t>
            </a:r>
            <a:r>
              <a:rPr lang="pl-PL" sz="4000" smtClean="0"/>
              <a:t> 201</a:t>
            </a:r>
            <a:r>
              <a:rPr lang="pl-PL" sz="4000" smtClean="0">
                <a:latin typeface="Arial" charset="0"/>
              </a:rPr>
              <a:t>4</a:t>
            </a:r>
            <a:r>
              <a:rPr lang="pl-PL" sz="4000" smtClean="0"/>
              <a:t> roku.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Ile dni minęło od piętnastego </a:t>
            </a:r>
            <a:r>
              <a:rPr lang="pl-PL" sz="4000" smtClean="0">
                <a:latin typeface="Arial" charset="0"/>
              </a:rPr>
              <a:t>października</a:t>
            </a:r>
            <a:r>
              <a:rPr lang="pl-PL" sz="4000" smtClean="0"/>
              <a:t> 2014 roku ?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8</a:t>
            </a:r>
            <a:endParaRPr lang="pl-PL" dirty="0"/>
          </a:p>
        </p:txBody>
      </p:sp>
      <p:sp>
        <p:nvSpPr>
          <p:cNvPr id="2457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Jeśli </a:t>
            </a:r>
            <a:r>
              <a:rPr lang="pl-PL" sz="4000" smtClean="0">
                <a:latin typeface="Arial" charset="0"/>
              </a:rPr>
              <a:t>wszyscy uczniowie klasy</a:t>
            </a:r>
            <a:r>
              <a:rPr lang="pl-PL" sz="4000" smtClean="0"/>
              <a:t> 5b m</a:t>
            </a:r>
            <a:r>
              <a:rPr lang="pl-PL" sz="4000" smtClean="0">
                <a:latin typeface="Arial" charset="0"/>
              </a:rPr>
              <a:t>ają</a:t>
            </a:r>
            <a:r>
              <a:rPr lang="pl-PL" sz="4000" smtClean="0"/>
              <a:t> po 11 lat</a:t>
            </a:r>
            <a:r>
              <a:rPr lang="pl-PL" sz="4000" smtClean="0">
                <a:latin typeface="Arial" charset="0"/>
              </a:rPr>
              <a:t>,</a:t>
            </a:r>
            <a:r>
              <a:rPr lang="pl-PL" sz="4000" smtClean="0"/>
              <a:t> to ile </a:t>
            </a:r>
            <a:r>
              <a:rPr lang="pl-PL" sz="4000" smtClean="0">
                <a:latin typeface="Arial" charset="0"/>
              </a:rPr>
              <a:t>lat </a:t>
            </a:r>
            <a:r>
              <a:rPr lang="pl-PL" sz="4000" smtClean="0"/>
              <a:t>m</a:t>
            </a:r>
            <a:r>
              <a:rPr lang="pl-PL" sz="4000" smtClean="0">
                <a:latin typeface="Arial" charset="0"/>
              </a:rPr>
              <a:t>ają</a:t>
            </a:r>
            <a:r>
              <a:rPr lang="pl-PL" sz="4000" smtClean="0"/>
              <a:t> </a:t>
            </a:r>
            <a:r>
              <a:rPr lang="pl-PL" sz="4000" smtClean="0">
                <a:latin typeface="Arial" charset="0"/>
              </a:rPr>
              <a:t>razem, jeśli klasa liczy 18 osób</a:t>
            </a:r>
            <a:r>
              <a:rPr lang="pl-PL" sz="4000" smtClean="0"/>
              <a:t> ?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9</a:t>
            </a:r>
            <a:endParaRPr lang="pl-PL" dirty="0"/>
          </a:p>
        </p:txBody>
      </p:sp>
      <p:sp>
        <p:nvSpPr>
          <p:cNvPr id="2560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Wszystkie domy </a:t>
            </a:r>
            <a:r>
              <a:rPr lang="pl-PL" sz="4000" smtClean="0">
                <a:latin typeface="Arial" charset="0"/>
              </a:rPr>
              <a:t>wystawione </a:t>
            </a:r>
            <a:r>
              <a:rPr lang="pl-PL" sz="4000" smtClean="0"/>
              <a:t>na aukcji mają  razem 750 lat.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Każdy </a:t>
            </a:r>
            <a:r>
              <a:rPr lang="pl-PL" sz="4000" smtClean="0">
                <a:latin typeface="Arial" charset="0"/>
              </a:rPr>
              <a:t>z nich został zbudowany </a:t>
            </a:r>
            <a:r>
              <a:rPr lang="pl-PL" sz="4000" smtClean="0"/>
              <a:t>15 lat</a:t>
            </a:r>
            <a:r>
              <a:rPr lang="pl-PL" sz="4000" smtClean="0">
                <a:latin typeface="Arial" charset="0"/>
              </a:rPr>
              <a:t> temu</a:t>
            </a:r>
            <a:r>
              <a:rPr lang="pl-PL" sz="4000" smtClean="0"/>
              <a:t>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Ile domów wystawiono na aukcj</a:t>
            </a:r>
            <a:r>
              <a:rPr lang="pl-PL" sz="4000" smtClean="0">
                <a:latin typeface="Arial" charset="0"/>
              </a:rPr>
              <a:t>i</a:t>
            </a:r>
            <a:r>
              <a:rPr lang="pl-PL" sz="4000" smtClean="0"/>
              <a:t>?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 smtClean="0"/>
              <a:t>Pytanie 10</a:t>
            </a:r>
            <a:endParaRPr lang="pl-PL" dirty="0"/>
          </a:p>
        </p:txBody>
      </p:sp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4000" smtClean="0"/>
              <a:t>Rok ma 365 dni</a:t>
            </a:r>
            <a:r>
              <a:rPr lang="pl-PL" sz="4000" smtClean="0">
                <a:latin typeface="Arial" charset="0"/>
              </a:rPr>
              <a:t>,</a:t>
            </a:r>
            <a:r>
              <a:rPr lang="pl-PL" sz="4000" smtClean="0"/>
              <a:t> ile </a:t>
            </a:r>
            <a:r>
              <a:rPr lang="pl-PL" sz="4000" smtClean="0">
                <a:latin typeface="Arial" charset="0"/>
              </a:rPr>
              <a:t>dni to</a:t>
            </a:r>
            <a:r>
              <a:rPr lang="pl-PL" sz="4000" smtClean="0"/>
              <a:t> pół roku</a:t>
            </a:r>
            <a:r>
              <a:rPr lang="pl-PL" sz="4000" smtClean="0">
                <a:latin typeface="Arial" charset="0"/>
              </a:rPr>
              <a:t>,</a:t>
            </a:r>
            <a:r>
              <a:rPr lang="pl-PL" sz="4000" smtClean="0"/>
              <a:t> a ile </a:t>
            </a:r>
            <a:r>
              <a:rPr lang="pl-PL" sz="4000" smtClean="0">
                <a:latin typeface="Arial" charset="0"/>
              </a:rPr>
              <a:t>dni </a:t>
            </a:r>
            <a:r>
              <a:rPr lang="pl-PL" sz="4000" smtClean="0"/>
              <a:t>ma </a:t>
            </a:r>
            <a:r>
              <a:rPr lang="pl-PL" sz="4000" smtClean="0">
                <a:latin typeface="Arial" charset="0"/>
              </a:rPr>
              <a:t>I </a:t>
            </a:r>
            <a:r>
              <a:rPr lang="pl-PL" sz="4000" smtClean="0"/>
              <a:t>kwartał 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pole tekstowe 1"/>
          <p:cNvSpPr txBox="1">
            <a:spLocks noChangeArrowheads="1"/>
          </p:cNvSpPr>
          <p:nvPr/>
        </p:nvSpPr>
        <p:spPr bwMode="auto">
          <a:xfrm>
            <a:off x="1692275" y="1052513"/>
            <a:ext cx="5472113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600">
                <a:latin typeface="Trebuchet MS" pitchFamily="34" charset="0"/>
              </a:rPr>
              <a:t>Liczby</a:t>
            </a:r>
          </a:p>
          <a:p>
            <a:pPr algn="ctr"/>
            <a:r>
              <a:rPr lang="pl-PL" sz="9600"/>
              <a:t>r</a:t>
            </a:r>
            <a:r>
              <a:rPr lang="pl-PL" sz="9600">
                <a:latin typeface="Trebuchet MS" pitchFamily="34" charset="0"/>
              </a:rPr>
              <a:t>zymskie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11</a:t>
            </a:r>
            <a:endParaRPr lang="pl-PL" dirty="0"/>
          </a:p>
        </p:txBody>
      </p:sp>
      <p:sp>
        <p:nvSpPr>
          <p:cNvPr id="2867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>
                <a:latin typeface="Arial" charset="0"/>
              </a:rPr>
              <a:t>Z</a:t>
            </a:r>
            <a:r>
              <a:rPr lang="pl-PL" sz="4000" smtClean="0"/>
              <a:t>apisz liczbę 2738 </a:t>
            </a:r>
            <a:r>
              <a:rPr lang="pl-PL" sz="4000" smtClean="0">
                <a:latin typeface="Arial" charset="0"/>
              </a:rPr>
              <a:t>systemem </a:t>
            </a:r>
            <a:r>
              <a:rPr lang="pl-PL" sz="4000" smtClean="0"/>
              <a:t>rzymskim.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12</a:t>
            </a:r>
            <a:endParaRPr lang="pl-PL" dirty="0"/>
          </a:p>
        </p:txBody>
      </p:sp>
      <p:sp>
        <p:nvSpPr>
          <p:cNvPr id="2969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4000" smtClean="0"/>
              <a:t>Jaka to liczba ?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6000" smtClean="0"/>
              <a:t>MXXVII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13</a:t>
            </a:r>
            <a:endParaRPr lang="pl-PL" dirty="0"/>
          </a:p>
        </p:txBody>
      </p:sp>
      <p:sp>
        <p:nvSpPr>
          <p:cNvPr id="3072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z="4000" dirty="0" smtClean="0"/>
              <a:t>Uzupełnij: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4000" dirty="0" smtClean="0"/>
              <a:t>I </a:t>
            </a:r>
            <a:r>
              <a:rPr lang="pl-PL" sz="4000" dirty="0" smtClean="0">
                <a:latin typeface="Arial" charset="0"/>
              </a:rPr>
              <a:t> </a:t>
            </a:r>
            <a:r>
              <a:rPr lang="pl-PL" sz="4000" dirty="0" smtClean="0"/>
              <a:t>to jeden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4000" dirty="0" smtClean="0"/>
              <a:t>V to </a:t>
            </a:r>
            <a:r>
              <a:rPr lang="pl-PL" sz="4000" dirty="0" smtClean="0">
                <a:latin typeface="Arial" charset="0"/>
              </a:rPr>
              <a:t>......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4000" dirty="0" smtClean="0"/>
              <a:t>L to</a:t>
            </a:r>
            <a:r>
              <a:rPr lang="pl-PL" sz="4000" dirty="0" smtClean="0">
                <a:latin typeface="Arial" charset="0"/>
              </a:rPr>
              <a:t> ......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4000" dirty="0" smtClean="0"/>
              <a:t>M to</a:t>
            </a:r>
            <a:r>
              <a:rPr lang="pl-PL" sz="4000" dirty="0" smtClean="0">
                <a:latin typeface="Arial" charset="0"/>
              </a:rPr>
              <a:t> ......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4000" dirty="0" smtClean="0"/>
              <a:t>X to</a:t>
            </a:r>
            <a:r>
              <a:rPr lang="pl-PL" sz="4000" dirty="0" smtClean="0">
                <a:latin typeface="Arial" charset="0"/>
              </a:rPr>
              <a:t> ......        Jakiego znaku </a:t>
            </a:r>
          </a:p>
          <a:p>
            <a:pPr eaLnBrk="1" hangingPunct="1">
              <a:buFont typeface="Wingdings 2" pitchFamily="18" charset="2"/>
              <a:buNone/>
            </a:pPr>
            <a:r>
              <a:rPr lang="pl-PL" sz="4000" dirty="0" smtClean="0"/>
              <a:t>D to </a:t>
            </a:r>
            <a:r>
              <a:rPr lang="pl-PL" sz="4000" dirty="0" smtClean="0">
                <a:latin typeface="Arial" charset="0"/>
              </a:rPr>
              <a:t>......</a:t>
            </a:r>
            <a:r>
              <a:rPr lang="pl-PL" sz="4000" dirty="0" smtClean="0"/>
              <a:t>        brakuj</a:t>
            </a:r>
            <a:r>
              <a:rPr lang="pl-PL" sz="4000" dirty="0" smtClean="0">
                <a:latin typeface="Arial" charset="0"/>
              </a:rPr>
              <a:t>e</a:t>
            </a:r>
            <a:r>
              <a:rPr lang="pl-PL" sz="4000" dirty="0" smtClean="0"/>
              <a:t> ?</a:t>
            </a:r>
          </a:p>
          <a:p>
            <a:pPr eaLnBrk="1" hangingPunct="1">
              <a:buFont typeface="Wingdings 2" pitchFamily="18" charset="2"/>
              <a:buNone/>
            </a:pPr>
            <a:endParaRPr lang="pl-PL" sz="4000" dirty="0" smtClean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14</a:t>
            </a:r>
            <a:endParaRPr lang="pl-PL" dirty="0"/>
          </a:p>
        </p:txBody>
      </p:sp>
      <p:sp>
        <p:nvSpPr>
          <p:cNvPr id="3174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dirty="0" smtClean="0"/>
              <a:t>Czy możliwy jest taki zapis ?</a:t>
            </a:r>
            <a:r>
              <a:rPr lang="pl-PL" sz="4000" dirty="0" smtClean="0">
                <a:latin typeface="Arial" charset="0"/>
              </a:rPr>
              <a:t> Dlaczego?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pl-PL" sz="4000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4000" dirty="0" smtClean="0">
                <a:latin typeface="Arial" charset="0"/>
              </a:rPr>
              <a:t>            </a:t>
            </a:r>
            <a:r>
              <a:rPr lang="pl-PL" sz="4400" dirty="0" smtClean="0"/>
              <a:t>MMMMLLLXXVI</a:t>
            </a: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pole tekstowe 1"/>
          <p:cNvSpPr txBox="1">
            <a:spLocks noChangeArrowheads="1"/>
          </p:cNvSpPr>
          <p:nvPr/>
        </p:nvSpPr>
        <p:spPr bwMode="auto">
          <a:xfrm>
            <a:off x="1042988" y="1844675"/>
            <a:ext cx="63373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600">
                <a:cs typeface="Arial" charset="0"/>
              </a:rPr>
              <a:t>Pytania konkursowe będą  tematycznie powiązane          z działem: matematyka na co dzień.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 smtClean="0"/>
              <a:t>Pytanie 15</a:t>
            </a:r>
            <a:endParaRPr lang="pl-PL" dirty="0"/>
          </a:p>
        </p:txBody>
      </p:sp>
      <p:sp>
        <p:nvSpPr>
          <p:cNvPr id="3277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4000" smtClean="0"/>
              <a:t>Napisz w systemie rzymskim zsumowaną liczbę lat twojej najbliższej rodziny.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pole tekstowe 1"/>
          <p:cNvSpPr txBox="1">
            <a:spLocks noChangeArrowheads="1"/>
          </p:cNvSpPr>
          <p:nvPr/>
        </p:nvSpPr>
        <p:spPr bwMode="auto">
          <a:xfrm>
            <a:off x="1547813" y="765175"/>
            <a:ext cx="5545137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9600">
                <a:latin typeface="Trebuchet MS" pitchFamily="34" charset="0"/>
              </a:rPr>
              <a:t>Jednostki</a:t>
            </a:r>
          </a:p>
          <a:p>
            <a:pPr algn="ctr"/>
            <a:r>
              <a:rPr lang="pl-PL" sz="9600"/>
              <a:t>m</a:t>
            </a:r>
            <a:r>
              <a:rPr lang="pl-PL" sz="9600">
                <a:latin typeface="Trebuchet MS" pitchFamily="34" charset="0"/>
              </a:rPr>
              <a:t>asy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16</a:t>
            </a:r>
            <a:endParaRPr lang="pl-PL" dirty="0"/>
          </a:p>
        </p:txBody>
      </p:sp>
      <p:sp>
        <p:nvSpPr>
          <p:cNvPr id="3481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Kupujesz </a:t>
            </a:r>
            <a:r>
              <a:rPr lang="pl-PL" sz="4000" smtClean="0">
                <a:latin typeface="Arial" charset="0"/>
              </a:rPr>
              <a:t>pięć</a:t>
            </a:r>
            <a:r>
              <a:rPr lang="pl-PL" sz="4000" smtClean="0"/>
              <a:t> ksiąg</a:t>
            </a:r>
            <a:r>
              <a:rPr lang="pl-PL" sz="4000" smtClean="0">
                <a:latin typeface="Arial" charset="0"/>
              </a:rPr>
              <a:t>.</a:t>
            </a:r>
            <a:r>
              <a:rPr lang="pl-PL" sz="4000" smtClean="0"/>
              <a:t> </a:t>
            </a:r>
            <a:r>
              <a:rPr lang="pl-PL" sz="4000" smtClean="0">
                <a:latin typeface="Arial" charset="0"/>
              </a:rPr>
              <a:t>Dwie z nich </a:t>
            </a:r>
            <a:r>
              <a:rPr lang="pl-PL" sz="4000" smtClean="0"/>
              <a:t>ważą </a:t>
            </a:r>
            <a:r>
              <a:rPr lang="pl-PL" sz="4000" smtClean="0">
                <a:latin typeface="Arial" charset="0"/>
              </a:rPr>
              <a:t>po </a:t>
            </a:r>
            <a:r>
              <a:rPr lang="pl-PL" sz="4000" smtClean="0"/>
              <a:t>8 kg</a:t>
            </a:r>
            <a:r>
              <a:rPr lang="pl-PL" sz="4000" smtClean="0">
                <a:latin typeface="Arial" charset="0"/>
              </a:rPr>
              <a:t> każda, a pozostałe trzy</a:t>
            </a:r>
            <a:r>
              <a:rPr lang="pl-PL" sz="4000" smtClean="0"/>
              <a:t> ważą </a:t>
            </a:r>
            <a:r>
              <a:rPr lang="pl-PL" sz="4000" smtClean="0">
                <a:latin typeface="Arial" charset="0"/>
              </a:rPr>
              <a:t>po </a:t>
            </a:r>
            <a:r>
              <a:rPr lang="pl-PL" sz="4000" smtClean="0"/>
              <a:t>6 kg 50 dag</a:t>
            </a:r>
            <a:r>
              <a:rPr lang="pl-PL" sz="4000" smtClean="0">
                <a:latin typeface="Arial" charset="0"/>
              </a:rPr>
              <a:t> każda</a:t>
            </a:r>
            <a:r>
              <a:rPr lang="pl-PL" sz="4000" smtClean="0"/>
              <a:t>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Czy </a:t>
            </a:r>
            <a:r>
              <a:rPr lang="pl-PL" sz="4000" smtClean="0">
                <a:latin typeface="Arial" charset="0"/>
              </a:rPr>
              <a:t>dasz radę przenieść wszystkie te książki w torbie o udźwigu </a:t>
            </a:r>
            <a:r>
              <a:rPr lang="pl-PL" sz="4000" smtClean="0"/>
              <a:t>25 kilogramów ?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17</a:t>
            </a:r>
            <a:endParaRPr lang="pl-PL" dirty="0"/>
          </a:p>
        </p:txBody>
      </p:sp>
      <p:sp>
        <p:nvSpPr>
          <p:cNvPr id="3584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3600" smtClean="0">
                <a:latin typeface="Arial" charset="0"/>
              </a:rPr>
              <a:t>Kupiłeś osiem puszek o wadze </a:t>
            </a:r>
            <a:r>
              <a:rPr lang="pl-PL" sz="3600" smtClean="0"/>
              <a:t>50 dag każd</a:t>
            </a:r>
            <a:r>
              <a:rPr lang="pl-PL" sz="3600" smtClean="0">
                <a:latin typeface="Arial" charset="0"/>
              </a:rPr>
              <a:t>a</a:t>
            </a:r>
            <a:r>
              <a:rPr lang="pl-PL" sz="3600" smtClean="0"/>
              <a:t> i 15 chlebów</a:t>
            </a:r>
            <a:r>
              <a:rPr lang="pl-PL" sz="3600" smtClean="0">
                <a:latin typeface="Arial" charset="0"/>
              </a:rPr>
              <a:t> o wadze</a:t>
            </a:r>
            <a:r>
              <a:rPr lang="pl-PL" sz="3600" smtClean="0"/>
              <a:t> 2 kg </a:t>
            </a:r>
            <a:r>
              <a:rPr lang="pl-PL" sz="3600" smtClean="0">
                <a:latin typeface="Arial" charset="0"/>
              </a:rPr>
              <a:t>każdy</a:t>
            </a:r>
            <a:r>
              <a:rPr lang="pl-PL" sz="3600" smtClean="0"/>
              <a:t>.</a:t>
            </a:r>
            <a:r>
              <a:rPr lang="pl-PL" sz="3600" smtClean="0">
                <a:latin typeface="Arial" charset="0"/>
              </a:rPr>
              <a:t> Musisz zanieść zakupy do domu, ale lekarz zabronił ci dźwigać więcej niż 35 kg.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3600" smtClean="0"/>
              <a:t>Czy</a:t>
            </a:r>
            <a:r>
              <a:rPr lang="pl-PL" sz="3600" smtClean="0">
                <a:latin typeface="Arial" charset="0"/>
              </a:rPr>
              <a:t> dasz radę zanieść zakupy za jednym razem?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18</a:t>
            </a:r>
            <a:endParaRPr lang="pl-PL" dirty="0"/>
          </a:p>
        </p:txBody>
      </p:sp>
      <p:sp>
        <p:nvSpPr>
          <p:cNvPr id="3686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Czy siłacz</a:t>
            </a:r>
            <a:r>
              <a:rPr lang="pl-PL" sz="4000" smtClean="0">
                <a:latin typeface="Arial" charset="0"/>
              </a:rPr>
              <a:t>,</a:t>
            </a:r>
            <a:r>
              <a:rPr lang="pl-PL" sz="4000" smtClean="0"/>
              <a:t> który </a:t>
            </a:r>
            <a:r>
              <a:rPr lang="pl-PL" sz="4000" smtClean="0">
                <a:latin typeface="Arial" charset="0"/>
              </a:rPr>
              <a:t>potrafi podnieść </a:t>
            </a:r>
            <a:r>
              <a:rPr lang="pl-PL" sz="4000" smtClean="0"/>
              <a:t>200 kg</a:t>
            </a:r>
            <a:r>
              <a:rPr lang="pl-PL" sz="4000" smtClean="0">
                <a:latin typeface="Arial" charset="0"/>
              </a:rPr>
              <a:t> u</a:t>
            </a:r>
            <a:r>
              <a:rPr lang="pl-PL" sz="4000" smtClean="0"/>
              <a:t>dźwignie </a:t>
            </a:r>
            <a:r>
              <a:rPr lang="pl-PL" sz="4000" smtClean="0">
                <a:latin typeface="Arial" charset="0"/>
              </a:rPr>
              <a:t>     15</a:t>
            </a:r>
            <a:r>
              <a:rPr lang="pl-PL" sz="4000" smtClean="0"/>
              <a:t> tor</a:t>
            </a:r>
            <a:r>
              <a:rPr lang="pl-PL" sz="4000" smtClean="0">
                <a:latin typeface="Arial" charset="0"/>
              </a:rPr>
              <a:t>e</a:t>
            </a:r>
            <a:r>
              <a:rPr lang="pl-PL" sz="4000" smtClean="0"/>
              <a:t>b</a:t>
            </a:r>
            <a:r>
              <a:rPr lang="pl-PL" sz="4000" smtClean="0">
                <a:latin typeface="Arial" charset="0"/>
              </a:rPr>
              <a:t>ek</a:t>
            </a:r>
            <a:r>
              <a:rPr lang="pl-PL" sz="4000" smtClean="0"/>
              <a:t> po </a:t>
            </a:r>
            <a:r>
              <a:rPr lang="pl-PL" sz="4000" smtClean="0">
                <a:latin typeface="Arial" charset="0"/>
              </a:rPr>
              <a:t>1</a:t>
            </a:r>
            <a:r>
              <a:rPr lang="pl-PL" sz="4000" smtClean="0"/>
              <a:t>2 kg </a:t>
            </a:r>
            <a:r>
              <a:rPr lang="pl-PL" sz="4000" smtClean="0">
                <a:latin typeface="Arial" charset="0"/>
              </a:rPr>
              <a:t>każda</a:t>
            </a:r>
            <a:r>
              <a:rPr lang="pl-PL" sz="4000" smtClean="0"/>
              <a:t>?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19</a:t>
            </a:r>
            <a:endParaRPr lang="pl-PL" dirty="0"/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dirty="0" smtClean="0"/>
              <a:t>Mrówka waży 1 gram. Ile waży mrowisko</a:t>
            </a:r>
            <a:r>
              <a:rPr lang="pl-PL" sz="4000" dirty="0" smtClean="0">
                <a:latin typeface="Arial" charset="0"/>
              </a:rPr>
              <a:t> (na powierzchni), usypane z </a:t>
            </a:r>
            <a:r>
              <a:rPr lang="pl-PL" sz="4000" dirty="0" smtClean="0"/>
              <a:t>50 </a:t>
            </a:r>
            <a:r>
              <a:rPr lang="pl-PL" sz="4000" dirty="0" smtClean="0">
                <a:latin typeface="Arial" charset="0"/>
              </a:rPr>
              <a:t>da</a:t>
            </a:r>
            <a:r>
              <a:rPr lang="pl-PL" sz="4000" dirty="0" smtClean="0"/>
              <a:t>g</a:t>
            </a:r>
            <a:r>
              <a:rPr lang="pl-PL" sz="4000" dirty="0" smtClean="0">
                <a:latin typeface="Arial" charset="0"/>
              </a:rPr>
              <a:t> ziemi,         w którym przebywa</a:t>
            </a:r>
            <a:r>
              <a:rPr lang="pl-PL" sz="4000" dirty="0" smtClean="0"/>
              <a:t> </a:t>
            </a:r>
            <a:r>
              <a:rPr lang="pl-PL" sz="4000" dirty="0" smtClean="0"/>
              <a:t>670 </a:t>
            </a:r>
            <a:r>
              <a:rPr lang="pl-PL" sz="4000" dirty="0" smtClean="0"/>
              <a:t>mrówek ?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 smtClean="0"/>
              <a:t>Pytanie 20</a:t>
            </a:r>
            <a:endParaRPr lang="pl-PL" dirty="0"/>
          </a:p>
        </p:txBody>
      </p:sp>
      <p:sp>
        <p:nvSpPr>
          <p:cNvPr id="3891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4000" smtClean="0"/>
              <a:t>Wymyśl zadanie do działania 63 kg + 92 kg i rozwiąż je.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pole tekstowe 1"/>
          <p:cNvSpPr txBox="1">
            <a:spLocks noChangeArrowheads="1"/>
          </p:cNvSpPr>
          <p:nvPr/>
        </p:nvSpPr>
        <p:spPr bwMode="auto">
          <a:xfrm>
            <a:off x="1692275" y="1125538"/>
            <a:ext cx="5688013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9600">
                <a:latin typeface="Trebuchet MS" pitchFamily="34" charset="0"/>
              </a:rPr>
              <a:t>Jednostki</a:t>
            </a:r>
          </a:p>
          <a:p>
            <a:pPr algn="ctr"/>
            <a:r>
              <a:rPr lang="pl-PL" sz="9600"/>
              <a:t>d</a:t>
            </a:r>
            <a:r>
              <a:rPr lang="pl-PL" sz="9600">
                <a:latin typeface="Trebuchet MS" pitchFamily="34" charset="0"/>
              </a:rPr>
              <a:t>ługości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21</a:t>
            </a:r>
            <a:endParaRPr lang="pl-PL" dirty="0"/>
          </a:p>
        </p:txBody>
      </p:sp>
      <p:sp>
        <p:nvSpPr>
          <p:cNvPr id="4096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Samochód </a:t>
            </a:r>
            <a:r>
              <a:rPr lang="pl-PL" sz="4000" smtClean="0">
                <a:latin typeface="Arial" charset="0"/>
              </a:rPr>
              <a:t>na resztkach paliwa </a:t>
            </a:r>
            <a:r>
              <a:rPr lang="pl-PL" sz="4000" smtClean="0"/>
              <a:t>przejedzie jeszcze pięć km. </a:t>
            </a:r>
            <a:r>
              <a:rPr lang="pl-PL" sz="4000" smtClean="0">
                <a:latin typeface="Arial" charset="0"/>
              </a:rPr>
              <a:t> Do</a:t>
            </a:r>
            <a:r>
              <a:rPr lang="pl-PL" sz="4000" smtClean="0"/>
              <a:t> stacj</a:t>
            </a:r>
            <a:r>
              <a:rPr lang="pl-PL" sz="4000" smtClean="0">
                <a:latin typeface="Arial" charset="0"/>
              </a:rPr>
              <a:t>i</a:t>
            </a:r>
            <a:r>
              <a:rPr lang="pl-PL" sz="4000" smtClean="0"/>
              <a:t> jest 4572 m. </a:t>
            </a:r>
            <a:r>
              <a:rPr lang="pl-PL" sz="4000" smtClean="0">
                <a:latin typeface="Arial" charset="0"/>
              </a:rPr>
              <a:t>        </a:t>
            </a:r>
            <a:r>
              <a:rPr lang="pl-PL" sz="4000" smtClean="0"/>
              <a:t>Czy auto dojedzie </a:t>
            </a:r>
            <a:r>
              <a:rPr lang="pl-PL" sz="4000" smtClean="0">
                <a:latin typeface="Arial" charset="0"/>
              </a:rPr>
              <a:t>jeszcze </a:t>
            </a:r>
            <a:r>
              <a:rPr lang="pl-PL" sz="4000" smtClean="0"/>
              <a:t>na stację?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22</a:t>
            </a:r>
            <a:endParaRPr lang="pl-PL" dirty="0"/>
          </a:p>
        </p:txBody>
      </p:sp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Jedziesz w góry. </a:t>
            </a:r>
            <a:r>
              <a:rPr lang="pl-PL" sz="4000" smtClean="0">
                <a:latin typeface="Arial" charset="0"/>
              </a:rPr>
              <a:t>Z </a:t>
            </a:r>
            <a:r>
              <a:rPr lang="pl-PL" sz="4000" smtClean="0"/>
              <a:t>Warszawy do Poznania jest 362 km</a:t>
            </a:r>
            <a:r>
              <a:rPr lang="pl-PL" sz="4000" smtClean="0">
                <a:latin typeface="Arial" charset="0"/>
              </a:rPr>
              <a:t>,</a:t>
            </a:r>
            <a:r>
              <a:rPr lang="pl-PL" sz="4000" smtClean="0"/>
              <a:t> a </a:t>
            </a:r>
            <a:r>
              <a:rPr lang="pl-PL" sz="4000" smtClean="0">
                <a:latin typeface="Arial" charset="0"/>
              </a:rPr>
              <a:t>z</a:t>
            </a:r>
            <a:r>
              <a:rPr lang="pl-PL" sz="4000" smtClean="0"/>
              <a:t> Poznania do Zakopanego jest 676 km 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Ile km jest </a:t>
            </a:r>
            <a:r>
              <a:rPr lang="pl-PL" sz="4000" smtClean="0">
                <a:latin typeface="Arial" charset="0"/>
              </a:rPr>
              <a:t>z</a:t>
            </a:r>
            <a:r>
              <a:rPr lang="pl-PL" sz="4000" smtClean="0"/>
              <a:t> Warszawy do Zakopanego </a:t>
            </a:r>
            <a:r>
              <a:rPr lang="pl-PL" sz="4000" smtClean="0">
                <a:latin typeface="Arial" charset="0"/>
              </a:rPr>
              <a:t>przez Poznań</a:t>
            </a:r>
            <a:r>
              <a:rPr lang="pl-PL" sz="4000" smtClean="0"/>
              <a:t>?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>
          <a:xfrm>
            <a:off x="539750" y="620713"/>
            <a:ext cx="7239000" cy="48466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pl-PL" sz="9600" smtClean="0"/>
              <a:t>Czas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23</a:t>
            </a:r>
            <a:endParaRPr lang="pl-PL" dirty="0"/>
          </a:p>
        </p:txBody>
      </p:sp>
      <p:sp>
        <p:nvSpPr>
          <p:cNvPr id="4301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pl-PL" sz="4000" dirty="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pl-PL" sz="4000" dirty="0" smtClean="0">
                <a:latin typeface="Arial" charset="0"/>
              </a:rPr>
              <a:t>1</a:t>
            </a:r>
            <a:r>
              <a:rPr lang="pl-PL" sz="4000" dirty="0" smtClean="0"/>
              <a:t>47</a:t>
            </a:r>
            <a:r>
              <a:rPr lang="pl-PL" sz="4000" dirty="0" smtClean="0">
                <a:latin typeface="Arial" charset="0"/>
              </a:rPr>
              <a:t>0000</a:t>
            </a:r>
            <a:r>
              <a:rPr lang="pl-PL" sz="4000" dirty="0" smtClean="0"/>
              <a:t> </a:t>
            </a:r>
            <a:r>
              <a:rPr lang="pl-PL" sz="4000" dirty="0" smtClean="0"/>
              <a:t>m</a:t>
            </a:r>
            <a:r>
              <a:rPr lang="pl-PL" sz="4000" dirty="0" smtClean="0">
                <a:latin typeface="Arial" charset="0"/>
              </a:rPr>
              <a:t>,</a:t>
            </a:r>
            <a:r>
              <a:rPr lang="pl-PL" sz="4000" dirty="0" smtClean="0"/>
              <a:t> </a:t>
            </a:r>
            <a:r>
              <a:rPr lang="pl-PL" sz="4000" dirty="0" smtClean="0">
                <a:latin typeface="Arial" charset="0"/>
              </a:rPr>
              <a:t>ile to kilometrów </a:t>
            </a:r>
            <a:r>
              <a:rPr lang="pl-PL" sz="4000" dirty="0" smtClean="0"/>
              <a:t>?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24</a:t>
            </a:r>
            <a:endParaRPr lang="pl-PL" dirty="0"/>
          </a:p>
        </p:txBody>
      </p:sp>
      <p:sp>
        <p:nvSpPr>
          <p:cNvPr id="440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pl-PL" sz="40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pl-PL" sz="4000" smtClean="0"/>
              <a:t>738 km</a:t>
            </a:r>
            <a:r>
              <a:rPr lang="pl-PL" sz="4000" smtClean="0">
                <a:latin typeface="Arial" charset="0"/>
              </a:rPr>
              <a:t>, ile to metrów</a:t>
            </a:r>
            <a:r>
              <a:rPr lang="pl-PL" sz="4000" smtClean="0"/>
              <a:t> ?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 smtClean="0"/>
              <a:t>Pytanie 25</a:t>
            </a:r>
            <a:endParaRPr lang="pl-PL" dirty="0"/>
          </a:p>
        </p:txBody>
      </p:sp>
      <p:sp>
        <p:nvSpPr>
          <p:cNvPr id="4505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4000" smtClean="0"/>
              <a:t>200000000 metrów</a:t>
            </a:r>
            <a:r>
              <a:rPr lang="pl-PL" sz="4000" smtClean="0">
                <a:latin typeface="Arial" charset="0"/>
              </a:rPr>
              <a:t>,</a:t>
            </a:r>
            <a:r>
              <a:rPr lang="pl-PL" sz="4000" smtClean="0"/>
              <a:t> </a:t>
            </a:r>
            <a:r>
              <a:rPr lang="pl-PL" sz="4000" smtClean="0">
                <a:latin typeface="Arial" charset="0"/>
              </a:rPr>
              <a:t>i</a:t>
            </a:r>
            <a:r>
              <a:rPr lang="pl-PL" sz="4000" smtClean="0"/>
              <a:t>le </a:t>
            </a:r>
            <a:r>
              <a:rPr lang="pl-PL" sz="4000" smtClean="0">
                <a:latin typeface="Arial" charset="0"/>
              </a:rPr>
              <a:t>to </a:t>
            </a:r>
            <a:r>
              <a:rPr lang="pl-PL" sz="4000" smtClean="0"/>
              <a:t>kilometrów 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pole tekstowe 1"/>
          <p:cNvSpPr txBox="1">
            <a:spLocks noChangeArrowheads="1"/>
          </p:cNvSpPr>
          <p:nvPr/>
        </p:nvSpPr>
        <p:spPr bwMode="auto">
          <a:xfrm>
            <a:off x="323850" y="836613"/>
            <a:ext cx="82804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6000" dirty="0">
                <a:latin typeface="Arial Narrow" pitchFamily="34" charset="0"/>
              </a:rPr>
              <a:t>Dziękuję </a:t>
            </a:r>
          </a:p>
          <a:p>
            <a:r>
              <a:rPr lang="pl-PL" sz="6000" dirty="0">
                <a:latin typeface="Arial Narrow" pitchFamily="34" charset="0"/>
              </a:rPr>
              <a:t>za </a:t>
            </a:r>
            <a:r>
              <a:rPr lang="pl-PL" sz="6000">
                <a:latin typeface="Arial Narrow" pitchFamily="34" charset="0"/>
              </a:rPr>
              <a:t>wzięcie </a:t>
            </a:r>
            <a:r>
              <a:rPr lang="pl-PL" sz="6000" smtClean="0">
                <a:latin typeface="Arial Narrow" pitchFamily="34" charset="0"/>
              </a:rPr>
              <a:t>udziału </a:t>
            </a:r>
            <a:r>
              <a:rPr lang="pl-PL" sz="6000" dirty="0">
                <a:latin typeface="Arial Narrow" pitchFamily="34" charset="0"/>
              </a:rPr>
              <a:t>w konkursie !!!!!!!!</a:t>
            </a:r>
          </a:p>
          <a:p>
            <a:endParaRPr lang="pl-PL" sz="6000" dirty="0">
              <a:latin typeface="Arial Narrow" pitchFamily="34" charset="0"/>
            </a:endParaRPr>
          </a:p>
          <a:p>
            <a:pPr algn="ctr"/>
            <a:r>
              <a:rPr lang="pl-PL" sz="6000" dirty="0">
                <a:latin typeface="Arial Narrow" pitchFamily="34" charset="0"/>
              </a:rPr>
              <a:t>     Martin </a:t>
            </a:r>
            <a:r>
              <a:rPr lang="pl-PL" sz="6000" dirty="0" smtClean="0">
                <a:latin typeface="Arial Narrow" pitchFamily="34" charset="0"/>
              </a:rPr>
              <a:t>Wiśniewski 4a</a:t>
            </a:r>
            <a:endParaRPr lang="pl-PL" sz="6000" dirty="0"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1</a:t>
            </a:r>
            <a:endParaRPr lang="pl-PL" dirty="0"/>
          </a:p>
        </p:txBody>
      </p:sp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3600" smtClean="0">
                <a:latin typeface="Arial" charset="0"/>
              </a:rPr>
              <a:t>Masz </a:t>
            </a:r>
            <a:r>
              <a:rPr lang="pl-PL" sz="3600" smtClean="0"/>
              <a:t>45 minut</a:t>
            </a:r>
            <a:r>
              <a:rPr lang="pl-PL" sz="3600" smtClean="0">
                <a:latin typeface="Arial" charset="0"/>
              </a:rPr>
              <a:t> na wypełnienie ankiety. Czas, w którym odpowiedziałbyś na pytania, to</a:t>
            </a:r>
            <a:r>
              <a:rPr lang="pl-PL" sz="3600" smtClean="0"/>
              <a:t> 18 minut</a:t>
            </a:r>
            <a:r>
              <a:rPr lang="pl-PL" sz="3600" smtClean="0">
                <a:latin typeface="Arial" charset="0"/>
              </a:rPr>
              <a:t>, ale </a:t>
            </a:r>
            <a:r>
              <a:rPr lang="pl-PL" sz="3600" smtClean="0"/>
              <a:t>10 minut szukasz długopisu</a:t>
            </a:r>
            <a:r>
              <a:rPr lang="pl-PL" sz="3600" smtClean="0">
                <a:latin typeface="Arial" charset="0"/>
              </a:rPr>
              <a:t>, a w trakcie wypełniania</a:t>
            </a:r>
            <a:r>
              <a:rPr lang="pl-PL" sz="3600" smtClean="0"/>
              <a:t> </a:t>
            </a:r>
            <a:r>
              <a:rPr lang="pl-PL" sz="3600" smtClean="0">
                <a:latin typeface="Arial" charset="0"/>
              </a:rPr>
              <a:t>ankiety jeszcze przez</a:t>
            </a:r>
            <a:r>
              <a:rPr lang="pl-PL" sz="3600" smtClean="0"/>
              <a:t> 20 minut jesz śniadanie</a:t>
            </a:r>
            <a:r>
              <a:rPr lang="pl-PL" sz="3600" smtClean="0">
                <a:latin typeface="Arial" charset="0"/>
              </a:rPr>
              <a:t>.</a:t>
            </a:r>
            <a:r>
              <a:rPr lang="pl-PL" sz="3600" smtClean="0"/>
              <a:t> </a:t>
            </a:r>
            <a:r>
              <a:rPr lang="pl-PL" sz="3600" smtClean="0">
                <a:latin typeface="Arial" charset="0"/>
              </a:rPr>
              <a:t>C</a:t>
            </a:r>
            <a:r>
              <a:rPr lang="pl-PL" sz="3600" smtClean="0"/>
              <a:t>zy zdążysz?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2</a:t>
            </a:r>
            <a:endParaRPr lang="pl-PL" dirty="0"/>
          </a:p>
        </p:txBody>
      </p:sp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/>
              <a:t>Od</a:t>
            </a:r>
            <a:r>
              <a:rPr lang="pl-PL" sz="4000" smtClean="0">
                <a:latin typeface="Arial" charset="0"/>
              </a:rPr>
              <a:t>ległość z</a:t>
            </a:r>
            <a:r>
              <a:rPr lang="pl-PL" sz="4000" smtClean="0"/>
              <a:t> domu do szkoły </a:t>
            </a:r>
            <a:r>
              <a:rPr lang="pl-PL" sz="4000" smtClean="0">
                <a:latin typeface="Arial" charset="0"/>
              </a:rPr>
              <a:t>wynosi </a:t>
            </a:r>
            <a:r>
              <a:rPr lang="pl-PL" sz="4000" smtClean="0"/>
              <a:t>10 km, </a:t>
            </a:r>
            <a:r>
              <a:rPr lang="pl-PL" sz="4000" smtClean="0">
                <a:latin typeface="Arial" charset="0"/>
              </a:rPr>
              <a:t>a </a:t>
            </a:r>
            <a:r>
              <a:rPr lang="pl-PL" sz="4000" smtClean="0"/>
              <a:t>1 km przejeżdżasz w minutę</a:t>
            </a:r>
            <a:r>
              <a:rPr lang="pl-PL" sz="4000" smtClean="0">
                <a:latin typeface="Arial" charset="0"/>
              </a:rPr>
              <a:t>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pl-PL" sz="4000" smtClean="0">
                <a:latin typeface="Arial" charset="0"/>
              </a:rPr>
              <a:t>J</a:t>
            </a:r>
            <a:r>
              <a:rPr lang="pl-PL" sz="4000" smtClean="0"/>
              <a:t>est 8:05</a:t>
            </a:r>
            <a:r>
              <a:rPr lang="pl-PL" sz="4000" smtClean="0">
                <a:latin typeface="Arial" charset="0"/>
              </a:rPr>
              <a:t>, lekcje zaczynają się o 8:15. </a:t>
            </a:r>
            <a:r>
              <a:rPr lang="pl-PL" sz="4000" smtClean="0"/>
              <a:t>Czy zdążysz na </a:t>
            </a:r>
            <a:r>
              <a:rPr lang="pl-PL" sz="4000" smtClean="0">
                <a:latin typeface="Arial" charset="0"/>
              </a:rPr>
              <a:t>I lekcję,</a:t>
            </a:r>
            <a:r>
              <a:rPr lang="pl-PL" sz="4000" smtClean="0"/>
              <a:t> jeśli </a:t>
            </a:r>
            <a:r>
              <a:rPr lang="pl-PL" sz="4000" smtClean="0">
                <a:latin typeface="Arial" charset="0"/>
              </a:rPr>
              <a:t>na </a:t>
            </a:r>
            <a:r>
              <a:rPr lang="pl-PL" sz="4000" smtClean="0"/>
              <a:t>dojście i przebranie się </a:t>
            </a:r>
            <a:r>
              <a:rPr lang="pl-PL" sz="4000" smtClean="0">
                <a:latin typeface="Arial" charset="0"/>
              </a:rPr>
              <a:t>musisz doliczyć </a:t>
            </a:r>
            <a:r>
              <a:rPr lang="pl-PL" sz="4000" smtClean="0"/>
              <a:t>4 minuty ?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3</a:t>
            </a:r>
            <a:endParaRPr lang="pl-PL" dirty="0"/>
          </a:p>
        </p:txBody>
      </p:sp>
      <p:sp>
        <p:nvSpPr>
          <p:cNvPr id="184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pl-PL" sz="4000" smtClean="0">
                <a:latin typeface="Arial" charset="0"/>
              </a:rPr>
              <a:t>Od </a:t>
            </a:r>
            <a:r>
              <a:rPr lang="pl-PL" sz="4000" smtClean="0"/>
              <a:t>15 minut</a:t>
            </a:r>
            <a:r>
              <a:rPr lang="pl-PL" sz="4000" smtClean="0">
                <a:latin typeface="Arial" charset="0"/>
              </a:rPr>
              <a:t> stoisz w kolejce do kasy. Skoro </a:t>
            </a:r>
            <a:r>
              <a:rPr lang="pl-PL" sz="4000" smtClean="0"/>
              <a:t>każda osoba płaci </a:t>
            </a:r>
            <a:r>
              <a:rPr lang="pl-PL" sz="4000" smtClean="0">
                <a:latin typeface="Arial" charset="0"/>
              </a:rPr>
              <a:t>przy kasie </a:t>
            </a:r>
            <a:r>
              <a:rPr lang="pl-PL" sz="4000" smtClean="0"/>
              <a:t>przez 2 i pół minuty</a:t>
            </a:r>
            <a:r>
              <a:rPr lang="pl-PL" sz="4000" smtClean="0">
                <a:latin typeface="Arial" charset="0"/>
              </a:rPr>
              <a:t>,</a:t>
            </a:r>
            <a:r>
              <a:rPr lang="pl-PL" sz="4000" smtClean="0"/>
              <a:t> to ile osób przed tobą </a:t>
            </a:r>
            <a:r>
              <a:rPr lang="pl-PL" sz="4000" smtClean="0">
                <a:latin typeface="Arial" charset="0"/>
              </a:rPr>
              <a:t>zostało już obsłużonych? I</a:t>
            </a:r>
            <a:r>
              <a:rPr lang="pl-PL" sz="4000" smtClean="0"/>
              <a:t>le </a:t>
            </a:r>
            <a:r>
              <a:rPr lang="pl-PL" sz="4000" smtClean="0">
                <a:latin typeface="Arial" charset="0"/>
              </a:rPr>
              <a:t>czasu zajmie </a:t>
            </a:r>
            <a:r>
              <a:rPr lang="pl-PL" sz="4000" smtClean="0"/>
              <a:t>pani kasjer</a:t>
            </a:r>
            <a:r>
              <a:rPr lang="pl-PL" sz="4000" smtClean="0">
                <a:latin typeface="Arial" charset="0"/>
              </a:rPr>
              <a:t>ce</a:t>
            </a:r>
            <a:r>
              <a:rPr lang="pl-PL" sz="4000" smtClean="0"/>
              <a:t> obsłu</a:t>
            </a:r>
            <a:r>
              <a:rPr lang="pl-PL" sz="4000" smtClean="0">
                <a:latin typeface="Arial" charset="0"/>
              </a:rPr>
              <a:t>żenie</a:t>
            </a:r>
            <a:r>
              <a:rPr lang="pl-PL" sz="4000" smtClean="0"/>
              <a:t> 250 klientów ?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Pytanie 4</a:t>
            </a:r>
            <a:endParaRPr lang="pl-PL" dirty="0"/>
          </a:p>
        </p:txBody>
      </p:sp>
      <p:sp>
        <p:nvSpPr>
          <p:cNvPr id="1945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pl-PL" sz="4000" dirty="0" smtClean="0"/>
              <a:t>Ile lat przeżyła osoba</a:t>
            </a:r>
            <a:r>
              <a:rPr lang="pl-PL" sz="4000" dirty="0" smtClean="0">
                <a:latin typeface="Arial" charset="0"/>
              </a:rPr>
              <a:t>,</a:t>
            </a:r>
            <a:r>
              <a:rPr lang="pl-PL" sz="4000" dirty="0" smtClean="0"/>
              <a:t> która liczy sobie </a:t>
            </a:r>
            <a:r>
              <a:rPr lang="pl-PL" sz="4000" dirty="0" smtClean="0"/>
              <a:t>365000 dni </a:t>
            </a:r>
            <a:r>
              <a:rPr lang="pl-PL" sz="4000" dirty="0" smtClean="0"/>
              <a:t>?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 smtClean="0"/>
              <a:t>Pytanie 5</a:t>
            </a:r>
            <a:endParaRPr lang="pl-PL" dirty="0"/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l-PL" sz="4000" dirty="0" smtClean="0"/>
              <a:t>Ile </a:t>
            </a:r>
            <a:r>
              <a:rPr lang="pl-PL" sz="4000" dirty="0" smtClean="0"/>
              <a:t>godzin </a:t>
            </a:r>
            <a:r>
              <a:rPr lang="pl-PL" sz="4000" dirty="0" smtClean="0"/>
              <a:t>ma tydzień</a:t>
            </a:r>
            <a:r>
              <a:rPr lang="pl-PL" sz="4000" dirty="0" smtClean="0">
                <a:latin typeface="Arial" charset="0"/>
              </a:rPr>
              <a:t>,</a:t>
            </a:r>
            <a:r>
              <a:rPr lang="pl-PL" sz="4000" dirty="0" smtClean="0"/>
              <a:t> jeśli dzień ma 24 godziny 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pole tekstowe 2"/>
          <p:cNvSpPr txBox="1">
            <a:spLocks noChangeArrowheads="1"/>
          </p:cNvSpPr>
          <p:nvPr/>
        </p:nvSpPr>
        <p:spPr bwMode="auto">
          <a:xfrm>
            <a:off x="1258888" y="908050"/>
            <a:ext cx="56165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9600">
                <a:latin typeface="Trebuchet MS" pitchFamily="34" charset="0"/>
              </a:rPr>
              <a:t>Kalendarz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gaty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235</TotalTime>
  <Words>588</Words>
  <Application>Microsoft Office PowerPoint</Application>
  <PresentationFormat>Pokaz na ekranie (4:3)</PresentationFormat>
  <Paragraphs>87</Paragraphs>
  <Slides>33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Bogaty</vt:lpstr>
      <vt:lpstr>Slajd 1</vt:lpstr>
      <vt:lpstr>Slajd 2</vt:lpstr>
      <vt:lpstr>Slajd 3</vt:lpstr>
      <vt:lpstr>Pytanie 1</vt:lpstr>
      <vt:lpstr>Pytanie 2</vt:lpstr>
      <vt:lpstr>Pytanie 3</vt:lpstr>
      <vt:lpstr>Pytanie 4</vt:lpstr>
      <vt:lpstr>Pytanie 5</vt:lpstr>
      <vt:lpstr>Slajd 9</vt:lpstr>
      <vt:lpstr>Pytanie 6</vt:lpstr>
      <vt:lpstr>Pytanie 7</vt:lpstr>
      <vt:lpstr>Pytanie 8</vt:lpstr>
      <vt:lpstr>pytanie 9</vt:lpstr>
      <vt:lpstr>Pytanie 10</vt:lpstr>
      <vt:lpstr>Slajd 15</vt:lpstr>
      <vt:lpstr>Pytanie 11</vt:lpstr>
      <vt:lpstr>Pytanie 12</vt:lpstr>
      <vt:lpstr>PYTANIE 13</vt:lpstr>
      <vt:lpstr>Pytanie 14</vt:lpstr>
      <vt:lpstr>Pytanie 15</vt:lpstr>
      <vt:lpstr>Slajd 21</vt:lpstr>
      <vt:lpstr>Pytanie 16</vt:lpstr>
      <vt:lpstr>Pytanie 17</vt:lpstr>
      <vt:lpstr>Pytanie 18</vt:lpstr>
      <vt:lpstr>Pytanie 19</vt:lpstr>
      <vt:lpstr>Pytanie 20</vt:lpstr>
      <vt:lpstr>Slajd 27</vt:lpstr>
      <vt:lpstr>Pytanie 21</vt:lpstr>
      <vt:lpstr>Pytanie 22</vt:lpstr>
      <vt:lpstr>Pytanie 23</vt:lpstr>
      <vt:lpstr>Pytanie 24</vt:lpstr>
      <vt:lpstr>Pytanie 25</vt:lpstr>
      <vt:lpstr>Slajd 33</vt:lpstr>
    </vt:vector>
  </TitlesOfParts>
  <Company>private theta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Twoja nazwa użytkownika</dc:creator>
  <cp:lastModifiedBy>Martin Wisnia</cp:lastModifiedBy>
  <cp:revision>25</cp:revision>
  <dcterms:created xsi:type="dcterms:W3CDTF">2014-11-27T21:01:42Z</dcterms:created>
  <dcterms:modified xsi:type="dcterms:W3CDTF">2015-01-07T23:23:24Z</dcterms:modified>
</cp:coreProperties>
</file>