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3A61BBF6-96FF-4CCD-AAF9-CE43FF5E83D8}" type="datetimeFigureOut">
              <a:rPr lang="pl-PL" smtClean="0"/>
              <a:pPr/>
              <a:t>2014-11-05</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EA8C0957-504E-48E6-BCA2-59612A353200}"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A61BBF6-96FF-4CCD-AAF9-CE43FF5E83D8}" type="datetimeFigureOut">
              <a:rPr lang="pl-PL" smtClean="0"/>
              <a:pPr/>
              <a:t>2014-11-05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8C0957-504E-48E6-BCA2-59612A35320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A61BBF6-96FF-4CCD-AAF9-CE43FF5E83D8}" type="datetimeFigureOut">
              <a:rPr lang="pl-PL" smtClean="0"/>
              <a:pPr/>
              <a:t>2014-11-05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8C0957-504E-48E6-BCA2-59612A35320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A61BBF6-96FF-4CCD-AAF9-CE43FF5E83D8}" type="datetimeFigureOut">
              <a:rPr lang="pl-PL" smtClean="0"/>
              <a:pPr/>
              <a:t>2014-11-05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8C0957-504E-48E6-BCA2-59612A353200}"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3A61BBF6-96FF-4CCD-AAF9-CE43FF5E83D8}" type="datetimeFigureOut">
              <a:rPr lang="pl-PL" smtClean="0"/>
              <a:pPr/>
              <a:t>2014-11-05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8C0957-504E-48E6-BCA2-59612A353200}"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3A61BBF6-96FF-4CCD-AAF9-CE43FF5E83D8}" type="datetimeFigureOut">
              <a:rPr lang="pl-PL" smtClean="0"/>
              <a:pPr/>
              <a:t>2014-11-05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A8C0957-504E-48E6-BCA2-59612A353200}"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3A61BBF6-96FF-4CCD-AAF9-CE43FF5E83D8}" type="datetimeFigureOut">
              <a:rPr lang="pl-PL" smtClean="0"/>
              <a:pPr/>
              <a:t>2014-11-05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A8C0957-504E-48E6-BCA2-59612A353200}"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3A61BBF6-96FF-4CCD-AAF9-CE43FF5E83D8}" type="datetimeFigureOut">
              <a:rPr lang="pl-PL" smtClean="0"/>
              <a:pPr/>
              <a:t>2014-11-05</a:t>
            </a:fld>
            <a:endParaRPr lang="pl-PL"/>
          </a:p>
        </p:txBody>
      </p:sp>
      <p:sp>
        <p:nvSpPr>
          <p:cNvPr id="8" name="Symbol zastępczy numeru slajdu 7"/>
          <p:cNvSpPr>
            <a:spLocks noGrp="1"/>
          </p:cNvSpPr>
          <p:nvPr>
            <p:ph type="sldNum" sz="quarter" idx="11"/>
          </p:nvPr>
        </p:nvSpPr>
        <p:spPr/>
        <p:txBody>
          <a:bodyPr/>
          <a:lstStyle/>
          <a:p>
            <a:fld id="{EA8C0957-504E-48E6-BCA2-59612A353200}"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A61BBF6-96FF-4CCD-AAF9-CE43FF5E83D8}" type="datetimeFigureOut">
              <a:rPr lang="pl-PL" smtClean="0"/>
              <a:pPr/>
              <a:t>2014-11-05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A8C0957-504E-48E6-BCA2-59612A35320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3A61BBF6-96FF-4CCD-AAF9-CE43FF5E83D8}" type="datetimeFigureOut">
              <a:rPr lang="pl-PL" smtClean="0"/>
              <a:pPr/>
              <a:t>2014-11-05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EA8C0957-504E-48E6-BCA2-59612A353200}"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3A61BBF6-96FF-4CCD-AAF9-CE43FF5E83D8}" type="datetimeFigureOut">
              <a:rPr lang="pl-PL" smtClean="0"/>
              <a:pPr/>
              <a:t>2014-11-05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A8C0957-504E-48E6-BCA2-59612A353200}"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A61BBF6-96FF-4CCD-AAF9-CE43FF5E83D8}" type="datetimeFigureOut">
              <a:rPr lang="pl-PL" smtClean="0"/>
              <a:pPr/>
              <a:t>2014-11-05</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A8C0957-504E-48E6-BCA2-59612A353200}"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476672"/>
            <a:ext cx="6480048" cy="2301240"/>
          </a:xfrm>
        </p:spPr>
        <p:txBody>
          <a:bodyPr/>
          <a:lstStyle/>
          <a:p>
            <a:pPr algn="ctr"/>
            <a:r>
              <a:rPr lang="pl-PL" dirty="0" smtClean="0"/>
              <a:t>Wojska polskie w XVII w.</a:t>
            </a:r>
            <a:endParaRPr lang="pl-PL" dirty="0"/>
          </a:p>
        </p:txBody>
      </p:sp>
      <p:pic>
        <p:nvPicPr>
          <p:cNvPr id="1026" name="Picture 2"/>
          <p:cNvPicPr>
            <a:picLocks noChangeAspect="1" noChangeArrowheads="1"/>
          </p:cNvPicPr>
          <p:nvPr/>
        </p:nvPicPr>
        <p:blipFill>
          <a:blip r:embed="rId2" cstate="print"/>
          <a:srcRect/>
          <a:stretch>
            <a:fillRect/>
          </a:stretch>
        </p:blipFill>
        <p:spPr bwMode="auto">
          <a:xfrm>
            <a:off x="1835696" y="2564904"/>
            <a:ext cx="5220072" cy="3716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63688" y="404664"/>
            <a:ext cx="5472608" cy="707886"/>
          </a:xfrm>
          <a:prstGeom prst="rect">
            <a:avLst/>
          </a:prstGeom>
          <a:noFill/>
        </p:spPr>
        <p:txBody>
          <a:bodyPr wrap="square" rtlCol="0">
            <a:spAutoFit/>
          </a:bodyPr>
          <a:lstStyle/>
          <a:p>
            <a:pPr algn="ctr"/>
            <a:r>
              <a:rPr lang="pl-PL" sz="4000" dirty="0" smtClean="0">
                <a:latin typeface="Kristen ITC" pitchFamily="66" charset="0"/>
              </a:rPr>
              <a:t>Dragoni</a:t>
            </a:r>
            <a:endParaRPr lang="pl-PL" sz="4000" dirty="0">
              <a:latin typeface="Kristen ITC" pitchFamily="66" charset="0"/>
            </a:endParaRPr>
          </a:p>
        </p:txBody>
      </p:sp>
      <p:sp>
        <p:nvSpPr>
          <p:cNvPr id="5" name="Prostokąt 4"/>
          <p:cNvSpPr/>
          <p:nvPr/>
        </p:nvSpPr>
        <p:spPr>
          <a:xfrm>
            <a:off x="323528" y="2132856"/>
            <a:ext cx="5022304" cy="2862322"/>
          </a:xfrm>
          <a:prstGeom prst="rect">
            <a:avLst/>
          </a:prstGeom>
        </p:spPr>
        <p:txBody>
          <a:bodyPr wrap="square">
            <a:spAutoFit/>
          </a:bodyPr>
          <a:lstStyle/>
          <a:p>
            <a:r>
              <a:rPr lang="pl-PL" dirty="0" smtClean="0"/>
              <a:t>W Rzeczypospolitej Obojga Narodów, w XVII w., były to jednostki walczące podobnie jak pierwowzór, a uzbrojone w muszkiety, arkebuzy, półhaki, pistolety oraz szable, pałasze bądź rapiery. Najczęściej stosowanym zestawem uzbrojenia był muszkiet lontowy, dwa pistolety kołowe i szabla lub pałasz. Natomiast jako rodzaj lekkiego stroju ochronnego, mniej więcej od początku lat 40. XVII w. noszono kolety.</a:t>
            </a:r>
            <a:endParaRPr lang="pl-PL" dirty="0"/>
          </a:p>
        </p:txBody>
      </p:sp>
      <p:pic>
        <p:nvPicPr>
          <p:cNvPr id="2050" name="Picture 2"/>
          <p:cNvPicPr>
            <a:picLocks noChangeAspect="1" noChangeArrowheads="1"/>
          </p:cNvPicPr>
          <p:nvPr/>
        </p:nvPicPr>
        <p:blipFill>
          <a:blip r:embed="rId2" cstate="print"/>
          <a:srcRect/>
          <a:stretch>
            <a:fillRect/>
          </a:stretch>
        </p:blipFill>
        <p:spPr bwMode="auto">
          <a:xfrm>
            <a:off x="5868144" y="2132856"/>
            <a:ext cx="2939448" cy="372787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528" y="1988840"/>
            <a:ext cx="2501245" cy="4652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pole tekstowe 4"/>
          <p:cNvSpPr txBox="1"/>
          <p:nvPr/>
        </p:nvSpPr>
        <p:spPr>
          <a:xfrm>
            <a:off x="1331640" y="260648"/>
            <a:ext cx="6552728" cy="1323439"/>
          </a:xfrm>
          <a:prstGeom prst="rect">
            <a:avLst/>
          </a:prstGeom>
          <a:noFill/>
        </p:spPr>
        <p:txBody>
          <a:bodyPr wrap="square" rtlCol="0">
            <a:spAutoFit/>
          </a:bodyPr>
          <a:lstStyle/>
          <a:p>
            <a:pPr algn="ctr"/>
            <a:r>
              <a:rPr lang="pl-PL" sz="4000" dirty="0" smtClean="0">
                <a:latin typeface="Kristen ITC" pitchFamily="66" charset="0"/>
              </a:rPr>
              <a:t>Muszkieterowie z Berdyszami</a:t>
            </a:r>
            <a:endParaRPr lang="pl-PL" sz="4000" dirty="0">
              <a:latin typeface="Kristen ITC" pitchFamily="66" charset="0"/>
            </a:endParaRPr>
          </a:p>
        </p:txBody>
      </p:sp>
      <p:sp>
        <p:nvSpPr>
          <p:cNvPr id="6" name="Prostokąt 5"/>
          <p:cNvSpPr/>
          <p:nvPr/>
        </p:nvSpPr>
        <p:spPr>
          <a:xfrm>
            <a:off x="3779912" y="2636912"/>
            <a:ext cx="4572000" cy="2031325"/>
          </a:xfrm>
          <a:prstGeom prst="rect">
            <a:avLst/>
          </a:prstGeom>
        </p:spPr>
        <p:txBody>
          <a:bodyPr>
            <a:spAutoFit/>
          </a:bodyPr>
          <a:lstStyle/>
          <a:p>
            <a:r>
              <a:rPr lang="pl-PL" dirty="0" smtClean="0"/>
              <a:t>Król Jan III Sobieski wprowadził do uzbrojenia muszkieterów berdysze, które służąc jako podpórki do muszkietów były także groźną bronią białą. Zmiana ta zwiększyła siłę ogniową regimentów piechoty, gdyż umożliwiła zmniejszenie ilości pikinierów w oddziale.</a:t>
            </a: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99592" y="3933056"/>
            <a:ext cx="725805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pole tekstowe 4"/>
          <p:cNvSpPr txBox="1"/>
          <p:nvPr/>
        </p:nvSpPr>
        <p:spPr>
          <a:xfrm>
            <a:off x="323528" y="476672"/>
            <a:ext cx="4248472" cy="984885"/>
          </a:xfrm>
          <a:prstGeom prst="rect">
            <a:avLst/>
          </a:prstGeom>
          <a:noFill/>
        </p:spPr>
        <p:txBody>
          <a:bodyPr wrap="square" rtlCol="0">
            <a:spAutoFit/>
          </a:bodyPr>
          <a:lstStyle/>
          <a:p>
            <a:r>
              <a:rPr lang="pl-PL" sz="4000" dirty="0" smtClean="0">
                <a:latin typeface="Kristen ITC" pitchFamily="66" charset="0"/>
              </a:rPr>
              <a:t>Pikinierzy</a:t>
            </a:r>
          </a:p>
          <a:p>
            <a:endParaRPr lang="pl-PL" dirty="0"/>
          </a:p>
        </p:txBody>
      </p:sp>
      <p:sp>
        <p:nvSpPr>
          <p:cNvPr id="6" name="Prostokąt 5"/>
          <p:cNvSpPr/>
          <p:nvPr/>
        </p:nvSpPr>
        <p:spPr>
          <a:xfrm>
            <a:off x="3347864" y="1340768"/>
            <a:ext cx="4572000" cy="2031325"/>
          </a:xfrm>
          <a:prstGeom prst="rect">
            <a:avLst/>
          </a:prstGeom>
        </p:spPr>
        <p:txBody>
          <a:bodyPr>
            <a:spAutoFit/>
          </a:bodyPr>
          <a:lstStyle/>
          <a:p>
            <a:r>
              <a:rPr lang="pl-PL" dirty="0"/>
              <a:t>J</a:t>
            </a:r>
            <a:r>
              <a:rPr lang="pl-PL" dirty="0" smtClean="0"/>
              <a:t>edna z formacji wojskowych z przełomu XV i XVI wieku i pierwsza nowoczesna piechota tamtej epoki. Ich charakterystyczna broń - długa pika (początkowo długości 2,5 m a później nawet 5,5 m) siała w ich sprawnych rękach spustoszenie w szeregach przeciwnika.</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467544" y="404664"/>
            <a:ext cx="4896544" cy="984885"/>
          </a:xfrm>
          <a:prstGeom prst="rect">
            <a:avLst/>
          </a:prstGeom>
          <a:noFill/>
        </p:spPr>
        <p:txBody>
          <a:bodyPr wrap="square" rtlCol="0">
            <a:spAutoFit/>
          </a:bodyPr>
          <a:lstStyle/>
          <a:p>
            <a:r>
              <a:rPr lang="pl-PL" sz="4000" dirty="0" smtClean="0">
                <a:latin typeface="Kristen ITC" pitchFamily="66" charset="0"/>
              </a:rPr>
              <a:t>Piechota</a:t>
            </a:r>
          </a:p>
          <a:p>
            <a:endParaRPr lang="pl-PL" dirty="0"/>
          </a:p>
        </p:txBody>
      </p:sp>
      <p:sp>
        <p:nvSpPr>
          <p:cNvPr id="5" name="Prostokąt 4"/>
          <p:cNvSpPr/>
          <p:nvPr/>
        </p:nvSpPr>
        <p:spPr>
          <a:xfrm>
            <a:off x="827584" y="4005064"/>
            <a:ext cx="3059832" cy="2585323"/>
          </a:xfrm>
          <a:prstGeom prst="rect">
            <a:avLst/>
          </a:prstGeom>
        </p:spPr>
        <p:txBody>
          <a:bodyPr wrap="square">
            <a:spAutoFit/>
          </a:bodyPr>
          <a:lstStyle/>
          <a:p>
            <a:r>
              <a:rPr lang="pl-PL" dirty="0" smtClean="0"/>
              <a:t>Piechota (niemiecka) autoramentu</a:t>
            </a:r>
            <a:r>
              <a:rPr lang="pl-PL" dirty="0"/>
              <a:t> </a:t>
            </a:r>
            <a:r>
              <a:rPr lang="pl-PL" dirty="0" smtClean="0"/>
              <a:t>cudzoziemskiego, powstała na mocy reformy wojska Rzeczypospolitej za Władysława IV w 1633 roku, zorganizowana na wzór niemiecki i posługująca się głównie bronią palną.</a:t>
            </a:r>
            <a:endParaRPr lang="pl-PL" dirty="0"/>
          </a:p>
        </p:txBody>
      </p:sp>
      <p:pic>
        <p:nvPicPr>
          <p:cNvPr id="7170" name="Picture 2"/>
          <p:cNvPicPr>
            <a:picLocks noChangeAspect="1" noChangeArrowheads="1"/>
          </p:cNvPicPr>
          <p:nvPr/>
        </p:nvPicPr>
        <p:blipFill>
          <a:blip r:embed="rId2" cstate="print"/>
          <a:srcRect/>
          <a:stretch>
            <a:fillRect/>
          </a:stretch>
        </p:blipFill>
        <p:spPr bwMode="auto">
          <a:xfrm>
            <a:off x="683568" y="1628800"/>
            <a:ext cx="2857500" cy="2181225"/>
          </a:xfrm>
          <a:prstGeom prst="rect">
            <a:avLst/>
          </a:prstGeom>
          <a:noFill/>
          <a:ln w="9525">
            <a:noFill/>
            <a:miter lim="800000"/>
            <a:headEnd/>
            <a:tailEnd/>
          </a:ln>
        </p:spPr>
      </p:pic>
      <p:sp>
        <p:nvSpPr>
          <p:cNvPr id="7" name="Prostokąt 6"/>
          <p:cNvSpPr/>
          <p:nvPr/>
        </p:nvSpPr>
        <p:spPr>
          <a:xfrm>
            <a:off x="4644008" y="4509120"/>
            <a:ext cx="4139952" cy="1754326"/>
          </a:xfrm>
          <a:prstGeom prst="rect">
            <a:avLst/>
          </a:prstGeom>
        </p:spPr>
        <p:txBody>
          <a:bodyPr wrap="square">
            <a:spAutoFit/>
          </a:bodyPr>
          <a:lstStyle/>
          <a:p>
            <a:r>
              <a:rPr lang="pl-PL" dirty="0" smtClean="0"/>
              <a:t>Piechota węgierska</a:t>
            </a:r>
            <a:r>
              <a:rPr lang="pl-PL" dirty="0" smtClean="0"/>
              <a:t>. Formacja </a:t>
            </a:r>
            <a:r>
              <a:rPr lang="pl-PL" dirty="0" smtClean="0"/>
              <a:t>wojsk Rzeczypospolitej, zorganizowanej na sposób węgierski przez Stefana Batorego w XVI wieku. Stanowili gwardię przyboczną władców Polski i hetmanów Rzeczypospolitej.</a:t>
            </a:r>
            <a:endParaRPr lang="pl-PL" dirty="0"/>
          </a:p>
        </p:txBody>
      </p:sp>
      <p:pic>
        <p:nvPicPr>
          <p:cNvPr id="7171" name="Picture 3"/>
          <p:cNvPicPr>
            <a:picLocks noChangeAspect="1" noChangeArrowheads="1"/>
          </p:cNvPicPr>
          <p:nvPr/>
        </p:nvPicPr>
        <p:blipFill>
          <a:blip r:embed="rId3" cstate="print"/>
          <a:srcRect/>
          <a:stretch>
            <a:fillRect/>
          </a:stretch>
        </p:blipFill>
        <p:spPr bwMode="auto">
          <a:xfrm>
            <a:off x="4932040" y="1052736"/>
            <a:ext cx="2952328" cy="30488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611560" y="692696"/>
            <a:ext cx="4392488" cy="984885"/>
          </a:xfrm>
          <a:prstGeom prst="rect">
            <a:avLst/>
          </a:prstGeom>
          <a:noFill/>
        </p:spPr>
        <p:txBody>
          <a:bodyPr wrap="square" rtlCol="0">
            <a:spAutoFit/>
          </a:bodyPr>
          <a:lstStyle/>
          <a:p>
            <a:r>
              <a:rPr lang="pl-PL" sz="4000" dirty="0" smtClean="0">
                <a:latin typeface="Kristen ITC" pitchFamily="66" charset="0"/>
              </a:rPr>
              <a:t>Husaria</a:t>
            </a:r>
          </a:p>
          <a:p>
            <a:endParaRPr lang="pl-PL" dirty="0"/>
          </a:p>
        </p:txBody>
      </p:sp>
      <p:pic>
        <p:nvPicPr>
          <p:cNvPr id="5123" name="Picture 3"/>
          <p:cNvPicPr>
            <a:picLocks noChangeAspect="1" noChangeArrowheads="1"/>
          </p:cNvPicPr>
          <p:nvPr/>
        </p:nvPicPr>
        <p:blipFill>
          <a:blip r:embed="rId2" cstate="print"/>
          <a:srcRect/>
          <a:stretch>
            <a:fillRect/>
          </a:stretch>
        </p:blipFill>
        <p:spPr bwMode="auto">
          <a:xfrm>
            <a:off x="6516216" y="3356992"/>
            <a:ext cx="2320841" cy="3267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p:cNvPicPr>
            <a:picLocks noChangeAspect="1" noChangeArrowheads="1"/>
          </p:cNvPicPr>
          <p:nvPr/>
        </p:nvPicPr>
        <p:blipFill>
          <a:blip r:embed="rId3" cstate="print"/>
          <a:srcRect/>
          <a:stretch>
            <a:fillRect/>
          </a:stretch>
        </p:blipFill>
        <p:spPr bwMode="auto">
          <a:xfrm>
            <a:off x="6516216" y="260648"/>
            <a:ext cx="2304256" cy="3012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Prostokąt 7"/>
          <p:cNvSpPr/>
          <p:nvPr/>
        </p:nvSpPr>
        <p:spPr>
          <a:xfrm>
            <a:off x="899592" y="2492896"/>
            <a:ext cx="4572000" cy="3139321"/>
          </a:xfrm>
          <a:prstGeom prst="rect">
            <a:avLst/>
          </a:prstGeom>
        </p:spPr>
        <p:txBody>
          <a:bodyPr>
            <a:spAutoFit/>
          </a:bodyPr>
          <a:lstStyle/>
          <a:p>
            <a:r>
              <a:rPr lang="pl-PL" dirty="0"/>
              <a:t>P</a:t>
            </a:r>
            <a:r>
              <a:rPr lang="pl-PL" dirty="0" smtClean="0"/>
              <a:t>olska jazda należąca do autoramentu narodowego, znana z wielu zwycięstw formacja kawaleryjska Rzeczypospolitej, obecna na polach bitew od początków XVI do połowy XVIII wieku. Była wykorzystywana do przełamywania sił nieprzyjaciela poprzez zadawanie rozstrzygających uderzeń w postaci szarż, które w najważniejszym okresie jej istnienia kończyły się zazwyczaj zwycięstwami.</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Dziękuje za uwagę. </a:t>
            </a:r>
            <a:endParaRPr lang="pl-PL" dirty="0"/>
          </a:p>
        </p:txBody>
      </p:sp>
      <p:pic>
        <p:nvPicPr>
          <p:cNvPr id="6147" name="Picture 3"/>
          <p:cNvPicPr>
            <a:picLocks noChangeAspect="1" noChangeArrowheads="1"/>
          </p:cNvPicPr>
          <p:nvPr/>
        </p:nvPicPr>
        <p:blipFill>
          <a:blip r:embed="rId2" cstate="print"/>
          <a:srcRect/>
          <a:stretch>
            <a:fillRect/>
          </a:stretch>
        </p:blipFill>
        <p:spPr bwMode="auto">
          <a:xfrm>
            <a:off x="1547664" y="1700808"/>
            <a:ext cx="5256584" cy="3864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ole tekstowe 5"/>
          <p:cNvSpPr txBox="1"/>
          <p:nvPr/>
        </p:nvSpPr>
        <p:spPr>
          <a:xfrm>
            <a:off x="6407696" y="5877272"/>
            <a:ext cx="2736304" cy="400110"/>
          </a:xfrm>
          <a:prstGeom prst="rect">
            <a:avLst/>
          </a:prstGeom>
          <a:noFill/>
        </p:spPr>
        <p:txBody>
          <a:bodyPr wrap="square" rtlCol="0">
            <a:spAutoFit/>
          </a:bodyPr>
          <a:lstStyle/>
          <a:p>
            <a:r>
              <a:rPr lang="pl-PL" sz="2000" dirty="0" smtClean="0">
                <a:latin typeface="Kristen ITC" pitchFamily="66" charset="0"/>
              </a:rPr>
              <a:t>Olaf Potowski 2A</a:t>
            </a:r>
            <a:endParaRPr lang="pl-PL" sz="2000" dirty="0">
              <a:latin typeface="Kristen ITC" pitchFamily="66" charset="0"/>
            </a:endParaRPr>
          </a:p>
        </p:txBody>
      </p:sp>
    </p:spTree>
  </p:cSld>
  <p:clrMapOvr>
    <a:masterClrMapping/>
  </p:clrMapOvr>
</p:sld>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126</TotalTime>
  <Words>282</Words>
  <Application>Microsoft Office PowerPoint</Application>
  <PresentationFormat>Pokaz na ekranie (4:3)</PresentationFormat>
  <Paragraphs>14</Paragraphs>
  <Slides>7</Slides>
  <Notes>0</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Techniczny</vt:lpstr>
      <vt:lpstr>Wojska polskie w XVII w.</vt:lpstr>
      <vt:lpstr>Slajd 2</vt:lpstr>
      <vt:lpstr>Slajd 3</vt:lpstr>
      <vt:lpstr>Slajd 4</vt:lpstr>
      <vt:lpstr>Slajd 5</vt:lpstr>
      <vt:lpstr>Slajd 6</vt:lpstr>
      <vt:lpstr>Dziękuje za uwagę.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OLAF</dc:creator>
  <cp:lastModifiedBy>aturbias</cp:lastModifiedBy>
  <cp:revision>11</cp:revision>
  <dcterms:created xsi:type="dcterms:W3CDTF">2013-02-17T14:39:40Z</dcterms:created>
  <dcterms:modified xsi:type="dcterms:W3CDTF">2014-11-05T08:37:52Z</dcterms:modified>
</cp:coreProperties>
</file>