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5" r:id="rId8"/>
    <p:sldId id="276" r:id="rId9"/>
    <p:sldId id="269" r:id="rId10"/>
    <p:sldId id="274" r:id="rId11"/>
    <p:sldId id="267" r:id="rId12"/>
    <p:sldId id="278" r:id="rId13"/>
    <p:sldId id="268" r:id="rId14"/>
    <p:sldId id="277" r:id="rId15"/>
    <p:sldId id="270" r:id="rId16"/>
    <p:sldId id="279" r:id="rId17"/>
    <p:sldId id="271" r:id="rId18"/>
    <p:sldId id="272" r:id="rId19"/>
    <p:sldId id="283" r:id="rId20"/>
    <p:sldId id="281" r:id="rId21"/>
    <p:sldId id="282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  <a:srgbClr val="AA72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A8B4-0A60-40B2-A6B7-184B9394E11F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EF0C-A61C-4522-AF94-F1F0058B4F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FA73-26EB-47D5-9258-D4EE1EC9BC9F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D472-6443-432B-9F20-94C89C3F08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F087-CEFA-4829-BEBE-39E6E4C82020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508B-440B-45A7-B0EA-F8DB702DE5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202E-DF6F-4A2D-8B7A-25B9F60946DB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C0A9-DDFD-4B02-9167-A986393B3A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74CD-AF85-4E8E-8E65-3B8CBB2BFCB2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3490-E8B5-4C2D-8214-CD292ECE46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61F3-00DE-46ED-B8F8-DD378B9D8705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7E1E-FB63-49F4-B6D4-A3FDC1776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181A-497E-46BC-8322-3D4C0648E29D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160F-5AF1-4EF1-B5C1-8FF691E808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4A9B-59D6-4CEF-BE4D-F356FD24A952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14F0-3D58-4A49-80AA-3C30781AC8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9340-3850-4966-A80B-E07F3CB4BE08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46D5-2AF0-47BD-870C-7E8036BA5E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7B43-9550-48EF-9B7D-46E51814D85A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0489-45A2-4655-8417-3EDEE3336F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E878-98E6-43FB-8B6F-141E484163C8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54F0-301D-41C4-B5A2-3F8F38940B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B87DC-40EC-4D15-8FE0-DAB134D9CB54}" type="datetimeFigureOut">
              <a:rPr lang="it-IT"/>
              <a:pPr>
                <a:defRPr/>
              </a:pPr>
              <a:t>27/10/2014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937F4-D66E-4C92-8FD5-812735AE7F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jpeg"/><Relationship Id="rId4" Type="http://schemas.openxmlformats.org/officeDocument/2006/relationships/hyperlink" Target="http://i300.photobucket.com/albums/nn1/jamieconnor6/ScotlandFlag2.jpg?t=124208221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aniele\Music\Inno%20Inglese.%20God%20Save%20the%20Queen.mp3" TargetMode="Externa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ilizador\Music\British%20Anthem,%20God%20Save%20the%20Queen%20(with%20lyrics)%20-%20YouTube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300.photobucket.com/albums/nn1/jamieconnor6/ScotlandFlag2.jpg?t=124208221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800" smtClean="0">
                <a:latin typeface="JI Chunky Caps" pitchFamily="2" charset="0"/>
              </a:rPr>
              <a:t/>
            </a:r>
            <a:br>
              <a:rPr lang="it-IT" sz="4800" smtClean="0">
                <a:latin typeface="JI Chunky Caps" pitchFamily="2" charset="0"/>
              </a:rPr>
            </a:br>
            <a:endParaRPr lang="it-IT" sz="4800" smtClean="0">
              <a:latin typeface="JI Chunky Caps" pitchFamily="2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38576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astellar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600" b="1" dirty="0" smtClean="0">
                <a:ln w="22225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THE UNITED KINGDOM</a:t>
            </a:r>
            <a:endParaRPr lang="it-IT" sz="6600" b="1" dirty="0">
              <a:ln w="22225"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6148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4" name="Picture 70" descr="Sans tit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76250"/>
            <a:ext cx="1695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1619250" y="115888"/>
            <a:ext cx="5113338" cy="2017712"/>
          </a:xfrm>
          <a:prstGeom prst="wedgeEllipseCallout">
            <a:avLst>
              <a:gd name="adj1" fmla="val 66329"/>
              <a:gd name="adj2" fmla="val 21282"/>
            </a:avLst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Hi!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My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name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is Mary. I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from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Wales. I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  <a:latin typeface="Comic Sans MS" pitchFamily="66" charset="0"/>
              </a:rPr>
              <a:t>Welsh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. The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capital of Wales is </a:t>
            </a:r>
            <a:r>
              <a:rPr lang="fr-FR" sz="2400" b="1" u="sng" dirty="0">
                <a:solidFill>
                  <a:schemeClr val="accent2"/>
                </a:solidFill>
                <a:latin typeface="Comic Sans MS" pitchFamily="66" charset="0"/>
              </a:rPr>
              <a:t>Cardiff</a:t>
            </a:r>
          </a:p>
        </p:txBody>
      </p:sp>
      <p:pic>
        <p:nvPicPr>
          <p:cNvPr id="16456" name="Picture 72" descr="WAL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781300"/>
            <a:ext cx="27527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7" name="Picture 73" descr="0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781300"/>
            <a:ext cx="1971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2268538" y="2997200"/>
            <a:ext cx="403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The</a:t>
            </a:r>
            <a:r>
              <a:rPr lang="fr-FR" sz="28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accent2"/>
                </a:solidFill>
                <a:latin typeface="Comic Sans MS" pitchFamily="66" charset="0"/>
              </a:rPr>
              <a:t>leek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 is the </a:t>
            </a:r>
            <a:r>
              <a:rPr lang="fr-FR" sz="2800" b="1" dirty="0">
                <a:solidFill>
                  <a:schemeClr val="accent2"/>
                </a:solidFill>
                <a:latin typeface="Comic Sans MS" pitchFamily="66" charset="0"/>
              </a:rPr>
              <a:t>symbol of Wales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16459" name="Picture 75" descr="Flag-Wa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437063"/>
            <a:ext cx="23764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250825" y="4437063"/>
            <a:ext cx="2808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Red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Dragon</a:t>
            </a:r>
          </a:p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is the flag of </a:t>
            </a:r>
          </a:p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Wales.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5" grpId="0" animBg="1"/>
      <p:bldP spid="16458" grpId="0"/>
      <p:bldP spid="16460" grpId="0"/>
      <p:bldP spid="164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4"/>
          <p:cNvSpPr txBox="1">
            <a:spLocks noChangeArrowheads="1"/>
          </p:cNvSpPr>
          <p:nvPr/>
        </p:nvSpPr>
        <p:spPr bwMode="auto">
          <a:xfrm>
            <a:off x="2000250" y="0"/>
            <a:ext cx="5286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Calibri" pitchFamily="34" charset="0"/>
              </a:rPr>
              <a:t>This is the flag of </a:t>
            </a:r>
          </a:p>
          <a:p>
            <a:pPr algn="ctr"/>
            <a:r>
              <a:rPr lang="it-IT" sz="4400" b="1">
                <a:solidFill>
                  <a:srgbClr val="00B050"/>
                </a:solidFill>
                <a:latin typeface="Calibri" pitchFamily="34" charset="0"/>
              </a:rPr>
              <a:t>ENGLAND</a:t>
            </a:r>
          </a:p>
          <a:p>
            <a:pPr algn="ctr"/>
            <a:r>
              <a:rPr lang="it-IT" sz="2800">
                <a:latin typeface="Calibri" pitchFamily="34" charset="0"/>
              </a:rPr>
              <a:t>(PATRON SAINT: </a:t>
            </a:r>
            <a:r>
              <a:rPr lang="it-IT" sz="2800" b="1">
                <a:latin typeface="Calibri" pitchFamily="34" charset="0"/>
              </a:rPr>
              <a:t>ST. GEORGE</a:t>
            </a:r>
            <a:r>
              <a:rPr lang="it-IT" sz="2800">
                <a:latin typeface="Calibri" pitchFamily="34" charset="0"/>
              </a:rPr>
              <a:t>)</a:t>
            </a:r>
          </a:p>
        </p:txBody>
      </p:sp>
      <p:pic>
        <p:nvPicPr>
          <p:cNvPr id="11267" name="Immagine 5" descr="800px-Flag_of_England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8334375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4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C90034912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12017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059113" y="188913"/>
            <a:ext cx="4681537" cy="1584325"/>
          </a:xfrm>
          <a:prstGeom prst="wedgeRoundRectCallout">
            <a:avLst>
              <a:gd name="adj1" fmla="val -83569"/>
              <a:gd name="adj2" fmla="val 40380"/>
              <a:gd name="adj3" fmla="val 16667"/>
            </a:avLst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Hello! I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John. I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from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England,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I’m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English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capital of England is </a:t>
            </a:r>
            <a:r>
              <a:rPr lang="fr-FR" sz="2400" b="1" u="sng" dirty="0">
                <a:solidFill>
                  <a:schemeClr val="accent2"/>
                </a:solidFill>
                <a:latin typeface="Comic Sans MS" pitchFamily="66" charset="0"/>
              </a:rPr>
              <a:t>London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15367" name="Picture 7" descr="ENGLAN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286000"/>
            <a:ext cx="3857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england_flag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852738"/>
            <a:ext cx="228123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MC90043484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51577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79388" y="3141663"/>
            <a:ext cx="3313112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rose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is the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symbol</a:t>
            </a:r>
          </a:p>
          <a:p>
            <a:pPr algn="ctr"/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of England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588125" y="4581525"/>
            <a:ext cx="24479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flag of England is </a:t>
            </a:r>
          </a:p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Cross of St George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250"/>
                            </p:stCondLst>
                            <p:childTnLst>
                              <p:par>
                                <p:cTn id="74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0" grpId="0" animBg="1"/>
      <p:bldP spid="15371" grpId="0"/>
      <p:bldP spid="15371" grpId="1"/>
      <p:bldP spid="1537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4"/>
          <p:cNvSpPr txBox="1">
            <a:spLocks noChangeArrowheads="1"/>
          </p:cNvSpPr>
          <p:nvPr/>
        </p:nvSpPr>
        <p:spPr bwMode="auto">
          <a:xfrm>
            <a:off x="2000250" y="0"/>
            <a:ext cx="5286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latin typeface="Calibri" pitchFamily="34" charset="0"/>
              </a:rPr>
              <a:t>This is the flag of </a:t>
            </a:r>
          </a:p>
          <a:p>
            <a:pPr algn="ctr"/>
            <a:r>
              <a:rPr lang="it-IT" sz="4400" b="1" dirty="0" smtClean="0">
                <a:solidFill>
                  <a:srgbClr val="FFC000"/>
                </a:solidFill>
                <a:latin typeface="Calibri" pitchFamily="34" charset="0"/>
              </a:rPr>
              <a:t>NORTHERN IRELAND</a:t>
            </a:r>
          </a:p>
          <a:p>
            <a:pPr algn="ctr"/>
            <a:r>
              <a:rPr lang="it-IT" sz="2800" dirty="0" smtClean="0">
                <a:latin typeface="Calibri" pitchFamily="34" charset="0"/>
              </a:rPr>
              <a:t>(</a:t>
            </a:r>
            <a:r>
              <a:rPr lang="it-IT" sz="2800" dirty="0">
                <a:latin typeface="Calibri" pitchFamily="34" charset="0"/>
              </a:rPr>
              <a:t>PATRON SAINT: </a:t>
            </a:r>
            <a:r>
              <a:rPr lang="it-IT" sz="2800" b="1" dirty="0">
                <a:latin typeface="Calibri" pitchFamily="34" charset="0"/>
              </a:rPr>
              <a:t>ST. PATRICK</a:t>
            </a:r>
            <a:r>
              <a:rPr lang="it-IT" sz="2800" dirty="0">
                <a:latin typeface="Calibri" pitchFamily="34" charset="0"/>
              </a:rPr>
              <a:t>)</a:t>
            </a:r>
          </a:p>
        </p:txBody>
      </p:sp>
      <p:pic>
        <p:nvPicPr>
          <p:cNvPr id="10243" name="Picture 8" descr="http://thelorereport.blogdo.net/files/2011/07/flags_northern_ireland.gif"/>
          <p:cNvPicPr>
            <a:picLocks noChangeAspect="1" noChangeArrowheads="1"/>
          </p:cNvPicPr>
          <p:nvPr/>
        </p:nvPicPr>
        <p:blipFill>
          <a:blip r:embed="rId2" cstate="print"/>
          <a:srcRect l="854" t="1414" r="854" b="1051"/>
          <a:stretch>
            <a:fillRect/>
          </a:stretch>
        </p:blipFill>
        <p:spPr bwMode="auto">
          <a:xfrm>
            <a:off x="428625" y="1643063"/>
            <a:ext cx="8358188" cy="501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9220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MC90035586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68433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MC90043155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4263" y="5148263"/>
            <a:ext cx="170973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908175" y="115888"/>
            <a:ext cx="5184775" cy="2088976"/>
          </a:xfrm>
          <a:prstGeom prst="wedgeEllipseCallout">
            <a:avLst>
              <a:gd name="adj1" fmla="val -55421"/>
              <a:gd name="adj2" fmla="val 33565"/>
            </a:avLst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Hi! I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Chloe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. I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from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Northern Ireland. I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Irish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capital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of Northern Ireland is  Belfast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2541" name="Picture 13" descr="HT"/>
          <p:cNvPicPr>
            <a:picLocks noChangeAspect="1" noChangeArrowheads="1"/>
          </p:cNvPicPr>
          <p:nvPr/>
        </p:nvPicPr>
        <p:blipFill>
          <a:blip r:embed="rId5" cstate="print"/>
          <a:srcRect l="4613" r="52" b="5879"/>
          <a:stretch>
            <a:fillRect/>
          </a:stretch>
        </p:blipFill>
        <p:spPr bwMode="auto">
          <a:xfrm>
            <a:off x="0" y="2997200"/>
            <a:ext cx="2952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northern-ireland-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349500"/>
            <a:ext cx="292576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7308850" y="188913"/>
            <a:ext cx="1584325" cy="23034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Northern </a:t>
            </a: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Ireland</a:t>
            </a:r>
          </a:p>
          <a:p>
            <a:pPr algn="ctr"/>
            <a:endParaRPr lang="fr-FR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is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also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called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fr-FR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Ulster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227763" y="2852738"/>
            <a:ext cx="2808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cross of St Patrick is the flag of Ulster. 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419475" y="5589588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symbol of Northern Ireland is the </a:t>
            </a:r>
            <a:r>
              <a:rPr lang="fr-FR" sz="2400" dirty="0" err="1">
                <a:solidFill>
                  <a:schemeClr val="accent2"/>
                </a:solidFill>
                <a:latin typeface="Comic Sans MS" pitchFamily="66" charset="0"/>
              </a:rPr>
              <a:t>shamrock</a:t>
            </a:r>
            <a:endParaRPr lang="fr-FR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9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900"/>
                            </p:stCondLst>
                            <p:childTnLst>
                              <p:par>
                                <p:cTn id="36" presetID="21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9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4" grpId="0" animBg="1"/>
      <p:bldP spid="22546" grpId="0"/>
      <p:bldP spid="225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3" descr="800px-Flag_of_England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57188"/>
            <a:ext cx="21431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Immagine 4" descr="800px-Flag_of_the_United_Kingdom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500313"/>
            <a:ext cx="4810125" cy="240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6" descr="http://i300.photobucket.com/albums/nn1/jamieconnor6/ScotlandFlag2.jpg?t=12420822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57188"/>
            <a:ext cx="21431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CasellaDiTesto 10"/>
          <p:cNvSpPr txBox="1">
            <a:spLocks noChangeArrowheads="1"/>
          </p:cNvSpPr>
          <p:nvPr/>
        </p:nvSpPr>
        <p:spPr bwMode="auto">
          <a:xfrm>
            <a:off x="2928938" y="714375"/>
            <a:ext cx="285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b="1">
                <a:latin typeface="Calibri" pitchFamily="34" charset="0"/>
              </a:rPr>
              <a:t>+</a:t>
            </a:r>
          </a:p>
        </p:txBody>
      </p:sp>
      <p:sp>
        <p:nvSpPr>
          <p:cNvPr id="12294" name="CasellaDiTesto 11"/>
          <p:cNvSpPr txBox="1">
            <a:spLocks noChangeArrowheads="1"/>
          </p:cNvSpPr>
          <p:nvPr/>
        </p:nvSpPr>
        <p:spPr bwMode="auto">
          <a:xfrm>
            <a:off x="5715000" y="714375"/>
            <a:ext cx="285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b="1">
                <a:latin typeface="Calibri" pitchFamily="34" charset="0"/>
              </a:rPr>
              <a:t>+</a:t>
            </a:r>
          </a:p>
        </p:txBody>
      </p:sp>
      <p:sp>
        <p:nvSpPr>
          <p:cNvPr id="12295" name="CasellaDiTesto 12"/>
          <p:cNvSpPr txBox="1">
            <a:spLocks noChangeArrowheads="1"/>
          </p:cNvSpPr>
          <p:nvPr/>
        </p:nvSpPr>
        <p:spPr bwMode="auto">
          <a:xfrm>
            <a:off x="8572500" y="714375"/>
            <a:ext cx="285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b="1">
                <a:latin typeface="Calibri" pitchFamily="34" charset="0"/>
              </a:rPr>
              <a:t>=</a:t>
            </a:r>
          </a:p>
        </p:txBody>
      </p:sp>
      <p:sp>
        <p:nvSpPr>
          <p:cNvPr id="12296" name="Rettangolo 14"/>
          <p:cNvSpPr>
            <a:spLocks noChangeArrowheads="1"/>
          </p:cNvSpPr>
          <p:nvPr/>
        </p:nvSpPr>
        <p:spPr bwMode="auto">
          <a:xfrm>
            <a:off x="6357938" y="1643063"/>
            <a:ext cx="20716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The flag of </a:t>
            </a:r>
          </a:p>
          <a:p>
            <a:pPr algn="ctr"/>
            <a:r>
              <a:rPr lang="it-IT" sz="2000" b="1">
                <a:solidFill>
                  <a:srgbClr val="00B050"/>
                </a:solidFill>
                <a:latin typeface="Calibri" pitchFamily="34" charset="0"/>
              </a:rPr>
              <a:t>ENGLAND</a:t>
            </a:r>
          </a:p>
        </p:txBody>
      </p:sp>
      <p:sp>
        <p:nvSpPr>
          <p:cNvPr id="12297" name="Rettangolo 16"/>
          <p:cNvSpPr>
            <a:spLocks noChangeArrowheads="1"/>
          </p:cNvSpPr>
          <p:nvPr/>
        </p:nvSpPr>
        <p:spPr bwMode="auto">
          <a:xfrm>
            <a:off x="714375" y="1643063"/>
            <a:ext cx="20716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The flag of </a:t>
            </a:r>
          </a:p>
          <a:p>
            <a:pPr algn="ctr"/>
            <a:r>
              <a:rPr lang="it-IT" sz="2000" b="1">
                <a:solidFill>
                  <a:srgbClr val="003FBC"/>
                </a:solidFill>
                <a:latin typeface="Calibri" pitchFamily="34" charset="0"/>
              </a:rPr>
              <a:t>SCOTLAND</a:t>
            </a:r>
          </a:p>
        </p:txBody>
      </p:sp>
      <p:sp>
        <p:nvSpPr>
          <p:cNvPr id="12298" name="Rettangolo 17"/>
          <p:cNvSpPr>
            <a:spLocks noChangeArrowheads="1"/>
          </p:cNvSpPr>
          <p:nvPr/>
        </p:nvSpPr>
        <p:spPr bwMode="auto">
          <a:xfrm>
            <a:off x="3143250" y="1643063"/>
            <a:ext cx="28575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alibri" pitchFamily="34" charset="0"/>
              </a:rPr>
              <a:t>The flag of </a:t>
            </a:r>
          </a:p>
          <a:p>
            <a:pPr algn="ctr"/>
            <a:r>
              <a:rPr lang="it-IT" sz="2000" b="1" dirty="0">
                <a:solidFill>
                  <a:srgbClr val="FFC000"/>
                </a:solidFill>
                <a:latin typeface="Calibri" pitchFamily="34" charset="0"/>
              </a:rPr>
              <a:t>NORTHERN IRELAND</a:t>
            </a:r>
          </a:p>
        </p:txBody>
      </p:sp>
      <p:pic>
        <p:nvPicPr>
          <p:cNvPr id="12299" name="Picture 8" descr="http://thelorereport.blogdo.net/files/2011/07/flags_northern_ireland.gif"/>
          <p:cNvPicPr>
            <a:picLocks noChangeAspect="1" noChangeArrowheads="1"/>
          </p:cNvPicPr>
          <p:nvPr/>
        </p:nvPicPr>
        <p:blipFill>
          <a:blip r:embed="rId6" cstate="print"/>
          <a:srcRect l="854" t="1414" r="854" b="1051"/>
          <a:stretch>
            <a:fillRect/>
          </a:stretch>
        </p:blipFill>
        <p:spPr bwMode="auto">
          <a:xfrm>
            <a:off x="3500438" y="357188"/>
            <a:ext cx="21431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00" name="CasellaDiTesto 19"/>
          <p:cNvSpPr txBox="1">
            <a:spLocks noChangeArrowheads="1"/>
          </p:cNvSpPr>
          <p:nvPr/>
        </p:nvSpPr>
        <p:spPr bwMode="auto">
          <a:xfrm>
            <a:off x="1357313" y="5000625"/>
            <a:ext cx="6072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latin typeface="Calibri" pitchFamily="34" charset="0"/>
              </a:rPr>
              <a:t>THE UNION JACK</a:t>
            </a:r>
          </a:p>
          <a:p>
            <a:pPr algn="ctr"/>
            <a:r>
              <a:rPr lang="it-IT" sz="4800" b="1">
                <a:latin typeface="Calibri" pitchFamily="34" charset="0"/>
              </a:rPr>
              <a:t> </a:t>
            </a:r>
            <a:r>
              <a:rPr lang="it-IT" sz="3200">
                <a:latin typeface="Calibri" pitchFamily="34" charset="0"/>
              </a:rPr>
              <a:t>The flag of the </a:t>
            </a:r>
            <a:r>
              <a:rPr lang="it-IT" sz="3200" b="1">
                <a:solidFill>
                  <a:srgbClr val="00B0F0"/>
                </a:solidFill>
                <a:latin typeface="Calibri" pitchFamily="34" charset="0"/>
              </a:rPr>
              <a:t>UNITED KINGDOM</a:t>
            </a:r>
            <a:endParaRPr lang="it-IT" sz="3200" b="1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11268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g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27035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MC90034909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652963"/>
            <a:ext cx="15986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0825" y="4868863"/>
            <a:ext cx="6122988" cy="1800225"/>
          </a:xfrm>
          <a:prstGeom prst="wedgeRoundRectCallout">
            <a:avLst>
              <a:gd name="adj1" fmla="val 65606"/>
              <a:gd name="adj2" fmla="val -12171"/>
              <a:gd name="adj3" fmla="val 16667"/>
            </a:avLst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000" b="1" dirty="0" err="1">
                <a:solidFill>
                  <a:schemeClr val="accent2"/>
                </a:solidFill>
                <a:latin typeface="Comic Sans MS" pitchFamily="66" charset="0"/>
              </a:rPr>
              <a:t>Republic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 of Ireland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is an </a:t>
            </a:r>
            <a:r>
              <a:rPr lang="fr-FR" sz="2000" b="1" dirty="0" err="1">
                <a:solidFill>
                  <a:schemeClr val="accent2"/>
                </a:solidFill>
                <a:latin typeface="Comic Sans MS" pitchFamily="66" charset="0"/>
              </a:rPr>
              <a:t>independant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 country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!  I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Susan and I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Irish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fr-FR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The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 capital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of Ireland is 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Dublin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. Ireland is </a:t>
            </a:r>
            <a:r>
              <a:rPr lang="fr-FR" sz="2000" b="1" dirty="0">
                <a:solidFill>
                  <a:schemeClr val="accent2"/>
                </a:solidFill>
                <a:latin typeface="Comic Sans MS" pitchFamily="66" charset="0"/>
              </a:rPr>
              <a:t>NOT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part of the United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Kingdom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24584" name="Picture 8" descr="drapeau-irlan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350"/>
            <a:ext cx="27797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419475" y="2276475"/>
            <a:ext cx="52562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flag of Ireland is </a:t>
            </a:r>
          </a:p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green, white and orange.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00"/>
                            </p:stCondLst>
                            <p:childTnLst>
                              <p:par>
                                <p:cTn id="3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5" grpId="0"/>
      <p:bldP spid="245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2000250" y="142875"/>
            <a:ext cx="6357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The government of the United Kingdom is the </a:t>
            </a:r>
            <a:r>
              <a:rPr lang="it-IT" b="1" dirty="0">
                <a:latin typeface="Calibri" pitchFamily="34" charset="0"/>
              </a:rPr>
              <a:t>MONARCHY</a:t>
            </a:r>
            <a:r>
              <a:rPr lang="it-IT" dirty="0">
                <a:latin typeface="Calibri" pitchFamily="34" charset="0"/>
              </a:rPr>
              <a:t>.</a:t>
            </a:r>
          </a:p>
          <a:p>
            <a:r>
              <a:rPr lang="it-IT" dirty="0">
                <a:latin typeface="Calibri" pitchFamily="34" charset="0"/>
              </a:rPr>
              <a:t>The national anthem is </a:t>
            </a:r>
            <a:r>
              <a:rPr lang="it-IT" b="1" dirty="0">
                <a:latin typeface="Calibri" pitchFamily="34" charset="0"/>
              </a:rPr>
              <a:t>GOD SAVE THE QUEEN / KING</a:t>
            </a:r>
            <a:r>
              <a:rPr lang="it-IT" dirty="0">
                <a:latin typeface="Calibri" pitchFamily="34" charset="0"/>
              </a:rPr>
              <a:t>.</a:t>
            </a:r>
            <a:r>
              <a:rPr lang="en-US" sz="800" dirty="0">
                <a:latin typeface="Calibri" pitchFamily="34" charset="0"/>
              </a:rPr>
              <a:t> </a:t>
            </a:r>
          </a:p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7" name="Pergamena 1 6"/>
          <p:cNvSpPr/>
          <p:nvPr/>
        </p:nvSpPr>
        <p:spPr>
          <a:xfrm rot="16200000">
            <a:off x="1714500" y="71438"/>
            <a:ext cx="5786437" cy="6929438"/>
          </a:xfrm>
          <a:prstGeom prst="verticalScroll">
            <a:avLst>
              <a:gd name="adj" fmla="val 8327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71670" y="1357298"/>
            <a:ext cx="6072230" cy="4832092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  <a:cs typeface="+mn-cs"/>
              </a:rPr>
              <a:t>God save our gracious Queen,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Long live our noble Queen,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God save the Queen!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Send her victorious,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Happy and glorious,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Long to reign over us,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God save the Queen!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/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O lord God arise,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Scatter our enemies,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And make them fall!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Confound their knavish tricks,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Confuse their politics,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On you our hopes we fix,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God save the Queen!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/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Not in this land alone,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But be God's mercies known,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From shore to shore!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Lord make the nations see,</a:t>
            </a:r>
            <a:br>
              <a:rPr lang="en-US" sz="1400" i="1" dirty="0">
                <a:latin typeface="+mn-lt"/>
                <a:cs typeface="+mn-cs"/>
              </a:rPr>
            </a:br>
            <a:endParaRPr lang="en-US" sz="14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  <a:cs typeface="+mn-cs"/>
              </a:rPr>
              <a:t>That men should brothers be,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And form one family,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The wide world </a:t>
            </a:r>
            <a:r>
              <a:rPr lang="en-US" sz="1400" i="1" dirty="0" err="1">
                <a:latin typeface="+mn-lt"/>
                <a:cs typeface="+mn-cs"/>
              </a:rPr>
              <a:t>ov'er</a:t>
            </a:r>
            <a:r>
              <a:rPr lang="en-US" sz="1400" i="1" dirty="0">
                <a:latin typeface="+mn-lt"/>
                <a:cs typeface="+mn-cs"/>
              </a:rPr>
              <a:t/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/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From every latent foe,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From the </a:t>
            </a:r>
            <a:r>
              <a:rPr lang="en-US" sz="1400" i="1" dirty="0" err="1">
                <a:latin typeface="+mn-lt"/>
                <a:cs typeface="+mn-cs"/>
              </a:rPr>
              <a:t>assasins</a:t>
            </a:r>
            <a:r>
              <a:rPr lang="en-US" sz="1400" i="1" dirty="0">
                <a:latin typeface="+mn-lt"/>
                <a:cs typeface="+mn-cs"/>
              </a:rPr>
              <a:t> blow,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God save the Queen!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O'er her </a:t>
            </a:r>
            <a:r>
              <a:rPr lang="en-US" sz="1400" i="1" dirty="0" err="1">
                <a:latin typeface="+mn-lt"/>
                <a:cs typeface="+mn-cs"/>
              </a:rPr>
              <a:t>thine</a:t>
            </a:r>
            <a:r>
              <a:rPr lang="en-US" sz="1400" i="1" dirty="0">
                <a:latin typeface="+mn-lt"/>
                <a:cs typeface="+mn-cs"/>
              </a:rPr>
              <a:t> arm extend,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For Britain's sake defend,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Our mother, prince, and friend,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God save the Queen!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/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Thy choicest gifts in store,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On her be pleased to pour,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Long may she reign!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May she defend our laws,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And ever give us cause,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To sing with heart and voice,</a:t>
            </a:r>
            <a:br>
              <a:rPr lang="en-US" sz="1400" i="1" dirty="0">
                <a:latin typeface="+mn-lt"/>
                <a:cs typeface="+mn-cs"/>
              </a:rPr>
            </a:br>
            <a:r>
              <a:rPr lang="en-US" sz="1400" i="1" dirty="0">
                <a:latin typeface="+mn-lt"/>
                <a:cs typeface="+mn-cs"/>
              </a:rPr>
              <a:t>God save the Queen!</a:t>
            </a:r>
            <a:r>
              <a:rPr lang="en-US" sz="700" i="1" dirty="0">
                <a:latin typeface="+mn-lt"/>
                <a:cs typeface="+mn-cs"/>
              </a:rPr>
              <a:t/>
            </a:r>
            <a:br>
              <a:rPr lang="en-US" sz="700" i="1" dirty="0">
                <a:latin typeface="+mn-lt"/>
                <a:cs typeface="+mn-cs"/>
              </a:rPr>
            </a:b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</p:txBody>
      </p:sp>
      <p:pic>
        <p:nvPicPr>
          <p:cNvPr id="9" name="Inno Inglese. God Save the Qu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tish Anthem, God Save the Queen (with lyrics)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384032" cy="4788024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251520" y="260648"/>
            <a:ext cx="78613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 smtClean="0">
                <a:latin typeface="Calibri" pitchFamily="34" charset="0"/>
              </a:rPr>
              <a:t>The national anthem </a:t>
            </a:r>
            <a:r>
              <a:rPr lang="it-IT" sz="4000" b="1" dirty="0" smtClean="0">
                <a:latin typeface="Calibri" pitchFamily="34" charset="0"/>
              </a:rPr>
              <a:t>GOD SAVE THE QUEEN / KING</a:t>
            </a:r>
            <a:endParaRPr lang="pt-PT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800" smtClean="0">
                <a:latin typeface="JI Chunky Caps" pitchFamily="2" charset="0"/>
              </a:rPr>
              <a:t/>
            </a:r>
            <a:br>
              <a:rPr lang="it-IT" sz="4800" smtClean="0">
                <a:latin typeface="JI Chunky Caps" pitchFamily="2" charset="0"/>
              </a:rPr>
            </a:br>
            <a:endParaRPr lang="it-IT" sz="4800" smtClean="0">
              <a:latin typeface="JI Chunky Caps" pitchFamily="2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38576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latin typeface="Castellar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6600" b="1" dirty="0" smtClean="0">
                <a:ln w="22225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THE UNITED KINGDOM</a:t>
            </a:r>
            <a:endParaRPr lang="it-IT" sz="6600" b="1" dirty="0">
              <a:ln w="22225"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/>
          <a:lstStyle/>
          <a:p>
            <a:pPr eaLnBrk="1" hangingPunct="1"/>
            <a:r>
              <a:rPr lang="it-IT" sz="3200" smtClean="0"/>
              <a:t>This is the </a:t>
            </a:r>
            <a:r>
              <a:rPr lang="it-IT" sz="3200" b="1" smtClean="0"/>
              <a:t>United Kingdom </a:t>
            </a:r>
            <a:r>
              <a:rPr lang="it-IT" sz="3200" smtClean="0"/>
              <a:t>(</a:t>
            </a:r>
            <a:r>
              <a:rPr lang="it-IT" sz="3200" b="1" smtClean="0"/>
              <a:t>UK</a:t>
            </a:r>
            <a:r>
              <a:rPr lang="it-IT" sz="3200" smtClean="0"/>
              <a:t>) on the Europe map:</a:t>
            </a:r>
          </a:p>
        </p:txBody>
      </p:sp>
      <p:pic>
        <p:nvPicPr>
          <p:cNvPr id="4" name="Segnaposto contenuto 3" descr="713px-EU-United_Kingdom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857250"/>
            <a:ext cx="6791325" cy="5715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285875" y="2500313"/>
            <a:ext cx="7072313" cy="500062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B0F0"/>
                </a:solidFill>
              </a:rPr>
              <a:t>The UNITED KINGDOM</a:t>
            </a: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is composed of 4 countries:</a:t>
            </a:r>
          </a:p>
        </p:txBody>
      </p:sp>
      <p:pic>
        <p:nvPicPr>
          <p:cNvPr id="8" name="Segnaposto contenuto 7" descr="sml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88" y="3929063"/>
            <a:ext cx="1643062" cy="19288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smlsc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" y="3929063"/>
            <a:ext cx="1649412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smlwa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25" y="3929063"/>
            <a:ext cx="1643063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0" name="CasellaDiTesto 13"/>
          <p:cNvSpPr txBox="1">
            <a:spLocks noChangeArrowheads="1"/>
          </p:cNvSpPr>
          <p:nvPr/>
        </p:nvSpPr>
        <p:spPr bwMode="auto">
          <a:xfrm>
            <a:off x="214313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3FBC"/>
                </a:solidFill>
                <a:latin typeface="Calibri" pitchFamily="34" charset="0"/>
              </a:rPr>
              <a:t>SCOTLAND</a:t>
            </a:r>
          </a:p>
        </p:txBody>
      </p:sp>
      <p:sp>
        <p:nvSpPr>
          <p:cNvPr id="6151" name="CasellaDiTesto 14"/>
          <p:cNvSpPr txBox="1">
            <a:spLocks noChangeArrowheads="1"/>
          </p:cNvSpPr>
          <p:nvPr/>
        </p:nvSpPr>
        <p:spPr bwMode="auto">
          <a:xfrm>
            <a:off x="2571750" y="6072188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WALES</a:t>
            </a:r>
          </a:p>
        </p:txBody>
      </p:sp>
      <p:sp>
        <p:nvSpPr>
          <p:cNvPr id="6152" name="CasellaDiTesto 15"/>
          <p:cNvSpPr txBox="1">
            <a:spLocks noChangeArrowheads="1"/>
          </p:cNvSpPr>
          <p:nvPr/>
        </p:nvSpPr>
        <p:spPr bwMode="auto">
          <a:xfrm>
            <a:off x="4643438" y="6072188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B050"/>
                </a:solidFill>
                <a:latin typeface="Calibri" pitchFamily="34" charset="0"/>
              </a:rPr>
              <a:t>ENGLAND</a:t>
            </a:r>
          </a:p>
        </p:txBody>
      </p:sp>
      <p:cxnSp>
        <p:nvCxnSpPr>
          <p:cNvPr id="18" name="Connettore 2 17"/>
          <p:cNvCxnSpPr/>
          <p:nvPr/>
        </p:nvCxnSpPr>
        <p:spPr>
          <a:xfrm rot="10800000" flipV="1">
            <a:off x="1785938" y="3214688"/>
            <a:ext cx="1214437" cy="642937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215063" y="3214688"/>
            <a:ext cx="1214437" cy="642937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3714750" y="3357563"/>
            <a:ext cx="642937" cy="357188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egnaposto contenuto 6" descr="map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50" y="142875"/>
            <a:ext cx="1858963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4" name="Connettore 2 23"/>
          <p:cNvCxnSpPr/>
          <p:nvPr/>
        </p:nvCxnSpPr>
        <p:spPr>
          <a:xfrm rot="16200000" flipH="1">
            <a:off x="5000625" y="3429001"/>
            <a:ext cx="642937" cy="214312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smln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50" y="3929063"/>
            <a:ext cx="1571625" cy="1938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9" name="CasellaDiTesto 30"/>
          <p:cNvSpPr txBox="1">
            <a:spLocks noChangeArrowheads="1"/>
          </p:cNvSpPr>
          <p:nvPr/>
        </p:nvSpPr>
        <p:spPr bwMode="auto">
          <a:xfrm>
            <a:off x="6786563" y="5780088"/>
            <a:ext cx="2357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C000"/>
                </a:solidFill>
                <a:latin typeface="Calibri" pitchFamily="34" charset="0"/>
              </a:rPr>
              <a:t>NORTHERN IRELAND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285875" y="2500313"/>
            <a:ext cx="7072313" cy="500062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AA72D4"/>
                </a:solidFill>
              </a:rPr>
              <a:t>GREAT BRITAIN</a:t>
            </a:r>
            <a:r>
              <a:rPr lang="it-IT" sz="2800" smtClean="0"/>
              <a:t> </a:t>
            </a:r>
            <a:br>
              <a:rPr lang="it-IT" sz="2800" smtClean="0"/>
            </a:br>
            <a:r>
              <a:rPr lang="it-IT" sz="2800" smtClean="0"/>
              <a:t>is composed of 3 countries:</a:t>
            </a:r>
          </a:p>
        </p:txBody>
      </p:sp>
      <p:pic>
        <p:nvPicPr>
          <p:cNvPr id="8" name="Segnaposto contenuto 7" descr="sml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688" y="3929063"/>
            <a:ext cx="1643062" cy="19288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egnaposto contenuto 7" descr="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0" y="142875"/>
            <a:ext cx="1857375" cy="215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smlsc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38" y="3929063"/>
            <a:ext cx="1649412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smlwa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8" y="3929063"/>
            <a:ext cx="1714500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7" name="CasellaDiTesto 13"/>
          <p:cNvSpPr txBox="1">
            <a:spLocks noChangeArrowheads="1"/>
          </p:cNvSpPr>
          <p:nvPr/>
        </p:nvSpPr>
        <p:spPr bwMode="auto">
          <a:xfrm>
            <a:off x="1000125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3FBC"/>
                </a:solidFill>
                <a:latin typeface="Calibri" pitchFamily="34" charset="0"/>
              </a:rPr>
              <a:t>SCOTLAND</a:t>
            </a:r>
          </a:p>
        </p:txBody>
      </p:sp>
      <p:sp>
        <p:nvSpPr>
          <p:cNvPr id="5128" name="CasellaDiTesto 14"/>
          <p:cNvSpPr txBox="1">
            <a:spLocks noChangeArrowheads="1"/>
          </p:cNvSpPr>
          <p:nvPr/>
        </p:nvSpPr>
        <p:spPr bwMode="auto">
          <a:xfrm>
            <a:off x="3643313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WALES</a:t>
            </a:r>
          </a:p>
        </p:txBody>
      </p:sp>
      <p:sp>
        <p:nvSpPr>
          <p:cNvPr id="5129" name="CasellaDiTesto 15"/>
          <p:cNvSpPr txBox="1">
            <a:spLocks noChangeArrowheads="1"/>
          </p:cNvSpPr>
          <p:nvPr/>
        </p:nvSpPr>
        <p:spPr bwMode="auto">
          <a:xfrm>
            <a:off x="6357938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B050"/>
                </a:solidFill>
                <a:latin typeface="Calibri" pitchFamily="34" charset="0"/>
              </a:rPr>
              <a:t>ENGLAND</a:t>
            </a:r>
          </a:p>
        </p:txBody>
      </p:sp>
      <p:cxnSp>
        <p:nvCxnSpPr>
          <p:cNvPr id="18" name="Connettore 2 17"/>
          <p:cNvCxnSpPr/>
          <p:nvPr/>
        </p:nvCxnSpPr>
        <p:spPr>
          <a:xfrm rot="10800000" flipV="1">
            <a:off x="2357438" y="3214688"/>
            <a:ext cx="1285875" cy="642937"/>
          </a:xfrm>
          <a:prstGeom prst="straightConnector1">
            <a:avLst/>
          </a:prstGeom>
          <a:ln w="44450">
            <a:solidFill>
              <a:srgbClr val="AA7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000750" y="3214688"/>
            <a:ext cx="1143000" cy="642937"/>
          </a:xfrm>
          <a:prstGeom prst="straightConnector1">
            <a:avLst/>
          </a:prstGeom>
          <a:ln w="44450">
            <a:solidFill>
              <a:srgbClr val="AA7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4394200" y="3535363"/>
            <a:ext cx="642937" cy="1588"/>
          </a:xfrm>
          <a:prstGeom prst="straightConnector1">
            <a:avLst/>
          </a:prstGeom>
          <a:ln w="44450">
            <a:solidFill>
              <a:srgbClr val="AA7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7172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C90043688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flag-of-scot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6638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755576" y="404664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Scotland</a:t>
            </a:r>
          </a:p>
          <a:p>
            <a:pPr algn="ctr"/>
            <a:endParaRPr lang="fr-FR" sz="32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The capital of Scotland is </a:t>
            </a:r>
            <a:r>
              <a:rPr lang="fr-FR" sz="2800" u="sng" dirty="0" smtClean="0">
                <a:latin typeface="Comic Sans MS" pitchFamily="66" charset="0"/>
              </a:rPr>
              <a:t>Edinburgh</a:t>
            </a:r>
            <a:r>
              <a:rPr lang="fr-FR" sz="28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The cross of St Andrew is the flag of Scotland.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The </a:t>
            </a:r>
            <a:r>
              <a:rPr lang="fr-FR" sz="2800" u="sng" dirty="0" smtClean="0">
                <a:latin typeface="Comic Sans MS" pitchFamily="66" charset="0"/>
              </a:rPr>
              <a:t>thistle</a:t>
            </a:r>
            <a:r>
              <a:rPr lang="fr-FR" sz="2800" dirty="0" smtClean="0">
                <a:latin typeface="Comic Sans MS" pitchFamily="66" charset="0"/>
              </a:rPr>
              <a:t> is the symbol of Scotland.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6148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7" name="Picture 73" descr="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45024"/>
            <a:ext cx="1971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683568" y="260649"/>
            <a:ext cx="76328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Comic Sans MS" pitchFamily="66" charset="0"/>
              </a:rPr>
              <a:t>Wales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3200" dirty="0" smtClean="0">
                <a:latin typeface="Comic Sans MS" pitchFamily="66" charset="0"/>
              </a:rPr>
              <a:t>The capital of Wales is </a:t>
            </a:r>
            <a:r>
              <a:rPr lang="fr-FR" sz="3200" u="sng" dirty="0" smtClean="0">
                <a:latin typeface="Comic Sans MS" pitchFamily="66" charset="0"/>
              </a:rPr>
              <a:t>Cardiff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3200" dirty="0" smtClean="0">
                <a:latin typeface="Comic Sans MS" pitchFamily="66" charset="0"/>
              </a:rPr>
              <a:t>The </a:t>
            </a:r>
            <a:r>
              <a:rPr lang="fr-FR" sz="3200" dirty="0" err="1" smtClean="0">
                <a:latin typeface="Comic Sans MS" pitchFamily="66" charset="0"/>
              </a:rPr>
              <a:t>Red</a:t>
            </a:r>
            <a:r>
              <a:rPr lang="fr-FR" sz="3200" dirty="0" smtClean="0">
                <a:latin typeface="Comic Sans MS" pitchFamily="66" charset="0"/>
              </a:rPr>
              <a:t> Dragon is the flag of Wales.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3200" dirty="0" smtClean="0">
                <a:latin typeface="Comic Sans MS" pitchFamily="66" charset="0"/>
              </a:rPr>
              <a:t>The </a:t>
            </a:r>
            <a:r>
              <a:rPr lang="fr-FR" sz="3200" dirty="0" err="1">
                <a:latin typeface="Comic Sans MS" pitchFamily="66" charset="0"/>
              </a:rPr>
              <a:t>leek</a:t>
            </a:r>
            <a:r>
              <a:rPr lang="fr-FR" sz="3200" dirty="0">
                <a:latin typeface="Comic Sans MS" pitchFamily="66" charset="0"/>
              </a:rPr>
              <a:t> is the symbol of Wales</a:t>
            </a:r>
            <a:r>
              <a:rPr lang="fr-FR" sz="3200" dirty="0" smtClean="0">
                <a:latin typeface="Comic Sans MS" pitchFamily="66" charset="0"/>
              </a:rPr>
              <a:t>.</a:t>
            </a:r>
            <a:endParaRPr lang="fr-FR" sz="3200" dirty="0">
              <a:latin typeface="Comic Sans MS" pitchFamily="66" charset="0"/>
            </a:endParaRPr>
          </a:p>
        </p:txBody>
      </p:sp>
      <p:pic>
        <p:nvPicPr>
          <p:cNvPr id="16459" name="Picture 75" descr="Flag-W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13" y="4653136"/>
            <a:ext cx="23764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4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england_flag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1008"/>
            <a:ext cx="228123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MC90043484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73016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55576" y="188640"/>
            <a:ext cx="792088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latin typeface="Comic Sans MS" pitchFamily="66" charset="0"/>
              </a:rPr>
              <a:t>England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The capital of England is </a:t>
            </a:r>
            <a:r>
              <a:rPr lang="fr-FR" sz="2800" u="sng" dirty="0" smtClean="0">
                <a:latin typeface="Comic Sans MS" pitchFamily="66" charset="0"/>
              </a:rPr>
              <a:t>London</a:t>
            </a:r>
            <a:r>
              <a:rPr lang="fr-FR" sz="2800" dirty="0" smtClean="0">
                <a:latin typeface="Comic Sans MS" pitchFamily="66" charset="0"/>
              </a:rPr>
              <a:t>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The </a:t>
            </a:r>
            <a:r>
              <a:rPr lang="fr-FR" sz="2800" dirty="0">
                <a:latin typeface="Comic Sans MS" pitchFamily="66" charset="0"/>
              </a:rPr>
              <a:t>flag of England is </a:t>
            </a:r>
            <a:r>
              <a:rPr lang="fr-FR" sz="2800" dirty="0" smtClean="0">
                <a:latin typeface="Comic Sans MS" pitchFamily="66" charset="0"/>
              </a:rPr>
              <a:t>the </a:t>
            </a:r>
            <a:r>
              <a:rPr lang="fr-FR" sz="2800" dirty="0">
                <a:latin typeface="Comic Sans MS" pitchFamily="66" charset="0"/>
              </a:rPr>
              <a:t>Cross of St </a:t>
            </a:r>
            <a:r>
              <a:rPr lang="fr-FR" sz="2800" dirty="0" smtClean="0">
                <a:latin typeface="Comic Sans MS" pitchFamily="66" charset="0"/>
              </a:rPr>
              <a:t>George.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The rose is the symbol of England</a:t>
            </a:r>
          </a:p>
          <a:p>
            <a:pPr algn="ctr"/>
            <a:endParaRPr lang="fr-FR" sz="24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400"/>
                            </p:stCondLst>
                            <p:childTnLst>
                              <p:par>
                                <p:cTn id="54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1" grpId="1"/>
      <p:bldP spid="15371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9220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MC9004315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170973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northern-ireland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140968"/>
            <a:ext cx="292576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31033" y="0"/>
            <a:ext cx="871296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Comic Sans MS" pitchFamily="66" charset="0"/>
              </a:rPr>
              <a:t>Northern Ireland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The capital of Northern Ireland is  Belfast.</a:t>
            </a:r>
            <a:r>
              <a:rPr lang="fr-FR" sz="2800" dirty="0" smtClean="0">
                <a:latin typeface="Comic Sans MS" pitchFamily="66" charset="0"/>
              </a:rPr>
              <a:t> </a:t>
            </a:r>
            <a:endParaRPr lang="fr-FR" sz="24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The </a:t>
            </a:r>
            <a:r>
              <a:rPr lang="fr-FR" sz="2400" dirty="0">
                <a:latin typeface="Comic Sans MS" pitchFamily="66" charset="0"/>
              </a:rPr>
              <a:t>cross of St Patrick is the flag of Ulster. </a:t>
            </a:r>
            <a:endParaRPr lang="fr-FR" sz="24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The symbol of Northern Ireland is the </a:t>
            </a:r>
            <a:r>
              <a:rPr lang="fr-FR" sz="2400" dirty="0" err="1" smtClean="0">
                <a:latin typeface="Comic Sans MS" pitchFamily="66" charset="0"/>
              </a:rPr>
              <a:t>shamrock</a:t>
            </a:r>
            <a:r>
              <a:rPr lang="fr-FR" sz="2400" dirty="0" smtClean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Northern Ireland is </a:t>
            </a:r>
            <a:r>
              <a:rPr lang="fr-FR" sz="2400" dirty="0" err="1" smtClean="0">
                <a:latin typeface="Comic Sans MS" pitchFamily="66" charset="0"/>
              </a:rPr>
              <a:t>also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called</a:t>
            </a:r>
            <a:r>
              <a:rPr lang="fr-FR" sz="2400" dirty="0" smtClean="0">
                <a:latin typeface="Comic Sans MS" pitchFamily="66" charset="0"/>
              </a:rPr>
              <a:t> Ulster.</a:t>
            </a:r>
            <a:r>
              <a:rPr lang="fr-FR" sz="2400" dirty="0" smtClean="0"/>
              <a:t> 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3857625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Be </a:t>
            </a:r>
            <a:r>
              <a:rPr lang="it-IT" dirty="0" err="1" smtClean="0"/>
              <a:t>careful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>
          <a:xfrm>
            <a:off x="857250" y="785813"/>
            <a:ext cx="3357563" cy="496887"/>
          </a:xfrm>
        </p:spPr>
        <p:txBody>
          <a:bodyPr/>
          <a:lstStyle/>
          <a:p>
            <a:pPr eaLnBrk="1" hangingPunct="1"/>
            <a:r>
              <a:rPr lang="it-IT" smtClean="0"/>
              <a:t>This is </a:t>
            </a:r>
            <a:r>
              <a:rPr lang="it-IT" smtClean="0">
                <a:solidFill>
                  <a:srgbClr val="AA72D4"/>
                </a:solidFill>
              </a:rPr>
              <a:t>GREAT BRITAIN</a:t>
            </a:r>
            <a:r>
              <a:rPr lang="it-IT" smtClean="0"/>
              <a:t>…</a:t>
            </a:r>
          </a:p>
        </p:txBody>
      </p:sp>
      <p:sp>
        <p:nvSpPr>
          <p:cNvPr id="4100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29125" y="714375"/>
            <a:ext cx="4714875" cy="568325"/>
          </a:xfrm>
        </p:spPr>
        <p:txBody>
          <a:bodyPr/>
          <a:lstStyle/>
          <a:p>
            <a:pPr eaLnBrk="1" hangingPunct="1"/>
            <a:r>
              <a:rPr lang="it-IT" smtClean="0"/>
              <a:t>…and this is the </a:t>
            </a:r>
            <a:r>
              <a:rPr lang="it-IT" smtClean="0">
                <a:solidFill>
                  <a:srgbClr val="00B0F0"/>
                </a:solidFill>
              </a:rPr>
              <a:t>UNITED KINGDOM</a:t>
            </a:r>
            <a:r>
              <a:rPr lang="it-IT" smtClean="0"/>
              <a:t>!</a:t>
            </a:r>
          </a:p>
        </p:txBody>
      </p:sp>
      <p:pic>
        <p:nvPicPr>
          <p:cNvPr id="8" name="Segnaposto contenuto 7" descr="map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57188" y="1357313"/>
            <a:ext cx="4071937" cy="47228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egnaposto contenuto 6" descr="map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5" y="1357313"/>
            <a:ext cx="4114800" cy="47450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3" name="CasellaDiTesto 8"/>
          <p:cNvSpPr txBox="1">
            <a:spLocks noChangeArrowheads="1"/>
          </p:cNvSpPr>
          <p:nvPr/>
        </p:nvSpPr>
        <p:spPr bwMode="auto">
          <a:xfrm>
            <a:off x="2286000" y="6273800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Calibri" pitchFamily="34" charset="0"/>
              </a:rPr>
              <a:t>Can you see the difference?</a:t>
            </a:r>
            <a:r>
              <a:rPr lang="it-IT" sz="3200">
                <a:solidFill>
                  <a:srgbClr val="AA72D4"/>
                </a:solidFill>
                <a:latin typeface="Calibri" pitchFamily="34" charset="0"/>
              </a:rPr>
              <a:t> </a:t>
            </a:r>
            <a:endParaRPr lang="it-IT" sz="32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285875" y="2500313"/>
            <a:ext cx="7072313" cy="500062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AA72D4"/>
                </a:solidFill>
              </a:rPr>
              <a:t>GREAT BRITAIN</a:t>
            </a:r>
            <a:r>
              <a:rPr lang="it-IT" sz="2800" smtClean="0"/>
              <a:t> </a:t>
            </a:r>
            <a:br>
              <a:rPr lang="it-IT" sz="2800" smtClean="0"/>
            </a:br>
            <a:r>
              <a:rPr lang="it-IT" sz="2800" smtClean="0"/>
              <a:t>is composed of 3 countries:</a:t>
            </a:r>
          </a:p>
        </p:txBody>
      </p:sp>
      <p:pic>
        <p:nvPicPr>
          <p:cNvPr id="8" name="Segnaposto contenuto 7" descr="sml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688" y="3929063"/>
            <a:ext cx="1643062" cy="19288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egnaposto contenuto 7" descr="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0" y="142875"/>
            <a:ext cx="1857375" cy="215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smlsc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38" y="3929063"/>
            <a:ext cx="1649412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smlwa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8" y="3929063"/>
            <a:ext cx="1714500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7" name="CasellaDiTesto 13"/>
          <p:cNvSpPr txBox="1">
            <a:spLocks noChangeArrowheads="1"/>
          </p:cNvSpPr>
          <p:nvPr/>
        </p:nvSpPr>
        <p:spPr bwMode="auto">
          <a:xfrm>
            <a:off x="1000125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3FBC"/>
                </a:solidFill>
                <a:latin typeface="Calibri" pitchFamily="34" charset="0"/>
              </a:rPr>
              <a:t>SCOTLAND</a:t>
            </a:r>
          </a:p>
        </p:txBody>
      </p:sp>
      <p:sp>
        <p:nvSpPr>
          <p:cNvPr id="5128" name="CasellaDiTesto 14"/>
          <p:cNvSpPr txBox="1">
            <a:spLocks noChangeArrowheads="1"/>
          </p:cNvSpPr>
          <p:nvPr/>
        </p:nvSpPr>
        <p:spPr bwMode="auto">
          <a:xfrm>
            <a:off x="3643313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WALES</a:t>
            </a:r>
          </a:p>
        </p:txBody>
      </p:sp>
      <p:sp>
        <p:nvSpPr>
          <p:cNvPr id="5129" name="CasellaDiTesto 15"/>
          <p:cNvSpPr txBox="1">
            <a:spLocks noChangeArrowheads="1"/>
          </p:cNvSpPr>
          <p:nvPr/>
        </p:nvSpPr>
        <p:spPr bwMode="auto">
          <a:xfrm>
            <a:off x="6357938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B050"/>
                </a:solidFill>
                <a:latin typeface="Calibri" pitchFamily="34" charset="0"/>
              </a:rPr>
              <a:t>ENGLAND</a:t>
            </a:r>
          </a:p>
        </p:txBody>
      </p:sp>
      <p:cxnSp>
        <p:nvCxnSpPr>
          <p:cNvPr id="18" name="Connettore 2 17"/>
          <p:cNvCxnSpPr/>
          <p:nvPr/>
        </p:nvCxnSpPr>
        <p:spPr>
          <a:xfrm rot="10800000" flipV="1">
            <a:off x="2357438" y="3214688"/>
            <a:ext cx="1285875" cy="642937"/>
          </a:xfrm>
          <a:prstGeom prst="straightConnector1">
            <a:avLst/>
          </a:prstGeom>
          <a:ln w="44450">
            <a:solidFill>
              <a:srgbClr val="AA7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000750" y="3214688"/>
            <a:ext cx="1143000" cy="642937"/>
          </a:xfrm>
          <a:prstGeom prst="straightConnector1">
            <a:avLst/>
          </a:prstGeom>
          <a:ln w="44450">
            <a:solidFill>
              <a:srgbClr val="AA7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4394200" y="3535363"/>
            <a:ext cx="642937" cy="1588"/>
          </a:xfrm>
          <a:prstGeom prst="straightConnector1">
            <a:avLst/>
          </a:prstGeom>
          <a:ln w="44450">
            <a:solidFill>
              <a:srgbClr val="AA7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285875" y="2500313"/>
            <a:ext cx="7072313" cy="500062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B0F0"/>
                </a:solidFill>
              </a:rPr>
              <a:t>The UNITED KINGDOM</a:t>
            </a: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is composed of 4 countries:</a:t>
            </a:r>
          </a:p>
        </p:txBody>
      </p:sp>
      <p:pic>
        <p:nvPicPr>
          <p:cNvPr id="8" name="Segnaposto contenuto 7" descr="sml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88" y="3929063"/>
            <a:ext cx="1643062" cy="19288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smlsc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" y="3929063"/>
            <a:ext cx="1649412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smlwa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25" y="3929063"/>
            <a:ext cx="1643063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0" name="CasellaDiTesto 13"/>
          <p:cNvSpPr txBox="1">
            <a:spLocks noChangeArrowheads="1"/>
          </p:cNvSpPr>
          <p:nvPr/>
        </p:nvSpPr>
        <p:spPr bwMode="auto">
          <a:xfrm>
            <a:off x="214313" y="6072188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3FBC"/>
                </a:solidFill>
                <a:latin typeface="Calibri" pitchFamily="34" charset="0"/>
              </a:rPr>
              <a:t>SCOTLAND</a:t>
            </a:r>
          </a:p>
        </p:txBody>
      </p:sp>
      <p:sp>
        <p:nvSpPr>
          <p:cNvPr id="6151" name="CasellaDiTesto 14"/>
          <p:cNvSpPr txBox="1">
            <a:spLocks noChangeArrowheads="1"/>
          </p:cNvSpPr>
          <p:nvPr/>
        </p:nvSpPr>
        <p:spPr bwMode="auto">
          <a:xfrm>
            <a:off x="2571750" y="6072188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WALES</a:t>
            </a:r>
          </a:p>
        </p:txBody>
      </p:sp>
      <p:sp>
        <p:nvSpPr>
          <p:cNvPr id="6152" name="CasellaDiTesto 15"/>
          <p:cNvSpPr txBox="1">
            <a:spLocks noChangeArrowheads="1"/>
          </p:cNvSpPr>
          <p:nvPr/>
        </p:nvSpPr>
        <p:spPr bwMode="auto">
          <a:xfrm>
            <a:off x="4643438" y="6072188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00B050"/>
                </a:solidFill>
                <a:latin typeface="Calibri" pitchFamily="34" charset="0"/>
              </a:rPr>
              <a:t>ENGLAND</a:t>
            </a:r>
          </a:p>
        </p:txBody>
      </p:sp>
      <p:cxnSp>
        <p:nvCxnSpPr>
          <p:cNvPr id="18" name="Connettore 2 17"/>
          <p:cNvCxnSpPr/>
          <p:nvPr/>
        </p:nvCxnSpPr>
        <p:spPr>
          <a:xfrm rot="10800000" flipV="1">
            <a:off x="1785938" y="3214688"/>
            <a:ext cx="1214437" cy="642937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215063" y="3214688"/>
            <a:ext cx="1214437" cy="642937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3714750" y="3357563"/>
            <a:ext cx="642937" cy="357188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egnaposto contenuto 6" descr="map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50" y="142875"/>
            <a:ext cx="1858963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4" name="Connettore 2 23"/>
          <p:cNvCxnSpPr/>
          <p:nvPr/>
        </p:nvCxnSpPr>
        <p:spPr>
          <a:xfrm rot="16200000" flipH="1">
            <a:off x="5000625" y="3429001"/>
            <a:ext cx="642937" cy="214312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smln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50" y="3929063"/>
            <a:ext cx="1571625" cy="1938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9" name="CasellaDiTesto 30"/>
          <p:cNvSpPr txBox="1">
            <a:spLocks noChangeArrowheads="1"/>
          </p:cNvSpPr>
          <p:nvPr/>
        </p:nvSpPr>
        <p:spPr bwMode="auto">
          <a:xfrm>
            <a:off x="6786563" y="5780088"/>
            <a:ext cx="2357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C000"/>
                </a:solidFill>
                <a:latin typeface="Calibri" pitchFamily="34" charset="0"/>
              </a:rPr>
              <a:t>NORTHERN IRELAND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8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500688" y="0"/>
            <a:ext cx="3643312" cy="687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Look at the </a:t>
            </a:r>
            <a:r>
              <a:rPr lang="it-IT" dirty="0" err="1"/>
              <a:t>map</a:t>
            </a:r>
            <a:r>
              <a:rPr lang="it-IT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     </a:t>
            </a:r>
            <a:r>
              <a:rPr lang="it-IT" sz="2200" b="1" dirty="0"/>
              <a:t>EDINBURGH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the capital </a:t>
            </a:r>
            <a:r>
              <a:rPr lang="it-IT" sz="1900" dirty="0" err="1"/>
              <a:t>of</a:t>
            </a:r>
            <a:endParaRPr lang="it-IT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dirty="0"/>
              <a:t>     </a:t>
            </a:r>
            <a:r>
              <a:rPr lang="it-IT" sz="2200" b="1" dirty="0">
                <a:solidFill>
                  <a:srgbClr val="003FBC"/>
                </a:solidFill>
              </a:rPr>
              <a:t>SCOTLAND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     </a:t>
            </a:r>
            <a:r>
              <a:rPr lang="it-IT" sz="2200" b="1" dirty="0"/>
              <a:t>CARDIFF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the capital </a:t>
            </a:r>
            <a:r>
              <a:rPr lang="it-IT" sz="1900" dirty="0" err="1"/>
              <a:t>of</a:t>
            </a:r>
            <a:endParaRPr lang="it-IT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dirty="0"/>
              <a:t>     </a:t>
            </a:r>
            <a:r>
              <a:rPr lang="it-IT" sz="2200" b="1" dirty="0">
                <a:solidFill>
                  <a:srgbClr val="FF0000"/>
                </a:solidFill>
              </a:rPr>
              <a:t>WALES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     </a:t>
            </a:r>
            <a:r>
              <a:rPr lang="it-IT" sz="2200" b="1" dirty="0"/>
              <a:t>BELFAST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the capital </a:t>
            </a:r>
            <a:r>
              <a:rPr lang="it-IT" sz="1900" dirty="0" err="1"/>
              <a:t>of</a:t>
            </a:r>
            <a:endParaRPr lang="it-IT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solidFill>
                  <a:srgbClr val="FFC000"/>
                </a:solidFill>
              </a:rPr>
              <a:t>     </a:t>
            </a:r>
            <a:r>
              <a:rPr lang="it-IT" sz="2200" b="1" dirty="0">
                <a:solidFill>
                  <a:srgbClr val="FFC000"/>
                </a:solidFill>
              </a:rPr>
              <a:t>NORTHERN IRELAND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     </a:t>
            </a:r>
            <a:r>
              <a:rPr lang="it-IT" sz="2200" b="1" dirty="0"/>
              <a:t>LONDON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the capital </a:t>
            </a:r>
            <a:r>
              <a:rPr lang="it-IT" sz="1900" dirty="0" err="1"/>
              <a:t>of</a:t>
            </a:r>
            <a:endParaRPr lang="it-IT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dirty="0"/>
              <a:t>     </a:t>
            </a:r>
            <a:r>
              <a:rPr lang="it-IT" sz="2200" b="1" dirty="0">
                <a:solidFill>
                  <a:srgbClr val="00B050"/>
                </a:solidFill>
              </a:rPr>
              <a:t>ENGLAND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dirty="0"/>
              <a:t>          … and </a:t>
            </a:r>
            <a:r>
              <a:rPr lang="it-IT" sz="1900" dirty="0" err="1"/>
              <a:t>of</a:t>
            </a:r>
            <a:r>
              <a:rPr lang="it-IT" sz="1900" dirty="0"/>
              <a:t> the </a:t>
            </a:r>
            <a:r>
              <a:rPr lang="it-IT" sz="2200" b="1" dirty="0">
                <a:solidFill>
                  <a:srgbClr val="00B0F0"/>
                </a:solidFill>
              </a:rPr>
              <a:t>UK</a:t>
            </a:r>
            <a:r>
              <a:rPr lang="it-IT" sz="1900" dirty="0"/>
              <a:t>, </a:t>
            </a:r>
            <a:r>
              <a:rPr lang="it-IT" sz="1900" dirty="0" err="1"/>
              <a:t>too</a:t>
            </a:r>
            <a:r>
              <a:rPr lang="it-IT" sz="1900" dirty="0"/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900" dirty="0"/>
          </a:p>
        </p:txBody>
      </p:sp>
      <p:sp>
        <p:nvSpPr>
          <p:cNvPr id="7" name="Stella a 5 punte 6"/>
          <p:cNvSpPr/>
          <p:nvPr/>
        </p:nvSpPr>
        <p:spPr>
          <a:xfrm>
            <a:off x="5572125" y="1285875"/>
            <a:ext cx="214313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Stella a 5 punte 7"/>
          <p:cNvSpPr/>
          <p:nvPr/>
        </p:nvSpPr>
        <p:spPr>
          <a:xfrm>
            <a:off x="5572125" y="2500313"/>
            <a:ext cx="214313" cy="21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5572125" y="3714750"/>
            <a:ext cx="214313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5572125" y="4929188"/>
            <a:ext cx="214313" cy="21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2"/>
          <p:cNvSpPr txBox="1">
            <a:spLocks noChangeArrowheads="1"/>
          </p:cNvSpPr>
          <p:nvPr/>
        </p:nvSpPr>
        <p:spPr bwMode="auto">
          <a:xfrm>
            <a:off x="2000250" y="0"/>
            <a:ext cx="5286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Calibri" pitchFamily="34" charset="0"/>
              </a:rPr>
              <a:t>This is the flag of </a:t>
            </a:r>
          </a:p>
          <a:p>
            <a:pPr algn="ctr"/>
            <a:r>
              <a:rPr lang="it-IT" sz="4400" b="1">
                <a:solidFill>
                  <a:srgbClr val="003FBC"/>
                </a:solidFill>
                <a:latin typeface="Calibri" pitchFamily="34" charset="0"/>
              </a:rPr>
              <a:t>SCOTLAND</a:t>
            </a:r>
          </a:p>
          <a:p>
            <a:pPr algn="ctr"/>
            <a:r>
              <a:rPr lang="it-IT" sz="2800">
                <a:latin typeface="Calibri" pitchFamily="34" charset="0"/>
              </a:rPr>
              <a:t>(PATRON SAINT: </a:t>
            </a:r>
            <a:r>
              <a:rPr lang="it-IT" sz="2800" b="1">
                <a:latin typeface="Calibri" pitchFamily="34" charset="0"/>
              </a:rPr>
              <a:t>ST. ANDREW</a:t>
            </a:r>
            <a:r>
              <a:rPr lang="it-IT" sz="2800">
                <a:latin typeface="Calibri" pitchFamily="34" charset="0"/>
              </a:rPr>
              <a:t>)</a:t>
            </a:r>
          </a:p>
        </p:txBody>
      </p:sp>
      <p:pic>
        <p:nvPicPr>
          <p:cNvPr id="9219" name="Picture 6" descr="http://i300.photobucket.com/albums/nn1/jamieconnor6/ScotlandFlag2.jpg?t=12420822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8358187" cy="501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7172" name="Picture 4" descr="800px-flag_of_the_united_kingdom_3-5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C90043688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MC9003596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844675"/>
            <a:ext cx="12334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11188" y="115888"/>
            <a:ext cx="7993062" cy="1439862"/>
          </a:xfrm>
          <a:prstGeom prst="wedgeRoundRectCallout">
            <a:avLst>
              <a:gd name="adj1" fmla="val -7676"/>
              <a:gd name="adj2" fmla="val 86824"/>
              <a:gd name="adj3" fmla="val 16667"/>
            </a:avLst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Good </a:t>
            </a:r>
            <a:r>
              <a:rPr lang="fr-FR" sz="2800" dirty="0" err="1">
                <a:solidFill>
                  <a:schemeClr val="accent2"/>
                </a:solidFill>
                <a:latin typeface="Comic Sans MS" pitchFamily="66" charset="0"/>
              </a:rPr>
              <a:t>morning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! </a:t>
            </a:r>
            <a:r>
              <a:rPr lang="fr-FR" sz="2800" dirty="0" err="1">
                <a:solidFill>
                  <a:schemeClr val="accent2"/>
                </a:solidFill>
                <a:latin typeface="Comic Sans MS" pitchFamily="66" charset="0"/>
              </a:rPr>
              <a:t>My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accent2"/>
                </a:solidFill>
                <a:latin typeface="Comic Sans MS" pitchFamily="66" charset="0"/>
              </a:rPr>
              <a:t>name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 is Sean. I </a:t>
            </a:r>
            <a:r>
              <a:rPr lang="fr-FR" sz="2800" dirty="0" err="1">
                <a:solidFill>
                  <a:schemeClr val="accent2"/>
                </a:solidFill>
                <a:latin typeface="Comic Sans MS" pitchFamily="66" charset="0"/>
              </a:rPr>
              <a:t>am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accent2"/>
                </a:solidFill>
                <a:latin typeface="Comic Sans MS" pitchFamily="66" charset="0"/>
              </a:rPr>
              <a:t>from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 Scotland. </a:t>
            </a:r>
            <a:r>
              <a:rPr lang="fr-FR" sz="2800" dirty="0" err="1">
                <a:solidFill>
                  <a:schemeClr val="accent2"/>
                </a:solidFill>
                <a:latin typeface="Comic Sans MS" pitchFamily="66" charset="0"/>
              </a:rPr>
              <a:t>I’m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Comic Sans MS" pitchFamily="66" charset="0"/>
              </a:rPr>
              <a:t>Scottish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800" b="1" dirty="0">
                <a:solidFill>
                  <a:schemeClr val="accent2"/>
                </a:solidFill>
                <a:latin typeface="Comic Sans MS" pitchFamily="66" charset="0"/>
              </a:rPr>
              <a:t>capital of Scotland is </a:t>
            </a:r>
            <a:r>
              <a:rPr lang="fr-FR" sz="2800" b="1" u="sng" dirty="0">
                <a:solidFill>
                  <a:schemeClr val="accent2"/>
                </a:solidFill>
                <a:latin typeface="Comic Sans MS" pitchFamily="66" charset="0"/>
              </a:rPr>
              <a:t>Edinburgh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17416" name="Picture 8" descr="SCOTLZN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916113"/>
            <a:ext cx="3343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2924175"/>
            <a:ext cx="3924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fr-FR" sz="2800" b="1" dirty="0">
                <a:solidFill>
                  <a:schemeClr val="accent2"/>
                </a:solidFill>
                <a:latin typeface="Comic Sans MS" pitchFamily="66" charset="0"/>
              </a:rPr>
              <a:t>thistle 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is the </a:t>
            </a:r>
            <a:r>
              <a:rPr lang="fr-FR" sz="2800" b="1" dirty="0">
                <a:solidFill>
                  <a:schemeClr val="accent2"/>
                </a:solidFill>
                <a:latin typeface="Comic Sans MS" pitchFamily="66" charset="0"/>
              </a:rPr>
              <a:t>symbol of Scotland</a:t>
            </a:r>
            <a:r>
              <a:rPr lang="fr-FR" sz="28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7419" name="Picture 11" descr="flag-of-scotl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76700"/>
            <a:ext cx="26638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908175" y="5949950"/>
            <a:ext cx="511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The cross of St Andrew is the flag of Scotland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100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3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300"/>
                            </p:stCondLst>
                            <p:childTnLst>
                              <p:par>
                                <p:cTn id="5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3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300"/>
                            </p:stCondLst>
                            <p:childTnLst>
                              <p:par>
                                <p:cTn id="6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allAtOnce" animBg="1"/>
      <p:bldP spid="17417" grpId="0"/>
      <p:bldP spid="17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4" descr="800px-Flag_of_Wales_2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8334375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CasellaDiTesto 3"/>
          <p:cNvSpPr txBox="1">
            <a:spLocks noChangeArrowheads="1"/>
          </p:cNvSpPr>
          <p:nvPr/>
        </p:nvSpPr>
        <p:spPr bwMode="auto">
          <a:xfrm>
            <a:off x="2000250" y="0"/>
            <a:ext cx="5286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Calibri" pitchFamily="34" charset="0"/>
              </a:rPr>
              <a:t>This is the flag of </a:t>
            </a:r>
          </a:p>
          <a:p>
            <a:pPr algn="ctr"/>
            <a:r>
              <a:rPr lang="it-IT" sz="4400" b="1">
                <a:solidFill>
                  <a:srgbClr val="FF0000"/>
                </a:solidFill>
                <a:latin typeface="Calibri" pitchFamily="34" charset="0"/>
              </a:rPr>
              <a:t>WALES</a:t>
            </a:r>
          </a:p>
          <a:p>
            <a:pPr algn="ctr"/>
            <a:r>
              <a:rPr lang="it-IT" sz="2800">
                <a:latin typeface="Calibri" pitchFamily="34" charset="0"/>
              </a:rPr>
              <a:t>(PATRON SAINT: </a:t>
            </a:r>
            <a:r>
              <a:rPr lang="it-IT" sz="2800" b="1">
                <a:latin typeface="Calibri" pitchFamily="34" charset="0"/>
              </a:rPr>
              <a:t>ST. DAVID</a:t>
            </a:r>
            <a:r>
              <a:rPr lang="it-IT" sz="280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560</Words>
  <Application>Microsoft Office PowerPoint</Application>
  <PresentationFormat>Pokaz na ekranie (4:3)</PresentationFormat>
  <Paragraphs>132</Paragraphs>
  <Slides>25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Tema di Office</vt:lpstr>
      <vt:lpstr> </vt:lpstr>
      <vt:lpstr>This is the United Kingdom (UK) on the Europe map:</vt:lpstr>
      <vt:lpstr>Be careful!</vt:lpstr>
      <vt:lpstr>GREAT BRITAIN  is composed of 3 countries:</vt:lpstr>
      <vt:lpstr>The UNITED KINGDOM is composed of 4 countries: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 </vt:lpstr>
      <vt:lpstr>The UNITED KINGDOM is composed of 4 countries:</vt:lpstr>
      <vt:lpstr>GREAT BRITAIN  is composed of 3 countries: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(-UK-)</dc:title>
  <dc:creator>Daniele</dc:creator>
  <cp:lastModifiedBy>jredlin</cp:lastModifiedBy>
  <cp:revision>52</cp:revision>
  <dcterms:created xsi:type="dcterms:W3CDTF">2011-07-31T15:37:03Z</dcterms:created>
  <dcterms:modified xsi:type="dcterms:W3CDTF">2014-10-27T14:27:24Z</dcterms:modified>
</cp:coreProperties>
</file>