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uro\Downloads\ANKIETA%20-%20TELEFON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Arkusz1!$B$3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Arkusz1!$C$3:$F$3</c:f>
              <c:numCache>
                <c:formatCode>General</c:formatCode>
                <c:ptCount val="4"/>
                <c:pt idx="0">
                  <c:v>3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Arkusz1!$B$4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Arkusz1!$C$4:$F$4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7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Arkusz1!$B$5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Arkusz1!$C$5:$F$5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Arkusz1!$B$6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Arkusz1!$C$6:$F$6</c:f>
              <c:numCache>
                <c:formatCode>General</c:formatCode>
                <c:ptCount val="4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8226560"/>
        <c:axId val="58228096"/>
      </c:barChart>
      <c:catAx>
        <c:axId val="58226560"/>
        <c:scaling>
          <c:orientation val="minMax"/>
        </c:scaling>
        <c:axPos val="b"/>
        <c:tickLblPos val="nextTo"/>
        <c:crossAx val="58228096"/>
        <c:crosses val="autoZero"/>
        <c:auto val="1"/>
        <c:lblAlgn val="ctr"/>
        <c:lblOffset val="100"/>
      </c:catAx>
      <c:valAx>
        <c:axId val="58228096"/>
        <c:scaling>
          <c:orientation val="minMax"/>
        </c:scaling>
        <c:axPos val="l"/>
        <c:majorGridlines/>
        <c:numFmt formatCode="General" sourceLinked="1"/>
        <c:tickLblPos val="nextTo"/>
        <c:crossAx val="5822656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Arkusz1!$B$53</c:f>
              <c:strCache>
                <c:ptCount val="1"/>
                <c:pt idx="0">
                  <c:v>A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Arkusz1!$C$53:$F$53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Arkusz1!$B$54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Arkusz1!$C$54:$F$54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Arkusz1!$B$55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Arkusz1!$C$55:$F$55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1</c:v>
                </c:pt>
                <c:pt idx="3">
                  <c:v>6</c:v>
                </c:pt>
              </c:numCache>
            </c:numRef>
          </c:val>
        </c:ser>
        <c:ser>
          <c:idx val="3"/>
          <c:order val="3"/>
          <c:tx>
            <c:strRef>
              <c:f>Arkusz1!$B$56</c:f>
              <c:strCache>
                <c:ptCount val="1"/>
                <c:pt idx="0">
                  <c:v>D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Arkusz1!$C$56:$F$56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4"/>
          <c:order val="4"/>
          <c:tx>
            <c:strRef>
              <c:f>Arkusz1!$B$57</c:f>
              <c:strCache>
                <c:ptCount val="1"/>
                <c:pt idx="0">
                  <c:v>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Arkusz1!$C$57:$F$57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5"/>
          <c:order val="5"/>
          <c:tx>
            <c:strRef>
              <c:f>Arkusz1!$B$58</c:f>
              <c:strCache>
                <c:ptCount val="1"/>
                <c:pt idx="0">
                  <c:v>F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Arkusz1!$C$58:$F$58</c:f>
              <c:numCache>
                <c:formatCode>General</c:formatCode>
                <c:ptCount val="4"/>
                <c:pt idx="0">
                  <c:v>2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ser>
          <c:idx val="6"/>
          <c:order val="6"/>
          <c:tx>
            <c:strRef>
              <c:f>Arkusz1!$B$59</c:f>
              <c:strCache>
                <c:ptCount val="1"/>
                <c:pt idx="0">
                  <c:v>G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Arkusz1!$C$59:$F$59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6</c:v>
                </c:pt>
                <c:pt idx="3">
                  <c:v>5</c:v>
                </c:pt>
              </c:numCache>
            </c:numRef>
          </c:val>
        </c:ser>
        <c:axId val="59183872"/>
        <c:axId val="59185408"/>
      </c:barChart>
      <c:catAx>
        <c:axId val="59183872"/>
        <c:scaling>
          <c:orientation val="minMax"/>
        </c:scaling>
        <c:axPos val="b"/>
        <c:tickLblPos val="nextTo"/>
        <c:crossAx val="59185408"/>
        <c:crosses val="autoZero"/>
        <c:auto val="1"/>
        <c:lblAlgn val="ctr"/>
        <c:lblOffset val="100"/>
      </c:catAx>
      <c:valAx>
        <c:axId val="59185408"/>
        <c:scaling>
          <c:orientation val="minMax"/>
        </c:scaling>
        <c:axPos val="l"/>
        <c:majorGridlines/>
        <c:numFmt formatCode="General" sourceLinked="1"/>
        <c:tickLblPos val="nextTo"/>
        <c:crossAx val="591838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Arkusz1!$B$60</c:f>
              <c:strCache>
                <c:ptCount val="1"/>
                <c:pt idx="0">
                  <c:v>A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Arkusz1!$C$60:$F$60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1"/>
          <c:order val="1"/>
          <c:tx>
            <c:strRef>
              <c:f>Arkusz1!$B$61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Arkusz1!$C$61:$F$61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7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Arkusz1!$B$62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Arkusz1!$C$62:$F$62</c:f>
              <c:numCache>
                <c:formatCode>General</c:formatCode>
                <c:ptCount val="4"/>
                <c:pt idx="0">
                  <c:v>2</c:v>
                </c:pt>
                <c:pt idx="1">
                  <c:v>5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axId val="59240448"/>
        <c:axId val="59241984"/>
      </c:barChart>
      <c:catAx>
        <c:axId val="59240448"/>
        <c:scaling>
          <c:orientation val="minMax"/>
        </c:scaling>
        <c:axPos val="b"/>
        <c:tickLblPos val="nextTo"/>
        <c:crossAx val="59241984"/>
        <c:crosses val="autoZero"/>
        <c:auto val="1"/>
        <c:lblAlgn val="ctr"/>
        <c:lblOffset val="100"/>
      </c:catAx>
      <c:valAx>
        <c:axId val="59241984"/>
        <c:scaling>
          <c:orientation val="minMax"/>
        </c:scaling>
        <c:axPos val="l"/>
        <c:majorGridlines/>
        <c:numFmt formatCode="General" sourceLinked="1"/>
        <c:tickLblPos val="nextTo"/>
        <c:crossAx val="5924044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Arkusz1!$B$64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Arkusz1!$C$64:$F$64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Arkusz1!$B$65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Arkusz1!$C$65:$F$65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Arkusz1!$B$66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Arkusz1!$C$66:$F$66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3"/>
          <c:order val="3"/>
          <c:tx>
            <c:strRef>
              <c:f>Arkusz1!$B$67</c:f>
              <c:strCache>
                <c:ptCount val="1"/>
                <c:pt idx="0">
                  <c:v>D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Arkusz1!$C$67:$F$67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4"/>
          <c:order val="4"/>
          <c:tx>
            <c:strRef>
              <c:f>Arkusz1!$B$68</c:f>
              <c:strCache>
                <c:ptCount val="1"/>
                <c:pt idx="0">
                  <c:v>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Arkusz1!$C$68:$F$68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</c:numCache>
            </c:numRef>
          </c:val>
        </c:ser>
        <c:ser>
          <c:idx val="5"/>
          <c:order val="5"/>
          <c:tx>
            <c:strRef>
              <c:f>Arkusz1!$B$69</c:f>
              <c:strCache>
                <c:ptCount val="1"/>
                <c:pt idx="0">
                  <c:v>F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Arkusz1!$C$69:$F$69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</c:ser>
        <c:axId val="59336192"/>
        <c:axId val="59337728"/>
      </c:barChart>
      <c:catAx>
        <c:axId val="59336192"/>
        <c:scaling>
          <c:orientation val="minMax"/>
        </c:scaling>
        <c:axPos val="b"/>
        <c:tickLblPos val="nextTo"/>
        <c:crossAx val="59337728"/>
        <c:crosses val="autoZero"/>
        <c:auto val="1"/>
        <c:lblAlgn val="ctr"/>
        <c:lblOffset val="100"/>
      </c:catAx>
      <c:valAx>
        <c:axId val="59337728"/>
        <c:scaling>
          <c:orientation val="minMax"/>
        </c:scaling>
        <c:axPos val="l"/>
        <c:majorGridlines/>
        <c:numFmt formatCode="General" sourceLinked="1"/>
        <c:tickLblPos val="nextTo"/>
        <c:crossAx val="5933619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Arkusz1!$B$7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Arkusz1!$C$7:$F$7</c:f>
              <c:numCache>
                <c:formatCode>General</c:formatCode>
                <c:ptCount val="4"/>
                <c:pt idx="0">
                  <c:v>2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Arkusz1!$B$8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Arkusz1!$C$8:$F$8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Arkusz1!$B$9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Arkusz1!$C$9:$F$9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Arkusz1!$B$10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Arkusz1!$C$10:$F$10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axId val="58656640"/>
        <c:axId val="58658176"/>
      </c:barChart>
      <c:catAx>
        <c:axId val="58656640"/>
        <c:scaling>
          <c:orientation val="minMax"/>
        </c:scaling>
        <c:axPos val="b"/>
        <c:tickLblPos val="nextTo"/>
        <c:crossAx val="58658176"/>
        <c:crosses val="autoZero"/>
        <c:auto val="1"/>
        <c:lblAlgn val="ctr"/>
        <c:lblOffset val="100"/>
      </c:catAx>
      <c:valAx>
        <c:axId val="58658176"/>
        <c:scaling>
          <c:orientation val="minMax"/>
        </c:scaling>
        <c:axPos val="l"/>
        <c:majorGridlines/>
        <c:numFmt formatCode="General" sourceLinked="1"/>
        <c:tickLblPos val="nextTo"/>
        <c:crossAx val="586566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Arkusz1!$B$11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Arkusz1!$C$11:$F$11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Arkusz1!$B$12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Arkusz1!$C$12:$F$12</c:f>
              <c:numCache>
                <c:formatCode>General</c:formatCode>
                <c:ptCount val="4"/>
                <c:pt idx="0">
                  <c:v>4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Arkusz1!$B$13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Arkusz1!$C$13:$F$13</c:f>
              <c:numCache>
                <c:formatCode>General</c:formatCode>
                <c:ptCount val="4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Arkusz1!$B$14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Arkusz1!$C$14:$F$14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axId val="58701696"/>
        <c:axId val="58703232"/>
      </c:barChart>
      <c:catAx>
        <c:axId val="58701696"/>
        <c:scaling>
          <c:orientation val="minMax"/>
        </c:scaling>
        <c:axPos val="b"/>
        <c:tickLblPos val="nextTo"/>
        <c:crossAx val="58703232"/>
        <c:crosses val="autoZero"/>
        <c:auto val="1"/>
        <c:lblAlgn val="ctr"/>
        <c:lblOffset val="100"/>
      </c:catAx>
      <c:valAx>
        <c:axId val="58703232"/>
        <c:scaling>
          <c:orientation val="minMax"/>
        </c:scaling>
        <c:axPos val="l"/>
        <c:majorGridlines/>
        <c:numFmt formatCode="General" sourceLinked="1"/>
        <c:tickLblPos val="nextTo"/>
        <c:crossAx val="587016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Arkusz1!$B$15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Arkusz1!$C$15:$F$15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Arkusz1!$B$16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Arkusz1!$C$16:$F$16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Arkusz1!$B$17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Arkusz1!$C$17:$F$17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3"/>
          <c:order val="3"/>
          <c:tx>
            <c:strRef>
              <c:f>Arkusz1!$B$18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Arkusz1!$C$18:$F$18</c:f>
              <c:numCache>
                <c:formatCode>General</c:formatCode>
                <c:ptCount val="4"/>
                <c:pt idx="0">
                  <c:v>3</c:v>
                </c:pt>
                <c:pt idx="1">
                  <c:v>6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axId val="58951552"/>
        <c:axId val="58953088"/>
      </c:barChart>
      <c:catAx>
        <c:axId val="58951552"/>
        <c:scaling>
          <c:orientation val="minMax"/>
        </c:scaling>
        <c:axPos val="b"/>
        <c:tickLblPos val="nextTo"/>
        <c:crossAx val="58953088"/>
        <c:crosses val="autoZero"/>
        <c:auto val="1"/>
        <c:lblAlgn val="ctr"/>
        <c:lblOffset val="100"/>
      </c:catAx>
      <c:valAx>
        <c:axId val="58953088"/>
        <c:scaling>
          <c:orientation val="minMax"/>
        </c:scaling>
        <c:axPos val="l"/>
        <c:majorGridlines/>
        <c:numFmt formatCode="General" sourceLinked="1"/>
        <c:tickLblPos val="nextTo"/>
        <c:crossAx val="5895155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Arkusz1!$B$19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Arkusz1!$C$19:$F$19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Arkusz1!$B$20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Arkusz1!$C$20:$F$20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2"/>
          <c:order val="2"/>
          <c:tx>
            <c:strRef>
              <c:f>Arkusz1!$B$21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Arkusz1!$C$21:$F$21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ser>
          <c:idx val="3"/>
          <c:order val="3"/>
          <c:tx>
            <c:strRef>
              <c:f>Arkusz1!$B$22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Arkusz1!$C$22:$F$22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axId val="58988416"/>
        <c:axId val="58989952"/>
      </c:barChart>
      <c:catAx>
        <c:axId val="58988416"/>
        <c:scaling>
          <c:orientation val="minMax"/>
        </c:scaling>
        <c:axPos val="b"/>
        <c:tickLblPos val="nextTo"/>
        <c:crossAx val="58989952"/>
        <c:crosses val="autoZero"/>
        <c:auto val="1"/>
        <c:lblAlgn val="ctr"/>
        <c:lblOffset val="100"/>
      </c:catAx>
      <c:valAx>
        <c:axId val="58989952"/>
        <c:scaling>
          <c:orientation val="minMax"/>
        </c:scaling>
        <c:axPos val="l"/>
        <c:majorGridlines/>
        <c:numFmt formatCode="General" sourceLinked="1"/>
        <c:tickLblPos val="nextTo"/>
        <c:crossAx val="5898841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Arkusz1!$B$23</c:f>
              <c:strCache>
                <c:ptCount val="1"/>
                <c:pt idx="0">
                  <c:v>ZDECYDOWANIE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Arkusz1!$C$23:$F$23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Arkusz1!$B$24</c:f>
              <c:strCache>
                <c:ptCount val="1"/>
                <c:pt idx="0">
                  <c:v>RACZEJ TAK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Arkusz1!$C$24:$F$24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Arkusz1!$B$25</c:f>
              <c:strCache>
                <c:ptCount val="1"/>
                <c:pt idx="0">
                  <c:v>RACZEJ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Arkusz1!$C$25:$F$25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Arkusz1!$B$26</c:f>
              <c:strCache>
                <c:ptCount val="1"/>
                <c:pt idx="0">
                  <c:v>ZDECYDOWANIE NIE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Arkusz1!$C$26:$F$26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axId val="59029376"/>
        <c:axId val="59030912"/>
      </c:barChart>
      <c:catAx>
        <c:axId val="59029376"/>
        <c:scaling>
          <c:orientation val="minMax"/>
        </c:scaling>
        <c:axPos val="b"/>
        <c:tickLblPos val="nextTo"/>
        <c:crossAx val="59030912"/>
        <c:crosses val="autoZero"/>
        <c:auto val="1"/>
        <c:lblAlgn val="ctr"/>
        <c:lblOffset val="100"/>
      </c:catAx>
      <c:valAx>
        <c:axId val="59030912"/>
        <c:scaling>
          <c:orientation val="minMax"/>
        </c:scaling>
        <c:axPos val="l"/>
        <c:majorGridlines/>
        <c:numFmt formatCode="General" sourceLinked="1"/>
        <c:tickLblPos val="nextTo"/>
        <c:crossAx val="5902937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Arkusz1!$B$27</c:f>
              <c:strCache>
                <c:ptCount val="1"/>
                <c:pt idx="0">
                  <c:v>A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Arkusz1!$C$27:$F$27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Arkusz1!$B$28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Arkusz1!$C$28:$F$28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8</c:v>
                </c:pt>
              </c:numCache>
            </c:numRef>
          </c:val>
        </c:ser>
        <c:ser>
          <c:idx val="2"/>
          <c:order val="2"/>
          <c:tx>
            <c:strRef>
              <c:f>Arkusz1!$B$29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Arkusz1!$C$29:$F$29</c:f>
              <c:numCache>
                <c:formatCode>General</c:formatCode>
                <c:ptCount val="4"/>
                <c:pt idx="0">
                  <c:v>5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Arkusz1!$B$30</c:f>
              <c:strCache>
                <c:ptCount val="1"/>
                <c:pt idx="0">
                  <c:v>D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Arkusz1!$C$30:$F$30</c:f>
              <c:numCache>
                <c:formatCode>General</c:formatCode>
                <c:ptCount val="4"/>
                <c:pt idx="0">
                  <c:v>6</c:v>
                </c:pt>
                <c:pt idx="1">
                  <c:v>8</c:v>
                </c:pt>
                <c:pt idx="2">
                  <c:v>9</c:v>
                </c:pt>
                <c:pt idx="3">
                  <c:v>7</c:v>
                </c:pt>
              </c:numCache>
            </c:numRef>
          </c:val>
        </c:ser>
        <c:ser>
          <c:idx val="4"/>
          <c:order val="4"/>
          <c:tx>
            <c:strRef>
              <c:f>Arkusz1!$B$31</c:f>
              <c:strCache>
                <c:ptCount val="1"/>
                <c:pt idx="0">
                  <c:v>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Arkusz1!$C$31:$F$31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ser>
          <c:idx val="5"/>
          <c:order val="5"/>
          <c:tx>
            <c:strRef>
              <c:f>Arkusz1!$B$32</c:f>
              <c:strCache>
                <c:ptCount val="1"/>
                <c:pt idx="0">
                  <c:v>F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Arkusz1!$C$32:$F$32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4</c:v>
                </c:pt>
                <c:pt idx="3">
                  <c:v>4</c:v>
                </c:pt>
              </c:numCache>
            </c:numRef>
          </c:val>
        </c:ser>
        <c:ser>
          <c:idx val="6"/>
          <c:order val="6"/>
          <c:tx>
            <c:strRef>
              <c:f>Arkusz1!$B$33</c:f>
              <c:strCache>
                <c:ptCount val="1"/>
                <c:pt idx="0">
                  <c:v>G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Arkusz1!$C$33:$F$33</c:f>
              <c:numCache>
                <c:formatCode>General</c:formatCode>
                <c:ptCount val="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7"/>
          <c:order val="7"/>
          <c:tx>
            <c:strRef>
              <c:f>Arkusz1!$B$34</c:f>
              <c:strCache>
                <c:ptCount val="1"/>
                <c:pt idx="0">
                  <c:v>H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Arkusz1!$C$34:$F$34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</c:numCache>
            </c:numRef>
          </c:val>
        </c:ser>
        <c:ser>
          <c:idx val="8"/>
          <c:order val="8"/>
          <c:tx>
            <c:strRef>
              <c:f>Arkusz1!$B$35</c:f>
              <c:strCache>
                <c:ptCount val="1"/>
                <c:pt idx="0">
                  <c:v>I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Arkusz1!$C$35:$F$35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4</c:v>
                </c:pt>
                <c:pt idx="3">
                  <c:v>7</c:v>
                </c:pt>
              </c:numCache>
            </c:numRef>
          </c:val>
        </c:ser>
        <c:ser>
          <c:idx val="9"/>
          <c:order val="9"/>
          <c:tx>
            <c:strRef>
              <c:f>Arkusz1!$B$36</c:f>
              <c:strCache>
                <c:ptCount val="1"/>
                <c:pt idx="0">
                  <c:v>J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Arkusz1!$C$36:$F$36</c:f>
              <c:numCache>
                <c:formatCode>General</c:formatCode>
                <c:ptCount val="4"/>
                <c:pt idx="0">
                  <c:v>3</c:v>
                </c:pt>
                <c:pt idx="1">
                  <c:v>5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axId val="59173888"/>
        <c:axId val="59052800"/>
      </c:barChart>
      <c:catAx>
        <c:axId val="59173888"/>
        <c:scaling>
          <c:orientation val="minMax"/>
        </c:scaling>
        <c:axPos val="b"/>
        <c:tickLblPos val="nextTo"/>
        <c:crossAx val="59052800"/>
        <c:crosses val="autoZero"/>
        <c:auto val="1"/>
        <c:lblAlgn val="ctr"/>
        <c:lblOffset val="100"/>
      </c:catAx>
      <c:valAx>
        <c:axId val="59052800"/>
        <c:scaling>
          <c:orientation val="minMax"/>
        </c:scaling>
        <c:axPos val="l"/>
        <c:majorGridlines/>
        <c:numFmt formatCode="General" sourceLinked="1"/>
        <c:tickLblPos val="nextTo"/>
        <c:crossAx val="5917388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Arkusz1!$B$41</c:f>
              <c:strCache>
                <c:ptCount val="1"/>
                <c:pt idx="0">
                  <c:v>A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Arkusz1!$C$41:$F$41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</c:numCache>
            </c:numRef>
          </c:val>
        </c:ser>
        <c:ser>
          <c:idx val="1"/>
          <c:order val="1"/>
          <c:tx>
            <c:strRef>
              <c:f>Arkusz1!$B$42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Arkusz1!$C$42:$F$42</c:f>
              <c:numCache>
                <c:formatCode>General</c:formatCode>
                <c:ptCount val="4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2"/>
          <c:order val="2"/>
          <c:tx>
            <c:strRef>
              <c:f>Arkusz1!$B$43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Arkusz1!$C$43:$F$43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Arkusz1!$B$44</c:f>
              <c:strCache>
                <c:ptCount val="1"/>
                <c:pt idx="0">
                  <c:v>D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Arkusz1!$C$44:$F$44</c:f>
              <c:numCache>
                <c:formatCode>General</c:formatCode>
                <c:ptCount val="4"/>
                <c:pt idx="1">
                  <c:v>0</c:v>
                </c:pt>
                <c:pt idx="2">
                  <c:v>0</c:v>
                </c:pt>
                <c:pt idx="3">
                  <c:v>2</c:v>
                </c:pt>
              </c:numCache>
            </c:numRef>
          </c:val>
        </c:ser>
        <c:ser>
          <c:idx val="4"/>
          <c:order val="4"/>
          <c:tx>
            <c:strRef>
              <c:f>Arkusz1!$B$45</c:f>
              <c:strCache>
                <c:ptCount val="1"/>
                <c:pt idx="0">
                  <c:v>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Arkusz1!$C$45:$F$45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5"/>
          <c:order val="5"/>
          <c:tx>
            <c:strRef>
              <c:f>Arkusz1!$B$46</c:f>
              <c:strCache>
                <c:ptCount val="1"/>
                <c:pt idx="0">
                  <c:v>F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Arkusz1!$C$46:$F$46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axId val="59089280"/>
        <c:axId val="59090816"/>
      </c:barChart>
      <c:catAx>
        <c:axId val="59089280"/>
        <c:scaling>
          <c:orientation val="minMax"/>
        </c:scaling>
        <c:axPos val="b"/>
        <c:tickLblPos val="nextTo"/>
        <c:crossAx val="59090816"/>
        <c:crosses val="autoZero"/>
        <c:auto val="1"/>
        <c:lblAlgn val="ctr"/>
        <c:lblOffset val="100"/>
      </c:catAx>
      <c:valAx>
        <c:axId val="59090816"/>
        <c:scaling>
          <c:orientation val="minMax"/>
        </c:scaling>
        <c:axPos val="l"/>
        <c:majorGridlines/>
        <c:numFmt formatCode="General" sourceLinked="1"/>
        <c:tickLblPos val="nextTo"/>
        <c:crossAx val="5908928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strRef>
              <c:f>Arkusz1!$B$47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Arkusz1!$C$47:$F$47</c:f>
              <c:numCache>
                <c:formatCode>General</c:formatCode>
                <c:ptCount val="4"/>
                <c:pt idx="0">
                  <c:v>7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</c:numCache>
            </c:numRef>
          </c:val>
        </c:ser>
        <c:ser>
          <c:idx val="1"/>
          <c:order val="1"/>
          <c:tx>
            <c:strRef>
              <c:f>Arkusz1!$B$48</c:f>
              <c:strCache>
                <c:ptCount val="1"/>
                <c:pt idx="0">
                  <c:v>B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Arkusz1!$C$48:$F$48</c:f>
              <c:numCache>
                <c:formatCode>General</c:formatCode>
                <c:ptCount val="4"/>
                <c:pt idx="0">
                  <c:v>4</c:v>
                </c:pt>
                <c:pt idx="1">
                  <c:v>2</c:v>
                </c:pt>
                <c:pt idx="2">
                  <c:v>8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Arkusz1!$B$49</c:f>
              <c:strCache>
                <c:ptCount val="1"/>
                <c:pt idx="0">
                  <c:v>C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Arkusz1!$C$49:$F$49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</c:numCache>
            </c:numRef>
          </c:val>
        </c:ser>
        <c:ser>
          <c:idx val="3"/>
          <c:order val="3"/>
          <c:tx>
            <c:strRef>
              <c:f>Arkusz1!$B$50</c:f>
              <c:strCache>
                <c:ptCount val="1"/>
                <c:pt idx="0">
                  <c:v>D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Arkusz1!$C$50:$F$50</c:f>
              <c:numCache>
                <c:formatCode>General</c:formatCode>
                <c:ptCount val="4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6</c:v>
                </c:pt>
              </c:numCache>
            </c:numRef>
          </c:val>
        </c:ser>
        <c:ser>
          <c:idx val="4"/>
          <c:order val="4"/>
          <c:tx>
            <c:strRef>
              <c:f>Arkusz1!$B$51</c:f>
              <c:strCache>
                <c:ptCount val="1"/>
                <c:pt idx="0">
                  <c:v>E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Arkusz1!$C$51:$F$51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4</c:v>
                </c:pt>
                <c:pt idx="3">
                  <c:v>5</c:v>
                </c:pt>
              </c:numCache>
            </c:numRef>
          </c:val>
        </c:ser>
        <c:ser>
          <c:idx val="5"/>
          <c:order val="5"/>
          <c:tx>
            <c:strRef>
              <c:f>Arkusz1!$B$52</c:f>
              <c:strCache>
                <c:ptCount val="1"/>
                <c:pt idx="0">
                  <c:v>F</c:v>
                </c:pt>
              </c:strCache>
            </c:strRef>
          </c:tx>
          <c:cat>
            <c:multiLvlStrRef>
              <c:f>Arkusz1!$C$1:$F$2</c:f>
              <c:multiLvlStrCache>
                <c:ptCount val="4"/>
                <c:lvl>
                  <c:pt idx="0">
                    <c:v>Chłopcy</c:v>
                  </c:pt>
                  <c:pt idx="1">
                    <c:v>Dziewczynki</c:v>
                  </c:pt>
                  <c:pt idx="2">
                    <c:v>Chłopcy</c:v>
                  </c:pt>
                  <c:pt idx="3">
                    <c:v>Dziewczynki</c:v>
                  </c:pt>
                </c:lvl>
                <c:lvl>
                  <c:pt idx="0">
                    <c:v>KLASA A</c:v>
                  </c:pt>
                  <c:pt idx="2">
                    <c:v>KLASA B</c:v>
                  </c:pt>
                </c:lvl>
              </c:multiLvlStrCache>
            </c:multiLvlStrRef>
          </c:cat>
          <c:val>
            <c:numRef>
              <c:f>Arkusz1!$C$52:$F$52</c:f>
              <c:numCache>
                <c:formatCode>General</c:formatCode>
                <c:ptCount val="4"/>
                <c:pt idx="0">
                  <c:v>5</c:v>
                </c:pt>
                <c:pt idx="1">
                  <c:v>3</c:v>
                </c:pt>
                <c:pt idx="2">
                  <c:v>8</c:v>
                </c:pt>
                <c:pt idx="3">
                  <c:v>6</c:v>
                </c:pt>
              </c:numCache>
            </c:numRef>
          </c:val>
        </c:ser>
        <c:axId val="59267328"/>
        <c:axId val="59289600"/>
      </c:barChart>
      <c:catAx>
        <c:axId val="59267328"/>
        <c:scaling>
          <c:orientation val="minMax"/>
        </c:scaling>
        <c:axPos val="b"/>
        <c:tickLblPos val="nextTo"/>
        <c:crossAx val="59289600"/>
        <c:crosses val="autoZero"/>
        <c:auto val="1"/>
        <c:lblAlgn val="ctr"/>
        <c:lblOffset val="100"/>
      </c:catAx>
      <c:valAx>
        <c:axId val="59289600"/>
        <c:scaling>
          <c:orientation val="minMax"/>
        </c:scaling>
        <c:axPos val="l"/>
        <c:majorGridlines/>
        <c:numFmt formatCode="General" sourceLinked="1"/>
        <c:tickLblPos val="nextTo"/>
        <c:crossAx val="5926732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4D173EF-2F9B-4E9A-A12E-73A7D2A1D262}" type="datetimeFigureOut">
              <a:rPr lang="pl-PL" smtClean="0"/>
              <a:pPr/>
              <a:t>2014-03-29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7A9E501-EE18-48AA-8993-CBE85BAF13C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ole tekstowe 5"/>
          <p:cNvSpPr txBox="1"/>
          <p:nvPr/>
        </p:nvSpPr>
        <p:spPr>
          <a:xfrm>
            <a:off x="2267744" y="2204864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dirty="0" smtClean="0">
                <a:latin typeface="Calibri" pitchFamily="34" charset="0"/>
                <a:cs typeface="Calibri" pitchFamily="34" charset="0"/>
              </a:rPr>
              <a:t>BADANIE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3200" dirty="0" smtClean="0">
                <a:latin typeface="Calibri" pitchFamily="34" charset="0"/>
                <a:cs typeface="Calibri" pitchFamily="34" charset="0"/>
              </a:rPr>
              <a:t>Jakie korzyści niesie za sobą użytkowanie telefonu komórkowego?</a:t>
            </a:r>
          </a:p>
        </p:txBody>
      </p:sp>
      <p:graphicFrame>
        <p:nvGraphicFramePr>
          <p:cNvPr id="6" name="Wykres 5"/>
          <p:cNvGraphicFramePr/>
          <p:nvPr/>
        </p:nvGraphicFramePr>
        <p:xfrm>
          <a:off x="2296130" y="2067116"/>
          <a:ext cx="4551740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Jakie są zagrożenia związane z posiadaniem i korzystaniem z telefonu komórkowego?</a:t>
            </a:r>
          </a:p>
        </p:txBody>
      </p:sp>
      <p:graphicFrame>
        <p:nvGraphicFramePr>
          <p:cNvPr id="8" name="Wykres 7"/>
          <p:cNvGraphicFramePr/>
          <p:nvPr/>
        </p:nvGraphicFramePr>
        <p:xfrm>
          <a:off x="2296130" y="2067116"/>
          <a:ext cx="4551740" cy="445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Zapomniałeś/zapomniałaś ze sobą zabrać telefon komórkowy- jak reagujesz?</a:t>
            </a:r>
          </a:p>
        </p:txBody>
      </p:sp>
      <p:graphicFrame>
        <p:nvGraphicFramePr>
          <p:cNvPr id="6" name="Wykres 5"/>
          <p:cNvGraphicFramePr/>
          <p:nvPr/>
        </p:nvGraphicFramePr>
        <p:xfrm>
          <a:off x="2296129" y="2067116"/>
          <a:ext cx="4551741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Czy w następujących sytuacjach zdarzyło Ci się używać telefon komórkowego co najmniej 3 razy? </a:t>
            </a:r>
          </a:p>
        </p:txBody>
      </p:sp>
      <p:graphicFrame>
        <p:nvGraphicFramePr>
          <p:cNvPr id="6" name="Wykres 5"/>
          <p:cNvGraphicFramePr/>
          <p:nvPr/>
        </p:nvGraphicFramePr>
        <p:xfrm>
          <a:off x="2296130" y="2067116"/>
          <a:ext cx="4551740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ole tekstowe 5"/>
          <p:cNvSpPr txBox="1"/>
          <p:nvPr/>
        </p:nvSpPr>
        <p:spPr>
          <a:xfrm>
            <a:off x="2267744" y="2204864"/>
            <a:ext cx="51845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9600" dirty="0" smtClean="0">
                <a:latin typeface="Calibri" pitchFamily="34" charset="0"/>
                <a:cs typeface="Calibri" pitchFamily="34" charset="0"/>
              </a:rPr>
              <a:t>DZIĘKUJĘ</a:t>
            </a:r>
            <a:endParaRPr lang="pl-PL" sz="9600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ole tekstowe 5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Nie wyobrażam sobie nawet jednego dnia bez komórkowego:</a:t>
            </a:r>
          </a:p>
        </p:txBody>
      </p:sp>
      <p:graphicFrame>
        <p:nvGraphicFramePr>
          <p:cNvPr id="7" name="Wykres 6"/>
          <p:cNvGraphicFramePr/>
          <p:nvPr/>
        </p:nvGraphicFramePr>
        <p:xfrm>
          <a:off x="2296130" y="2067116"/>
          <a:ext cx="4551739" cy="43862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Telefon komórkowy mógłby dla mnie nie istnieć, wolę spotykać się z ludźmi, rozmawiać osobiście.</a:t>
            </a:r>
          </a:p>
        </p:txBody>
      </p:sp>
      <p:graphicFrame>
        <p:nvGraphicFramePr>
          <p:cNvPr id="7" name="Wykres 6"/>
          <p:cNvGraphicFramePr/>
          <p:nvPr/>
        </p:nvGraphicFramePr>
        <p:xfrm>
          <a:off x="2296130" y="2067116"/>
          <a:ext cx="4551739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ole tekstowe 5"/>
          <p:cNvSpPr txBox="1"/>
          <p:nvPr/>
        </p:nvSpPr>
        <p:spPr>
          <a:xfrm>
            <a:off x="251520" y="332656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dirty="0" smtClean="0">
                <a:latin typeface="Calibri" pitchFamily="34" charset="0"/>
                <a:cs typeface="Calibri" pitchFamily="34" charset="0"/>
              </a:rPr>
              <a:t>Telefon komórkowy jest w dzisiejszych czasach niezbędny do tego, aby być na bieżąco z informacjami.</a:t>
            </a:r>
          </a:p>
        </p:txBody>
      </p:sp>
      <p:graphicFrame>
        <p:nvGraphicFramePr>
          <p:cNvPr id="9" name="Wykres 8"/>
          <p:cNvGraphicFramePr/>
          <p:nvPr/>
        </p:nvGraphicFramePr>
        <p:xfrm>
          <a:off x="2296129" y="2067116"/>
          <a:ext cx="4551741" cy="4314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Muszę mieć dobry telefon komórkowy, żeby moi koledzy/koleżanki nie wyśmiewali się ze mnie.</a:t>
            </a:r>
          </a:p>
        </p:txBody>
      </p:sp>
      <p:graphicFrame>
        <p:nvGraphicFramePr>
          <p:cNvPr id="7" name="Wykres 6"/>
          <p:cNvGraphicFramePr/>
          <p:nvPr/>
        </p:nvGraphicFramePr>
        <p:xfrm>
          <a:off x="2296130" y="2067116"/>
          <a:ext cx="4551740" cy="4314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100" dirty="0" smtClean="0">
                <a:latin typeface="Calibri" pitchFamily="34" charset="0"/>
                <a:cs typeface="Calibri" pitchFamily="34" charset="0"/>
              </a:rPr>
              <a:t>Telefon komórkowy to tylko sprzęt, który służy mi do prowadzenia rozmów z innymi, komunikowanie się.</a:t>
            </a:r>
          </a:p>
        </p:txBody>
      </p:sp>
      <p:graphicFrame>
        <p:nvGraphicFramePr>
          <p:cNvPr id="8" name="Wykres 7"/>
          <p:cNvGraphicFramePr/>
          <p:nvPr/>
        </p:nvGraphicFramePr>
        <p:xfrm>
          <a:off x="2296130" y="2067116"/>
          <a:ext cx="4551739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100" dirty="0" smtClean="0">
                <a:latin typeface="Calibri" pitchFamily="34" charset="0"/>
                <a:cs typeface="Calibri" pitchFamily="34" charset="0"/>
              </a:rPr>
              <a:t>Telefon komórkowy to dla mnie </a:t>
            </a:r>
            <a:r>
              <a:rPr lang="pl-PL" sz="31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bardzo ważne </a:t>
            </a:r>
            <a:r>
              <a:rPr lang="pl-PL" sz="3100" dirty="0" smtClean="0">
                <a:latin typeface="Calibri" pitchFamily="34" charset="0"/>
                <a:cs typeface="Calibri" pitchFamily="34" charset="0"/>
              </a:rPr>
              <a:t>źródło rozrywki i utrzymywania kontaktów  towarzyskich.</a:t>
            </a:r>
          </a:p>
        </p:txBody>
      </p:sp>
      <p:graphicFrame>
        <p:nvGraphicFramePr>
          <p:cNvPr id="8" name="Wykres 7"/>
          <p:cNvGraphicFramePr/>
          <p:nvPr/>
        </p:nvGraphicFramePr>
        <p:xfrm>
          <a:off x="2296129" y="2067116"/>
          <a:ext cx="4551741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pole tekstowe 4"/>
          <p:cNvSpPr txBox="1"/>
          <p:nvPr/>
        </p:nvSpPr>
        <p:spPr>
          <a:xfrm>
            <a:off x="251520" y="33265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Telefon komórkowy służy mi do:</a:t>
            </a:r>
          </a:p>
        </p:txBody>
      </p:sp>
      <p:graphicFrame>
        <p:nvGraphicFramePr>
          <p:cNvPr id="7" name="Wykres 6"/>
          <p:cNvGraphicFramePr/>
          <p:nvPr/>
        </p:nvGraphicFramePr>
        <p:xfrm>
          <a:off x="2296130" y="2067116"/>
          <a:ext cx="4551739" cy="4386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5013176"/>
            <a:ext cx="1368152" cy="13143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ole tekstowe 5"/>
          <p:cNvSpPr txBox="1"/>
          <p:nvPr/>
        </p:nvSpPr>
        <p:spPr>
          <a:xfrm>
            <a:off x="251520" y="332656"/>
            <a:ext cx="86409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latin typeface="Calibri" pitchFamily="34" charset="0"/>
                <a:cs typeface="Calibri" pitchFamily="34" charset="0"/>
              </a:rPr>
              <a:t>Jak długo w ciągu dnia rozmawiasz przez telefon?</a:t>
            </a:r>
          </a:p>
        </p:txBody>
      </p:sp>
      <p:graphicFrame>
        <p:nvGraphicFramePr>
          <p:cNvPr id="5" name="Wykres 4"/>
          <p:cNvGraphicFramePr/>
          <p:nvPr/>
        </p:nvGraphicFramePr>
        <p:xfrm>
          <a:off x="2296130" y="2067116"/>
          <a:ext cx="4551740" cy="4458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152</Words>
  <Application>Microsoft Office PowerPoint</Application>
  <PresentationFormat>Pokaz na ekranie 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Energetyczny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Pawel</dc:creator>
  <cp:lastModifiedBy>marzena derejko</cp:lastModifiedBy>
  <cp:revision>22</cp:revision>
  <dcterms:created xsi:type="dcterms:W3CDTF">2013-03-05T07:27:06Z</dcterms:created>
  <dcterms:modified xsi:type="dcterms:W3CDTF">2014-03-29T12:41:39Z</dcterms:modified>
</cp:coreProperties>
</file>