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8" r:id="rId6"/>
    <p:sldId id="260" r:id="rId7"/>
    <p:sldId id="264" r:id="rId8"/>
    <p:sldId id="265" r:id="rId9"/>
    <p:sldId id="266" r:id="rId10"/>
    <p:sldId id="276" r:id="rId11"/>
    <p:sldId id="286" r:id="rId12"/>
    <p:sldId id="287" r:id="rId13"/>
    <p:sldId id="277" r:id="rId14"/>
    <p:sldId id="270" r:id="rId15"/>
    <p:sldId id="272" r:id="rId16"/>
    <p:sldId id="273" r:id="rId17"/>
    <p:sldId id="274" r:id="rId18"/>
    <p:sldId id="275" r:id="rId19"/>
    <p:sldId id="288" r:id="rId20"/>
    <p:sldId id="278" r:id="rId21"/>
    <p:sldId id="282" r:id="rId22"/>
    <p:sldId id="279" r:id="rId23"/>
    <p:sldId id="280" r:id="rId24"/>
    <p:sldId id="281" r:id="rId25"/>
    <p:sldId id="283" r:id="rId26"/>
    <p:sldId id="285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8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gierd\Moje%20dokumenty\Kubu&#347;%20Puchatek%20projekt%20edu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-%20Scrabble\Scrabble%20-%20Projekt%20Edukacyjn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-%20Scrabble\Scrabble%20-%20Projekt%20Edukacyjn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-%20Scrabble\Scrabble%20-%20Projekt%20Edukacyjn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-%20Scrabble\Scrabble%20-%20Projekt%20Edukacyjn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-%20Scrabble\Scrabble%20-%20Projekt%20Edukacyjn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-%20Scrabble\Scrabble%20-%20Projekt%20Edukacyjn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otrek\Desktop\Czy%20punktacja%20w%20scrabble..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otrek\Desktop\Scrabble%20-%20Projekt%20Edukacyjn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otrek\Desktop\Scrabble%20-%20Projekt%20Edukacyjn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otrek\Desktop\Scrabble%20-%20Projekt%20Edukacyjn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-%20Scrabble\Scrabble%20-%20Projekt%20Edukacyjn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7"/>
  <c:chart>
    <c:title>
      <c:tx>
        <c:rich>
          <a:bodyPr/>
          <a:lstStyle/>
          <a:p>
            <a:pPr>
              <a:defRPr/>
            </a:pPr>
            <a:r>
              <a:rPr lang="pl-PL"/>
              <a:t>Liczba poszczególnych liter w Kubusiu Puchatku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Arkusz1!$C$2:$AH$2</c:f>
              <c:strCache>
                <c:ptCount val="32"/>
                <c:pt idx="0">
                  <c:v>A</c:v>
                </c:pt>
                <c:pt idx="1">
                  <c:v>Ą</c:v>
                </c:pt>
                <c:pt idx="2">
                  <c:v>B</c:v>
                </c:pt>
                <c:pt idx="3">
                  <c:v>C</c:v>
                </c:pt>
                <c:pt idx="4">
                  <c:v>Ć</c:v>
                </c:pt>
                <c:pt idx="5">
                  <c:v>D</c:v>
                </c:pt>
                <c:pt idx="6">
                  <c:v>E</c:v>
                </c:pt>
                <c:pt idx="7">
                  <c:v>Ę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 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Ł</c:v>
                </c:pt>
                <c:pt idx="16">
                  <c:v>M</c:v>
                </c:pt>
                <c:pt idx="17">
                  <c:v>N</c:v>
                </c:pt>
                <c:pt idx="18">
                  <c:v>Ń</c:v>
                </c:pt>
                <c:pt idx="19">
                  <c:v>O</c:v>
                </c:pt>
                <c:pt idx="20">
                  <c:v>Ó</c:v>
                </c:pt>
                <c:pt idx="21">
                  <c:v>P</c:v>
                </c:pt>
                <c:pt idx="22">
                  <c:v>R</c:v>
                </c:pt>
                <c:pt idx="23">
                  <c:v>S</c:v>
                </c:pt>
                <c:pt idx="24">
                  <c:v>Ś</c:v>
                </c:pt>
                <c:pt idx="25">
                  <c:v>T</c:v>
                </c:pt>
                <c:pt idx="26">
                  <c:v>U</c:v>
                </c:pt>
                <c:pt idx="27">
                  <c:v>W</c:v>
                </c:pt>
                <c:pt idx="28">
                  <c:v>Y</c:v>
                </c:pt>
                <c:pt idx="29">
                  <c:v>Z</c:v>
                </c:pt>
                <c:pt idx="30">
                  <c:v>Ź</c:v>
                </c:pt>
                <c:pt idx="31">
                  <c:v>Ż</c:v>
                </c:pt>
              </c:strCache>
            </c:strRef>
          </c:cat>
          <c:val>
            <c:numRef>
              <c:f>Arkusz1!$C$3:$AH$3</c:f>
              <c:numCache>
                <c:formatCode>General</c:formatCode>
                <c:ptCount val="32"/>
                <c:pt idx="0">
                  <c:v>8992</c:v>
                </c:pt>
                <c:pt idx="1">
                  <c:v>958</c:v>
                </c:pt>
                <c:pt idx="2">
                  <c:v>1718</c:v>
                </c:pt>
                <c:pt idx="3">
                  <c:v>4110</c:v>
                </c:pt>
                <c:pt idx="4">
                  <c:v>558</c:v>
                </c:pt>
                <c:pt idx="5">
                  <c:v>3548</c:v>
                </c:pt>
                <c:pt idx="6">
                  <c:v>7781</c:v>
                </c:pt>
                <c:pt idx="7">
                  <c:v>1474</c:v>
                </c:pt>
                <c:pt idx="8">
                  <c:v>68</c:v>
                </c:pt>
                <c:pt idx="9">
                  <c:v>1432</c:v>
                </c:pt>
                <c:pt idx="10">
                  <c:v>1283</c:v>
                </c:pt>
                <c:pt idx="11">
                  <c:v>8547</c:v>
                </c:pt>
                <c:pt idx="12">
                  <c:v>1989</c:v>
                </c:pt>
                <c:pt idx="13">
                  <c:v>4023</c:v>
                </c:pt>
                <c:pt idx="14">
                  <c:v>1677</c:v>
                </c:pt>
                <c:pt idx="15">
                  <c:v>3443</c:v>
                </c:pt>
                <c:pt idx="16">
                  <c:v>3303</c:v>
                </c:pt>
                <c:pt idx="17">
                  <c:v>4012</c:v>
                </c:pt>
                <c:pt idx="18">
                  <c:v>186</c:v>
                </c:pt>
                <c:pt idx="19">
                  <c:v>7482</c:v>
                </c:pt>
                <c:pt idx="20">
                  <c:v>799</c:v>
                </c:pt>
                <c:pt idx="21">
                  <c:v>3572</c:v>
                </c:pt>
                <c:pt idx="22">
                  <c:v>3764</c:v>
                </c:pt>
                <c:pt idx="23">
                  <c:v>4141</c:v>
                </c:pt>
                <c:pt idx="24">
                  <c:v>1101</c:v>
                </c:pt>
                <c:pt idx="25">
                  <c:v>3176</c:v>
                </c:pt>
                <c:pt idx="26">
                  <c:v>2641</c:v>
                </c:pt>
                <c:pt idx="27">
                  <c:v>3709</c:v>
                </c:pt>
                <c:pt idx="28">
                  <c:v>3905</c:v>
                </c:pt>
                <c:pt idx="29">
                  <c:v>6439</c:v>
                </c:pt>
                <c:pt idx="30">
                  <c:v>67</c:v>
                </c:pt>
                <c:pt idx="31">
                  <c:v>943</c:v>
                </c:pt>
              </c:numCache>
            </c:numRef>
          </c:val>
        </c:ser>
        <c:axId val="65249280"/>
        <c:axId val="65250816"/>
      </c:barChart>
      <c:catAx>
        <c:axId val="65249280"/>
        <c:scaling>
          <c:orientation val="minMax"/>
        </c:scaling>
        <c:axPos val="b"/>
        <c:tickLblPos val="nextTo"/>
        <c:crossAx val="65250816"/>
        <c:crosses val="autoZero"/>
        <c:auto val="1"/>
        <c:lblAlgn val="ctr"/>
        <c:lblOffset val="100"/>
      </c:catAx>
      <c:valAx>
        <c:axId val="65250816"/>
        <c:scaling>
          <c:orientation val="minMax"/>
        </c:scaling>
        <c:axPos val="l"/>
        <c:majorGridlines/>
        <c:numFmt formatCode="#,##0" sourceLinked="0"/>
        <c:tickLblPos val="nextTo"/>
        <c:crossAx val="652492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3"/>
  <c:chart>
    <c:autoTitleDeleted val="1"/>
    <c:plotArea>
      <c:layout>
        <c:manualLayout>
          <c:layoutTarget val="inner"/>
          <c:xMode val="edge"/>
          <c:yMode val="edge"/>
          <c:x val="5.8980314960629936E-2"/>
          <c:y val="0.14939091578234442"/>
          <c:w val="0.92574190726159311"/>
          <c:h val="0.79218063389127791"/>
        </c:manualLayout>
      </c:layout>
      <c:barChart>
        <c:barDir val="col"/>
        <c:grouping val="clustered"/>
        <c:ser>
          <c:idx val="0"/>
          <c:order val="0"/>
          <c:dLbls>
            <c:dLblPos val="outEnd"/>
            <c:showVal val="1"/>
          </c:dLbls>
          <c:cat>
            <c:strRef>
              <c:f>('Sambor Nesterowicz'!$A$2,'Sambor Nesterowicz'!$A$6,'Sambor Nesterowicz'!$A$10,'Sambor Nesterowicz'!$A$12,'Sambor Nesterowicz'!$A$13,'Sambor Nesterowicz'!$A$14,'Sambor Nesterowicz'!$A$15,'Sambor Nesterowicz'!$A$16,'Sambor Nesterowicz'!$A$18,'Sambor Nesterowicz'!$A$19,'Sambor Nesterowicz'!$A$20)</c:f>
              <c:strCache>
                <c:ptCount val="11"/>
                <c:pt idx="0">
                  <c:v>A</c:v>
                </c:pt>
                <c:pt idx="1">
                  <c:v>E</c:v>
                </c:pt>
                <c:pt idx="2">
                  <c:v>I</c:v>
                </c:pt>
                <c:pt idx="3">
                  <c:v>K</c:v>
                </c:pt>
                <c:pt idx="4">
                  <c:v>L</c:v>
                </c:pt>
                <c:pt idx="5">
                  <c:v>M</c:v>
                </c:pt>
                <c:pt idx="6">
                  <c:v>N</c:v>
                </c:pt>
                <c:pt idx="7">
                  <c:v>O</c:v>
                </c:pt>
                <c:pt idx="8">
                  <c:v>R</c:v>
                </c:pt>
                <c:pt idx="9">
                  <c:v>S</c:v>
                </c:pt>
                <c:pt idx="10">
                  <c:v>T</c:v>
                </c:pt>
              </c:strCache>
            </c:strRef>
          </c:cat>
          <c:val>
            <c:numRef>
              <c:f>('Sambor Nesterowicz'!$C$2,'Sambor Nesterowicz'!$C$6,'Sambor Nesterowicz'!$C$10,'Sambor Nesterowicz'!$C$12,'Sambor Nesterowicz'!$C$13,'Sambor Nesterowicz'!$C$14,'Sambor Nesterowicz'!$C$15,'Sambor Nesterowicz'!$C$16,'Sambor Nesterowicz'!$C$18,'Sambor Nesterowicz'!$C$19,'Sambor Nesterowicz'!$C$20)</c:f>
              <c:numCache>
                <c:formatCode>0%</c:formatCode>
                <c:ptCount val="11"/>
                <c:pt idx="0">
                  <c:v>0.10812963007649436</c:v>
                </c:pt>
                <c:pt idx="1">
                  <c:v>0.11805940976327792</c:v>
                </c:pt>
                <c:pt idx="2">
                  <c:v>4.639125503728192E-2</c:v>
                </c:pt>
                <c:pt idx="3">
                  <c:v>5.3087522019256317E-2</c:v>
                </c:pt>
                <c:pt idx="4">
                  <c:v>6.4815038247146614E-2</c:v>
                </c:pt>
                <c:pt idx="5">
                  <c:v>5.7551700007239213E-2</c:v>
                </c:pt>
                <c:pt idx="6">
                  <c:v>7.3936439757727901E-2</c:v>
                </c:pt>
                <c:pt idx="7">
                  <c:v>5.1663811201467146E-2</c:v>
                </c:pt>
                <c:pt idx="8">
                  <c:v>4.0780869187519608E-2</c:v>
                </c:pt>
                <c:pt idx="9">
                  <c:v>6.1991747303395177E-2</c:v>
                </c:pt>
                <c:pt idx="10">
                  <c:v>9.6667551458700318E-2</c:v>
                </c:pt>
              </c:numCache>
            </c:numRef>
          </c:val>
        </c:ser>
        <c:axId val="67783296"/>
        <c:axId val="67805568"/>
      </c:barChart>
      <c:catAx>
        <c:axId val="67783296"/>
        <c:scaling>
          <c:orientation val="minMax"/>
        </c:scaling>
        <c:axPos val="b"/>
        <c:tickLblPos val="nextTo"/>
        <c:crossAx val="67805568"/>
        <c:crosses val="autoZero"/>
        <c:auto val="1"/>
        <c:lblAlgn val="ctr"/>
        <c:lblOffset val="100"/>
      </c:catAx>
      <c:valAx>
        <c:axId val="67805568"/>
        <c:scaling>
          <c:orientation val="minMax"/>
        </c:scaling>
        <c:axPos val="l"/>
        <c:majorGridlines/>
        <c:numFmt formatCode="0%" sourceLinked="1"/>
        <c:tickLblPos val="nextTo"/>
        <c:crossAx val="67783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2"/>
  <c:chart>
    <c:autoTitleDeleted val="1"/>
    <c:plotArea>
      <c:layout/>
      <c:barChart>
        <c:barDir val="col"/>
        <c:grouping val="clustered"/>
        <c:ser>
          <c:idx val="0"/>
          <c:order val="0"/>
          <c:dLbls>
            <c:dLblPos val="outEnd"/>
            <c:showVal val="1"/>
          </c:dLbls>
          <c:cat>
            <c:strRef>
              <c:f>('Sambor Nesterowicz'!$A$3,'Sambor Nesterowicz'!$A$5,'Sambor Nesterowicz'!$A$8)</c:f>
              <c:strCache>
                <c:ptCount val="3"/>
                <c:pt idx="0">
                  <c:v>B</c:v>
                </c:pt>
                <c:pt idx="1">
                  <c:v>D</c:v>
                </c:pt>
                <c:pt idx="2">
                  <c:v>G</c:v>
                </c:pt>
              </c:strCache>
            </c:strRef>
          </c:cat>
          <c:val>
            <c:numRef>
              <c:f>('Sambor Nesterowicz'!$C$3,'Sambor Nesterowicz'!$C$5,'Sambor Nesterowicz'!$C$8)</c:f>
              <c:numCache>
                <c:formatCode>0%</c:formatCode>
                <c:ptCount val="3"/>
                <c:pt idx="0">
                  <c:v>2.4275475977896296E-2</c:v>
                </c:pt>
                <c:pt idx="1">
                  <c:v>3.1394030066842014E-2</c:v>
                </c:pt>
                <c:pt idx="2">
                  <c:v>4.6753215414685925E-2</c:v>
                </c:pt>
              </c:numCache>
            </c:numRef>
          </c:val>
        </c:ser>
        <c:axId val="71782400"/>
        <c:axId val="71783936"/>
      </c:barChart>
      <c:catAx>
        <c:axId val="71782400"/>
        <c:scaling>
          <c:orientation val="minMax"/>
        </c:scaling>
        <c:axPos val="b"/>
        <c:tickLblPos val="nextTo"/>
        <c:crossAx val="71783936"/>
        <c:crosses val="autoZero"/>
        <c:auto val="1"/>
        <c:lblAlgn val="ctr"/>
        <c:lblOffset val="100"/>
      </c:catAx>
      <c:valAx>
        <c:axId val="71783936"/>
        <c:scaling>
          <c:orientation val="minMax"/>
        </c:scaling>
        <c:axPos val="l"/>
        <c:majorGridlines/>
        <c:numFmt formatCode="0%" sourceLinked="1"/>
        <c:tickLblPos val="nextTo"/>
        <c:crossAx val="71782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3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('Sambor Nesterowicz'!$A$7,'Sambor Nesterowicz'!$A$11,'Sambor Nesterowicz'!$A$17,'Sambor Nesterowicz'!$A$21,'Sambor Nesterowicz'!$A$22)</c:f>
              <c:strCache>
                <c:ptCount val="5"/>
                <c:pt idx="0">
                  <c:v>F</c:v>
                </c:pt>
                <c:pt idx="1">
                  <c:v>J</c:v>
                </c:pt>
                <c:pt idx="2">
                  <c:v>P</c:v>
                </c:pt>
                <c:pt idx="3">
                  <c:v>U</c:v>
                </c:pt>
                <c:pt idx="4">
                  <c:v>Z</c:v>
                </c:pt>
              </c:strCache>
            </c:strRef>
          </c:cat>
          <c:val>
            <c:numRef>
              <c:f>('Sambor Nesterowicz'!$C$7,'Sambor Nesterowicz'!$C$11,'Sambor Nesterowicz'!$C$17,'Sambor Nesterowicz'!$C$21,'Sambor Nesterowicz'!$C$22)</c:f>
              <c:numCache>
                <c:formatCode>0%</c:formatCode>
                <c:ptCount val="5"/>
                <c:pt idx="0">
                  <c:v>1.1606862768755588E-2</c:v>
                </c:pt>
                <c:pt idx="1">
                  <c:v>1.143794792596704E-2</c:v>
                </c:pt>
                <c:pt idx="2">
                  <c:v>8.6387876740426205E-3</c:v>
                </c:pt>
                <c:pt idx="3">
                  <c:v>1.1462078617793987E-2</c:v>
                </c:pt>
                <c:pt idx="4">
                  <c:v>4.3326657175261241E-2</c:v>
                </c:pt>
              </c:numCache>
            </c:numRef>
          </c:val>
        </c:ser>
        <c:dLbls>
          <c:showVal val="1"/>
        </c:dLbls>
        <c:axId val="71808128"/>
        <c:axId val="71809664"/>
      </c:barChart>
      <c:catAx>
        <c:axId val="71808128"/>
        <c:scaling>
          <c:orientation val="minMax"/>
        </c:scaling>
        <c:axPos val="b"/>
        <c:tickLblPos val="nextTo"/>
        <c:crossAx val="71809664"/>
        <c:crosses val="autoZero"/>
        <c:auto val="1"/>
        <c:lblAlgn val="ctr"/>
        <c:lblOffset val="100"/>
      </c:catAx>
      <c:valAx>
        <c:axId val="71809664"/>
        <c:scaling>
          <c:orientation val="minMax"/>
        </c:scaling>
        <c:axPos val="l"/>
        <c:majorGridlines/>
        <c:numFmt formatCode="0%" sourceLinked="1"/>
        <c:tickLblPos val="nextTo"/>
        <c:crossAx val="71808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3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('Piotr Hurka'!$C$2,'Piotr Hurka'!$I$2,'Piotr Hurka'!$N$2,'Piotr Hurka'!$T$2,'Piotr Hurka'!$V$2,'Piotr Hurka'!$Y$2,'Piotr Hurka'!$Z$2,'Piotr Hurka'!$AD$2,'Piotr Hurka'!$AF$2)</c:f>
              <c:strCache>
                <c:ptCount val="9"/>
                <c:pt idx="0">
                  <c:v>A</c:v>
                </c:pt>
                <c:pt idx="1">
                  <c:v>E</c:v>
                </c:pt>
                <c:pt idx="2">
                  <c:v>I </c:v>
                </c:pt>
                <c:pt idx="3">
                  <c:v>N</c:v>
                </c:pt>
                <c:pt idx="4">
                  <c:v>O</c:v>
                </c:pt>
                <c:pt idx="5">
                  <c:v>R</c:v>
                </c:pt>
                <c:pt idx="6">
                  <c:v>S</c:v>
                </c:pt>
                <c:pt idx="7">
                  <c:v>W</c:v>
                </c:pt>
                <c:pt idx="8">
                  <c:v>Z</c:v>
                </c:pt>
              </c:strCache>
            </c:strRef>
          </c:cat>
          <c:val>
            <c:numRef>
              <c:f>('Piotr Hurka'!$C$6,'Piotr Hurka'!$I$6,'Piotr Hurka'!$N$6,'Piotr Hurka'!$T$6,'Piotr Hurka'!$V$6,'Piotr Hurka'!$Y$6,'Piotr Hurka'!$Z$6,'Piotr Hurka'!$AD$6,'Piotr Hurka'!$AF$6)</c:f>
              <c:numCache>
                <c:formatCode>0.0%</c:formatCode>
                <c:ptCount val="9"/>
                <c:pt idx="0">
                  <c:v>8.9170079630309096E-2</c:v>
                </c:pt>
                <c:pt idx="1">
                  <c:v>7.7161075356253911E-2</c:v>
                </c:pt>
                <c:pt idx="2">
                  <c:v>8.4757192015152652E-2</c:v>
                </c:pt>
                <c:pt idx="3">
                  <c:v>3.9785404746085405E-2</c:v>
                </c:pt>
                <c:pt idx="4">
                  <c:v>7.4196011542924045E-2</c:v>
                </c:pt>
                <c:pt idx="5">
                  <c:v>3.7326087603256612E-2</c:v>
                </c:pt>
                <c:pt idx="6">
                  <c:v>4.106464632441173E-2</c:v>
                </c:pt>
                <c:pt idx="7">
                  <c:v>3.6780674527226047E-2</c:v>
                </c:pt>
                <c:pt idx="8">
                  <c:v>6.3852996301107731E-2</c:v>
                </c:pt>
              </c:numCache>
            </c:numRef>
          </c:val>
        </c:ser>
        <c:dLbls>
          <c:showVal val="1"/>
        </c:dLbls>
        <c:axId val="67050112"/>
        <c:axId val="67064192"/>
      </c:barChart>
      <c:catAx>
        <c:axId val="67050112"/>
        <c:scaling>
          <c:orientation val="minMax"/>
        </c:scaling>
        <c:axPos val="b"/>
        <c:tickLblPos val="nextTo"/>
        <c:crossAx val="67064192"/>
        <c:crosses val="autoZero"/>
        <c:auto val="1"/>
        <c:lblAlgn val="ctr"/>
        <c:lblOffset val="100"/>
      </c:catAx>
      <c:valAx>
        <c:axId val="67064192"/>
        <c:scaling>
          <c:orientation val="minMax"/>
        </c:scaling>
        <c:axPos val="l"/>
        <c:majorGridlines/>
        <c:numFmt formatCode="0.0%" sourceLinked="1"/>
        <c:tickLblPos val="nextTo"/>
        <c:crossAx val="67050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3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('Piotr Hurka'!$F$2,'Piotr Hurka'!$H$2,'Piotr Hurka'!$P$2,'Piotr Hurka'!$Q$2,'Piotr Hurka'!$S$2,'Piotr Hurka'!$X$2,'Piotr Hurka'!$AB$2,'Piotr Hurka'!$AE$2)</c:f>
              <c:strCache>
                <c:ptCount val="8"/>
                <c:pt idx="0">
                  <c:v>C</c:v>
                </c:pt>
                <c:pt idx="1">
                  <c:v>D</c:v>
                </c:pt>
                <c:pt idx="2">
                  <c:v>K</c:v>
                </c:pt>
                <c:pt idx="3">
                  <c:v>L</c:v>
                </c:pt>
                <c:pt idx="4">
                  <c:v>M</c:v>
                </c:pt>
                <c:pt idx="5">
                  <c:v>P</c:v>
                </c:pt>
                <c:pt idx="6">
                  <c:v>T</c:v>
                </c:pt>
                <c:pt idx="7">
                  <c:v>Y</c:v>
                </c:pt>
              </c:strCache>
            </c:strRef>
          </c:cat>
          <c:val>
            <c:numRef>
              <c:f>('Piotr Hurka'!$F$6,'Piotr Hurka'!$H$6,'Piotr Hurka'!$P$6,'Piotr Hurka'!$Q$6,'Piotr Hurka'!$S$6,'Piotr Hurka'!$X$6,'Piotr Hurka'!$AB$6,'Piotr Hurka'!$AE$6)</c:f>
              <c:numCache>
                <c:formatCode>0.0%</c:formatCode>
                <c:ptCount val="8"/>
                <c:pt idx="0">
                  <c:v>4.0757231681558113E-2</c:v>
                </c:pt>
                <c:pt idx="1">
                  <c:v>3.5184101704663802E-2</c:v>
                </c:pt>
                <c:pt idx="2">
                  <c:v>3.9894487361291538E-2</c:v>
                </c:pt>
                <c:pt idx="3">
                  <c:v>1.6630140518241587E-2</c:v>
                </c:pt>
                <c:pt idx="4">
                  <c:v>3.2754534365982087E-2</c:v>
                </c:pt>
                <c:pt idx="5">
                  <c:v>3.5422100137840758E-2</c:v>
                </c:pt>
                <c:pt idx="6">
                  <c:v>3.1495125990420585E-2</c:v>
                </c:pt>
                <c:pt idx="7">
                  <c:v>3.872432839817138E-2</c:v>
                </c:pt>
              </c:numCache>
            </c:numRef>
          </c:val>
        </c:ser>
        <c:dLbls>
          <c:showVal val="1"/>
        </c:dLbls>
        <c:axId val="67070208"/>
        <c:axId val="67108864"/>
      </c:barChart>
      <c:catAx>
        <c:axId val="67070208"/>
        <c:scaling>
          <c:orientation val="minMax"/>
        </c:scaling>
        <c:axPos val="b"/>
        <c:tickLblPos val="nextTo"/>
        <c:crossAx val="67108864"/>
        <c:crosses val="autoZero"/>
        <c:auto val="1"/>
        <c:lblAlgn val="ctr"/>
        <c:lblOffset val="100"/>
      </c:catAx>
      <c:valAx>
        <c:axId val="67108864"/>
        <c:scaling>
          <c:orientation val="minMax"/>
        </c:scaling>
        <c:axPos val="l"/>
        <c:majorGridlines/>
        <c:numFmt formatCode="0.0%" sourceLinked="1"/>
        <c:tickLblPos val="nextTo"/>
        <c:crossAx val="67070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3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('Piotr Hurka'!$D$2,'Piotr Hurka'!$J$2,'Piotr Hurka'!$K$2,'Piotr Hurka'!$W$2,'Piotr Hurka'!$AA$2,'Piotr Hurka'!$AH$2)</c:f>
              <c:strCache>
                <c:ptCount val="6"/>
                <c:pt idx="0">
                  <c:v>Ą</c:v>
                </c:pt>
                <c:pt idx="1">
                  <c:v>Ę</c:v>
                </c:pt>
                <c:pt idx="2">
                  <c:v>F</c:v>
                </c:pt>
                <c:pt idx="3">
                  <c:v>Ó</c:v>
                </c:pt>
                <c:pt idx="4">
                  <c:v>Ś</c:v>
                </c:pt>
                <c:pt idx="5">
                  <c:v>Ż</c:v>
                </c:pt>
              </c:strCache>
            </c:strRef>
          </c:cat>
          <c:val>
            <c:numRef>
              <c:f>('Piotr Hurka'!$D$6,'Piotr Hurka'!$J$6,'Piotr Hurka'!$K$6,'Piotr Hurka'!$W$6,'Piotr Hurka'!$AA$6,'Piotr Hurka'!$AH$6)</c:f>
              <c:numCache>
                <c:formatCode>0.0%</c:formatCode>
                <c:ptCount val="6"/>
                <c:pt idx="0">
                  <c:v>9.5001041243145141E-3</c:v>
                </c:pt>
                <c:pt idx="1">
                  <c:v>1.461707043761962E-2</c:v>
                </c:pt>
                <c:pt idx="2">
                  <c:v>6.7432889400144836E-4</c:v>
                </c:pt>
                <c:pt idx="3">
                  <c:v>7.9233645045170172E-3</c:v>
                </c:pt>
                <c:pt idx="4">
                  <c:v>1.091817812199403E-2</c:v>
                </c:pt>
                <c:pt idx="5">
                  <c:v>9.3513551035789028E-3</c:v>
                </c:pt>
              </c:numCache>
            </c:numRef>
          </c:val>
        </c:ser>
        <c:dLbls>
          <c:showVal val="1"/>
        </c:dLbls>
        <c:axId val="67141632"/>
        <c:axId val="67143168"/>
      </c:barChart>
      <c:catAx>
        <c:axId val="67141632"/>
        <c:scaling>
          <c:orientation val="minMax"/>
        </c:scaling>
        <c:axPos val="b"/>
        <c:tickLblPos val="nextTo"/>
        <c:crossAx val="67143168"/>
        <c:crosses val="autoZero"/>
        <c:auto val="1"/>
        <c:lblAlgn val="ctr"/>
        <c:lblOffset val="100"/>
      </c:catAx>
      <c:valAx>
        <c:axId val="67143168"/>
        <c:scaling>
          <c:orientation val="minMax"/>
        </c:scaling>
        <c:axPos val="l"/>
        <c:majorGridlines/>
        <c:numFmt formatCode="0.0%" sourceLinked="1"/>
        <c:tickLblPos val="nextTo"/>
        <c:crossAx val="67141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7"/>
  <c:chart>
    <c:title>
      <c:tx>
        <c:rich>
          <a:bodyPr/>
          <a:lstStyle/>
          <a:p>
            <a:pPr>
              <a:defRPr/>
            </a:pPr>
            <a:r>
              <a:rPr lang="pl-PL" dirty="0"/>
              <a:t>Liczba poszczególnych liter w Kubusiu Puchatku (ang.)</a:t>
            </a:r>
          </a:p>
        </c:rich>
      </c:tx>
      <c:layout>
        <c:manualLayout>
          <c:xMode val="edge"/>
          <c:yMode val="edge"/>
          <c:x val="0.16871441521246933"/>
          <c:y val="1.5533508754620303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Arkusz1!$A$4:$A$29</c:f>
              <c:strCache>
                <c:ptCount val="2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  <c:pt idx="22">
                  <c:v>W</c:v>
                </c:pt>
                <c:pt idx="23">
                  <c:v>X</c:v>
                </c:pt>
                <c:pt idx="24">
                  <c:v>Y</c:v>
                </c:pt>
                <c:pt idx="25">
                  <c:v>Z</c:v>
                </c:pt>
              </c:strCache>
            </c:strRef>
          </c:cat>
          <c:val>
            <c:numRef>
              <c:f>Arkusz1!$B$4:$B$29</c:f>
              <c:numCache>
                <c:formatCode>General</c:formatCode>
                <c:ptCount val="26"/>
                <c:pt idx="0">
                  <c:v>5184</c:v>
                </c:pt>
                <c:pt idx="1">
                  <c:v>1504</c:v>
                </c:pt>
                <c:pt idx="2">
                  <c:v>1411</c:v>
                </c:pt>
                <c:pt idx="3">
                  <c:v>3524</c:v>
                </c:pt>
                <c:pt idx="4">
                  <c:v>5569</c:v>
                </c:pt>
                <c:pt idx="5">
                  <c:v>1440</c:v>
                </c:pt>
                <c:pt idx="6">
                  <c:v>1916</c:v>
                </c:pt>
                <c:pt idx="7">
                  <c:v>4695</c:v>
                </c:pt>
                <c:pt idx="8">
                  <c:v>4722</c:v>
                </c:pt>
                <c:pt idx="9">
                  <c:v>163</c:v>
                </c:pt>
                <c:pt idx="10">
                  <c:v>906</c:v>
                </c:pt>
                <c:pt idx="11">
                  <c:v>2707</c:v>
                </c:pt>
                <c:pt idx="12">
                  <c:v>1538</c:v>
                </c:pt>
                <c:pt idx="13">
                  <c:v>4317</c:v>
                </c:pt>
                <c:pt idx="14">
                  <c:v>5035</c:v>
                </c:pt>
                <c:pt idx="15">
                  <c:v>1840</c:v>
                </c:pt>
                <c:pt idx="16">
                  <c:v>82</c:v>
                </c:pt>
                <c:pt idx="17">
                  <c:v>3211</c:v>
                </c:pt>
                <c:pt idx="18">
                  <c:v>4186</c:v>
                </c:pt>
                <c:pt idx="19">
                  <c:v>5287</c:v>
                </c:pt>
                <c:pt idx="20">
                  <c:v>2249</c:v>
                </c:pt>
                <c:pt idx="21">
                  <c:v>550</c:v>
                </c:pt>
                <c:pt idx="22">
                  <c:v>2251</c:v>
                </c:pt>
                <c:pt idx="23">
                  <c:v>116</c:v>
                </c:pt>
                <c:pt idx="24">
                  <c:v>1858</c:v>
                </c:pt>
                <c:pt idx="25">
                  <c:v>41</c:v>
                </c:pt>
              </c:numCache>
            </c:numRef>
          </c:val>
        </c:ser>
        <c:axId val="67166592"/>
        <c:axId val="67168128"/>
      </c:barChart>
      <c:catAx>
        <c:axId val="67166592"/>
        <c:scaling>
          <c:orientation val="minMax"/>
        </c:scaling>
        <c:axPos val="b"/>
        <c:tickLblPos val="nextTo"/>
        <c:crossAx val="67168128"/>
        <c:crosses val="autoZero"/>
        <c:auto val="1"/>
        <c:lblAlgn val="ctr"/>
        <c:lblOffset val="100"/>
      </c:catAx>
      <c:valAx>
        <c:axId val="67168128"/>
        <c:scaling>
          <c:orientation val="minMax"/>
        </c:scaling>
        <c:axPos val="l"/>
        <c:majorGridlines/>
        <c:numFmt formatCode="General" sourceLinked="1"/>
        <c:tickLblPos val="nextTo"/>
        <c:crossAx val="67166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3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('Piotr Naczyński'!$A$2,'Piotr Naczyński'!$A$6,'Piotr Naczyński'!$A$10,'Piotr Naczyński'!$A$13,'Piotr Naczyński'!$A$15,'Piotr Naczyński'!$A$16,'Piotr Naczyński'!$A$19,'Piotr Naczyński'!$A$20,'Piotr Naczyński'!$A$21,'Piotr Naczyński'!$A$22)</c:f>
              <c:strCache>
                <c:ptCount val="10"/>
                <c:pt idx="0">
                  <c:v>A</c:v>
                </c:pt>
                <c:pt idx="1">
                  <c:v>E</c:v>
                </c:pt>
                <c:pt idx="2">
                  <c:v>I</c:v>
                </c:pt>
                <c:pt idx="3">
                  <c:v>L</c:v>
                </c:pt>
                <c:pt idx="4">
                  <c:v>N</c:v>
                </c:pt>
                <c:pt idx="5">
                  <c:v>O</c:v>
                </c:pt>
                <c:pt idx="6">
                  <c:v>R</c:v>
                </c:pt>
                <c:pt idx="7">
                  <c:v>S</c:v>
                </c:pt>
                <c:pt idx="8">
                  <c:v>T</c:v>
                </c:pt>
                <c:pt idx="9">
                  <c:v>U</c:v>
                </c:pt>
              </c:strCache>
            </c:strRef>
          </c:cat>
          <c:val>
            <c:numRef>
              <c:f>('Piotr Naczyński'!$D$2,'Piotr Naczyński'!$D$6,'Piotr Naczyński'!$D$10,'Piotr Naczyński'!$D$13,'Piotr Naczyński'!$D$15,'Piotr Naczyński'!$D$16,'Piotr Naczyński'!$D$19,'Piotr Naczyński'!$D$20,'Piotr Naczyński'!$D$21,'Piotr Naczyński'!$D$22)</c:f>
              <c:numCache>
                <c:formatCode>0.0%</c:formatCode>
                <c:ptCount val="10"/>
                <c:pt idx="0">
                  <c:v>7.8187686645953394E-2</c:v>
                </c:pt>
                <c:pt idx="1">
                  <c:v>8.3994449639528262E-2</c:v>
                </c:pt>
                <c:pt idx="2">
                  <c:v>7.1219571053663541E-2</c:v>
                </c:pt>
                <c:pt idx="3">
                  <c:v>4.0828330970408132E-2</c:v>
                </c:pt>
                <c:pt idx="4">
                  <c:v>6.5111158034448433E-2</c:v>
                </c:pt>
                <c:pt idx="5">
                  <c:v>7.5940393954933572E-2</c:v>
                </c:pt>
                <c:pt idx="6">
                  <c:v>4.842991161654249E-2</c:v>
                </c:pt>
                <c:pt idx="7">
                  <c:v>6.313535036650475E-2</c:v>
                </c:pt>
                <c:pt idx="8">
                  <c:v>7.9741184278000712E-2</c:v>
                </c:pt>
                <c:pt idx="9">
                  <c:v>3.3920545383246355E-2</c:v>
                </c:pt>
              </c:numCache>
            </c:numRef>
          </c:val>
        </c:ser>
        <c:axId val="67708800"/>
        <c:axId val="67710336"/>
      </c:barChart>
      <c:catAx>
        <c:axId val="67708800"/>
        <c:scaling>
          <c:orientation val="minMax"/>
        </c:scaling>
        <c:axPos val="b"/>
        <c:tickLblPos val="nextTo"/>
        <c:crossAx val="67710336"/>
        <c:crosses val="autoZero"/>
        <c:auto val="1"/>
        <c:lblAlgn val="ctr"/>
        <c:lblOffset val="100"/>
      </c:catAx>
      <c:valAx>
        <c:axId val="67710336"/>
        <c:scaling>
          <c:orientation val="minMax"/>
        </c:scaling>
        <c:axPos val="l"/>
        <c:majorGridlines/>
        <c:numFmt formatCode="0.0%" sourceLinked="1"/>
        <c:tickLblPos val="nextTo"/>
        <c:crossAx val="67708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3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('Piotr Naczyński'!$A$3,'Piotr Naczyński'!$A$4,'Piotr Naczyński'!$A$14,'Piotr Naczyński'!$A$17)</c:f>
              <c:strCache>
                <c:ptCount val="4"/>
                <c:pt idx="0">
                  <c:v>B</c:v>
                </c:pt>
                <c:pt idx="1">
                  <c:v>C</c:v>
                </c:pt>
                <c:pt idx="2">
                  <c:v>M</c:v>
                </c:pt>
                <c:pt idx="3">
                  <c:v>P</c:v>
                </c:pt>
              </c:strCache>
            </c:strRef>
          </c:cat>
          <c:val>
            <c:numRef>
              <c:f>('Piotr Naczyński'!$D$3,'Piotr Naczyński'!$D$4,'Piotr Naczyński'!$D$14,'Piotr Naczyński'!$D$17)</c:f>
              <c:numCache>
                <c:formatCode>0.0%</c:formatCode>
                <c:ptCount val="4"/>
                <c:pt idx="0">
                  <c:v>2.2684081928146981E-2</c:v>
                </c:pt>
                <c:pt idx="1">
                  <c:v>2.1281409308919811E-2</c:v>
                </c:pt>
                <c:pt idx="2">
                  <c:v>2.3196886971735373E-2</c:v>
                </c:pt>
                <c:pt idx="3">
                  <c:v>2.7751802358903243E-2</c:v>
                </c:pt>
              </c:numCache>
            </c:numRef>
          </c:val>
        </c:ser>
        <c:axId val="67759104"/>
        <c:axId val="67642112"/>
      </c:barChart>
      <c:catAx>
        <c:axId val="67759104"/>
        <c:scaling>
          <c:orientation val="minMax"/>
        </c:scaling>
        <c:axPos val="b"/>
        <c:tickLblPos val="nextTo"/>
        <c:crossAx val="67642112"/>
        <c:crosses val="autoZero"/>
        <c:auto val="1"/>
        <c:lblAlgn val="ctr"/>
        <c:lblOffset val="100"/>
      </c:catAx>
      <c:valAx>
        <c:axId val="67642112"/>
        <c:scaling>
          <c:orientation val="minMax"/>
        </c:scaling>
        <c:axPos val="l"/>
        <c:majorGridlines/>
        <c:numFmt formatCode="0.0%" sourceLinked="1"/>
        <c:tickLblPos val="nextTo"/>
        <c:crossAx val="67759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3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('Piotr Naczyński'!$A$7,'Piotr Naczyński'!$A$9,'Piotr Naczyński'!$A$23,'Piotr Naczyński'!$A$24,'Piotr Naczyński'!$A$26)</c:f>
              <c:strCache>
                <c:ptCount val="5"/>
                <c:pt idx="0">
                  <c:v>F</c:v>
                </c:pt>
                <c:pt idx="1">
                  <c:v>H</c:v>
                </c:pt>
                <c:pt idx="2">
                  <c:v>V</c:v>
                </c:pt>
                <c:pt idx="3">
                  <c:v>W</c:v>
                </c:pt>
                <c:pt idx="4">
                  <c:v>Y</c:v>
                </c:pt>
              </c:strCache>
            </c:strRef>
          </c:cat>
          <c:val>
            <c:numRef>
              <c:f>('Piotr Naczyński'!$D$7,'Piotr Naczyński'!$D$9,'Piotr Naczyński'!$D$23,'Piotr Naczyński'!$D$24,'Piotr Naczyński'!$D$26)</c:f>
              <c:numCache>
                <c:formatCode>0.0%</c:formatCode>
                <c:ptCount val="5"/>
                <c:pt idx="0">
                  <c:v>2.1718801846098128E-2</c:v>
                </c:pt>
                <c:pt idx="1">
                  <c:v>7.0812343519049192E-2</c:v>
                </c:pt>
                <c:pt idx="2">
                  <c:v>8.2953757051069353E-3</c:v>
                </c:pt>
                <c:pt idx="3">
                  <c:v>3.39507103858104E-2</c:v>
                </c:pt>
                <c:pt idx="4">
                  <c:v>2.8023287381979459E-2</c:v>
                </c:pt>
              </c:numCache>
            </c:numRef>
          </c:val>
        </c:ser>
        <c:axId val="67662208"/>
        <c:axId val="67663744"/>
      </c:barChart>
      <c:catAx>
        <c:axId val="67662208"/>
        <c:scaling>
          <c:orientation val="minMax"/>
        </c:scaling>
        <c:axPos val="b"/>
        <c:tickLblPos val="nextTo"/>
        <c:crossAx val="67663744"/>
        <c:crosses val="autoZero"/>
        <c:auto val="1"/>
        <c:lblAlgn val="ctr"/>
        <c:lblOffset val="100"/>
      </c:catAx>
      <c:valAx>
        <c:axId val="67663744"/>
        <c:scaling>
          <c:orientation val="minMax"/>
        </c:scaling>
        <c:axPos val="l"/>
        <c:majorGridlines/>
        <c:numFmt formatCode="0.0%" sourceLinked="1"/>
        <c:tickLblPos val="nextTo"/>
        <c:crossAx val="67662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7"/>
  <c:chart>
    <c:title>
      <c:tx>
        <c:rich>
          <a:bodyPr/>
          <a:lstStyle/>
          <a:p>
            <a:pPr>
              <a:defRPr/>
            </a:pPr>
            <a:r>
              <a:rPr lang="pl-PL" sz="2160" b="1" i="0" u="none" strike="noStrike" kern="1200" baseline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Liczba poszczególnych liter w Kubusiu Puchatku (węg.)</a:t>
            </a:r>
          </a:p>
          <a:p>
            <a:pPr>
              <a:defRPr/>
            </a:pPr>
            <a:endParaRPr lang="pl-PL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423840769903749"/>
          <c:y val="0.1452537122439774"/>
          <c:w val="0.85520603674540685"/>
          <c:h val="0.7387663023596458"/>
        </c:manualLayout>
      </c:layout>
      <c:barChart>
        <c:barDir val="col"/>
        <c:grouping val="clustered"/>
        <c:ser>
          <c:idx val="0"/>
          <c:order val="0"/>
          <c:cat>
            <c:strRef>
              <c:f>'Sambor Nesterowicz'!$A$2:$A$22</c:f>
              <c:strCache>
                <c:ptCount val="2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R</c:v>
                </c:pt>
                <c:pt idx="17">
                  <c:v>S</c:v>
                </c:pt>
                <c:pt idx="18">
                  <c:v>T</c:v>
                </c:pt>
                <c:pt idx="19">
                  <c:v>U</c:v>
                </c:pt>
                <c:pt idx="20">
                  <c:v>Z</c:v>
                </c:pt>
              </c:strCache>
            </c:strRef>
          </c:cat>
          <c:val>
            <c:numRef>
              <c:f>'Sambor Nesterowicz'!$B$2:$B$22</c:f>
              <c:numCache>
                <c:formatCode>General</c:formatCode>
                <c:ptCount val="21"/>
                <c:pt idx="0">
                  <c:v>8962</c:v>
                </c:pt>
                <c:pt idx="1">
                  <c:v>2012</c:v>
                </c:pt>
                <c:pt idx="2">
                  <c:v>1527</c:v>
                </c:pt>
                <c:pt idx="3">
                  <c:v>2602</c:v>
                </c:pt>
                <c:pt idx="4">
                  <c:v>9785</c:v>
                </c:pt>
                <c:pt idx="5">
                  <c:v>962</c:v>
                </c:pt>
                <c:pt idx="6">
                  <c:v>3875</c:v>
                </c:pt>
                <c:pt idx="7">
                  <c:v>1625</c:v>
                </c:pt>
                <c:pt idx="8">
                  <c:v>3845</c:v>
                </c:pt>
                <c:pt idx="9">
                  <c:v>948</c:v>
                </c:pt>
                <c:pt idx="10">
                  <c:v>4400</c:v>
                </c:pt>
                <c:pt idx="11">
                  <c:v>5372</c:v>
                </c:pt>
                <c:pt idx="12">
                  <c:v>4770</c:v>
                </c:pt>
                <c:pt idx="13">
                  <c:v>6128</c:v>
                </c:pt>
                <c:pt idx="14">
                  <c:v>4282</c:v>
                </c:pt>
                <c:pt idx="15">
                  <c:v>716</c:v>
                </c:pt>
                <c:pt idx="16">
                  <c:v>3380</c:v>
                </c:pt>
                <c:pt idx="17">
                  <c:v>5138</c:v>
                </c:pt>
                <c:pt idx="18">
                  <c:v>8012</c:v>
                </c:pt>
                <c:pt idx="19">
                  <c:v>950</c:v>
                </c:pt>
                <c:pt idx="20">
                  <c:v>3591</c:v>
                </c:pt>
              </c:numCache>
            </c:numRef>
          </c:val>
        </c:ser>
        <c:axId val="67765760"/>
        <c:axId val="67767296"/>
      </c:barChart>
      <c:catAx>
        <c:axId val="67765760"/>
        <c:scaling>
          <c:orientation val="minMax"/>
        </c:scaling>
        <c:axPos val="b"/>
        <c:tickLblPos val="nextTo"/>
        <c:crossAx val="67767296"/>
        <c:crosses val="autoZero"/>
        <c:auto val="1"/>
        <c:lblAlgn val="ctr"/>
        <c:lblOffset val="100"/>
      </c:catAx>
      <c:valAx>
        <c:axId val="67767296"/>
        <c:scaling>
          <c:orientation val="minMax"/>
        </c:scaling>
        <c:axPos val="l"/>
        <c:majorGridlines/>
        <c:numFmt formatCode="General" sourceLinked="1"/>
        <c:tickLblPos val="nextTo"/>
        <c:crossAx val="67765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6AEEB7-927A-4DA4-995F-32E0BFE847DB}" type="datetimeFigureOut">
              <a:rPr lang="pl-PL" smtClean="0"/>
              <a:pPr/>
              <a:t>2014-11-21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56A5EC-B579-406C-BB10-95C576C8E0F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8007424" cy="1096144"/>
          </a:xfrm>
        </p:spPr>
        <p:txBody>
          <a:bodyPr>
            <a:noAutofit/>
          </a:bodyPr>
          <a:lstStyle/>
          <a:p>
            <a:r>
              <a:rPr lang="pl-PL" sz="3600" dirty="0" smtClean="0"/>
              <a:t>„</a:t>
            </a:r>
            <a:r>
              <a:rPr lang="pl-PL" sz="3600" dirty="0" err="1" smtClean="0"/>
              <a:t>Scrabble</a:t>
            </a:r>
            <a:r>
              <a:rPr lang="pl-PL" sz="3600" dirty="0" smtClean="0"/>
              <a:t>” </a:t>
            </a:r>
            <a:br>
              <a:rPr lang="pl-PL" sz="3600" dirty="0" smtClean="0"/>
            </a:br>
            <a:r>
              <a:rPr lang="pl-PL" sz="3600" dirty="0" smtClean="0"/>
              <a:t>(na podstawie Kubusia Puchatka)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77200" cy="475480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Badanie sprawiedliwości punktacji gry:</a:t>
            </a:r>
            <a:endParaRPr lang="pl-PL" b="1" i="1" dirty="0"/>
          </a:p>
        </p:txBody>
      </p:sp>
      <p:pic>
        <p:nvPicPr>
          <p:cNvPr id="1027" name="Picture 3" descr="F:\99S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408712" cy="141277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55576" y="522920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Arial Black" pitchFamily="34" charset="0"/>
              </a:rPr>
              <a:t>Opracowanie:</a:t>
            </a:r>
          </a:p>
          <a:p>
            <a:endParaRPr lang="pl-PL" i="1" dirty="0" smtClean="0">
              <a:latin typeface="Arial Black" pitchFamily="34" charset="0"/>
            </a:endParaRPr>
          </a:p>
          <a:p>
            <a:r>
              <a:rPr lang="pl-PL" i="1" dirty="0" smtClean="0">
                <a:latin typeface="Arial Black" pitchFamily="34" charset="0"/>
              </a:rPr>
              <a:t>Piotr </a:t>
            </a:r>
            <a:r>
              <a:rPr lang="pl-PL" i="1" dirty="0" err="1" smtClean="0">
                <a:latin typeface="Arial Black" pitchFamily="34" charset="0"/>
              </a:rPr>
              <a:t>Hurka</a:t>
            </a:r>
            <a:r>
              <a:rPr lang="pl-PL" i="1" dirty="0" smtClean="0">
                <a:latin typeface="Arial Black" pitchFamily="34" charset="0"/>
              </a:rPr>
              <a:t> 1a</a:t>
            </a:r>
          </a:p>
          <a:p>
            <a:r>
              <a:rPr lang="pl-PL" i="1" dirty="0" smtClean="0">
                <a:latin typeface="Arial Black" pitchFamily="34" charset="0"/>
              </a:rPr>
              <a:t>Piotr </a:t>
            </a:r>
            <a:r>
              <a:rPr lang="pl-PL" i="1" dirty="0" err="1" smtClean="0">
                <a:latin typeface="Arial Black" pitchFamily="34" charset="0"/>
              </a:rPr>
              <a:t>Naczyński</a:t>
            </a:r>
            <a:r>
              <a:rPr lang="pl-PL" i="1" dirty="0" smtClean="0">
                <a:latin typeface="Arial Black" pitchFamily="34" charset="0"/>
              </a:rPr>
              <a:t> 3b</a:t>
            </a:r>
          </a:p>
          <a:p>
            <a:r>
              <a:rPr lang="pl-PL" i="1" dirty="0" smtClean="0">
                <a:latin typeface="Arial Black" pitchFamily="34" charset="0"/>
              </a:rPr>
              <a:t>Sambor </a:t>
            </a:r>
            <a:r>
              <a:rPr lang="pl-PL" i="1" dirty="0" err="1" smtClean="0">
                <a:latin typeface="Arial Black" pitchFamily="34" charset="0"/>
              </a:rPr>
              <a:t>Nesterowicz</a:t>
            </a:r>
            <a:r>
              <a:rPr lang="pl-PL" i="1" dirty="0" smtClean="0">
                <a:latin typeface="Arial Black" pitchFamily="34" charset="0"/>
              </a:rPr>
              <a:t> 2b</a:t>
            </a:r>
            <a:endParaRPr lang="pl-PL" i="1" dirty="0">
              <a:latin typeface="Arial Black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55576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lgerian" pitchFamily="82" charset="0"/>
              </a:rPr>
              <a:t>Projekt Edukacyjny 2014/2015</a:t>
            </a:r>
            <a:endParaRPr lang="pl-PL" sz="36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Wnioski</a:t>
            </a:r>
            <a:endParaRPr lang="pl-PL" sz="2800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Analiza przeprowadzona na bazie angielskiego tłumaczenia książki „Kubuś Puchatek” dla wybranych trzech grup liter – o punktacji 1, 2 i 5 w Scrabble wskazuje, że punktacja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 nie jest sprawiedliwa.</a:t>
            </a:r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Istnieją znaczne rozbieżności w częstotliwości występowania liter, które są tak samo punktowane w grze.</a:t>
            </a:r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Tym samym wstępną hipotezę należy uznać za fałszywą.</a:t>
            </a:r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endParaRPr lang="pl-PL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Ciekawostka</a:t>
            </a:r>
            <a:endParaRPr lang="pl-PL" sz="2800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0" y="1775191"/>
            <a:ext cx="8964488" cy="4625609"/>
          </a:xfrm>
        </p:spPr>
        <p:txBody>
          <a:bodyPr>
            <a:norm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Na punktację danych liter może mieć wpływ nie tylko częstotliwość ich występowania w tekście ale również łatwość zastosowania ich w układaniu słów o różnej długości</a:t>
            </a:r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Przykładowo litery „F” i „Ź” występują równie rzadko – tylko 68 i 67 razy w całym tekście Kubusia Puchatka. „F” jest punktowane pięcioma punktami, a „Ź” aż dziewięcioma. Jednak istnieje znacznie więcej wyrazów, np. trzyliterowych, które można ułożyć z zastosowaniem „F” niż „Ź”</a:t>
            </a:r>
          </a:p>
          <a:p>
            <a:pPr marL="461772" indent="-342900">
              <a:buFont typeface="+mj-lt"/>
              <a:buAutoNum type="arabicPeriod"/>
            </a:pPr>
            <a:endParaRPr lang="pl-PL" sz="2400" dirty="0" smtClean="0"/>
          </a:p>
          <a:p>
            <a:pPr marL="461772" indent="-342900">
              <a:buFont typeface="+mj-lt"/>
              <a:buAutoNum type="arabicPeriod"/>
            </a:pPr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mksdabek.files.wordpress.com/2012/11/10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800"/>
            <a:ext cx="4464496" cy="3346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2" name="Picture 4" descr="http://www.milanowek.pl/data/newsy/01935/grup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264" y="3356992"/>
            <a:ext cx="4330572" cy="3245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63494" name="Picture 6" descr="http://www.vanessa.fm/wp-content/uploads/2014/10/scrabble_graf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388843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3768" y="2348880"/>
            <a:ext cx="4176464" cy="15841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Wersja Angielska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3" descr="F:\99S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408712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Łączna liczba liter w „Kubusiu Puchatku” to 66 302.</a:t>
            </a:r>
            <a:endParaRPr lang="pl-PL" sz="2800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 w „Kubusiu Puchatku” (ang.) wartych 1 punkt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 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ctr"/>
            <a:r>
              <a:rPr lang="pl-PL" sz="2400" b="1" dirty="0" smtClean="0"/>
              <a:t> Najbardziej widoczną różnicą jest częstotliwość występowania liter „E” (8,4%) i „U” (3,4%) przy tej samej punktacji.</a:t>
            </a:r>
            <a:endParaRPr lang="pl-PL" sz="2400" b="1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0" y="1340768"/>
          <a:ext cx="914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w „Kubusiu Puchatku” (ang.) wartych 3 punkty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5626894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pl-PL" dirty="0" smtClean="0"/>
              <a:t> </a:t>
            </a:r>
            <a:r>
              <a:rPr lang="pl-PL" sz="2800" b="1" dirty="0" smtClean="0"/>
              <a:t>Punktacja jest dość wyważona na polu liter za 3 punkty.</a:t>
            </a:r>
          </a:p>
          <a:p>
            <a:pPr marL="92075" indent="-92075"/>
            <a:r>
              <a:rPr lang="pl-PL" sz="2800" b="1" dirty="0" smtClean="0"/>
              <a:t>Widać niewielkie rozbieżności</a:t>
            </a:r>
            <a:r>
              <a:rPr lang="pl-PL" sz="2800" dirty="0" smtClean="0"/>
              <a:t>.</a:t>
            </a:r>
          </a:p>
          <a:p>
            <a:pPr marL="92075" indent="-92075"/>
            <a:endParaRPr lang="pl-PL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1" y="1340768"/>
          <a:ext cx="914399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w „Kubusiu Puchatku” (ang.) wartych 4 punktów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pl-PL" sz="2400" b="1" dirty="0" smtClean="0"/>
              <a:t>Częstotliwość występowania litery „H” znacznie przewyższa częstotliwości występowania innych liter z tego samego zakresu punktacji. Punktacja byłaby w miarę wyważona , gdyby nie najwyższy i najniższy wynik.</a:t>
            </a:r>
            <a:endParaRPr lang="pl-PL" sz="2400" b="1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1" y="1340768"/>
          <a:ext cx="914399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Wnioski</a:t>
            </a:r>
            <a:endParaRPr lang="pl-PL" sz="2800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Analiza przeprowadzona na bazie angielskiego tłumaczenia książki „Kubuś Puchatek” dla wybranych trzech grup </a:t>
            </a:r>
            <a:r>
              <a:rPr lang="pl-PL" sz="2800" smtClean="0"/>
              <a:t>liter – o </a:t>
            </a:r>
            <a:r>
              <a:rPr lang="pl-PL" sz="2800" dirty="0" smtClean="0"/>
              <a:t>punktacji 1, 3 i 4 w Scrabble wskazuje, że punktacja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 nie jest sprawiedliwa.</a:t>
            </a:r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Istnieją znaczne rozbieżności w częstotliwości występowania liter, które są tak samo punktowane w grze.</a:t>
            </a:r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Tym samym wstępną hipotezę należy uznać za fałszywą.</a:t>
            </a:r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endParaRPr lang="pl-PL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62466" name="Picture 2" descr="https://encrypted-tbn3.gstatic.com/images?q=tbn:ANd9GcRFiXimEXbCzbwXtGHk7ECXfT87wG78Pc4D8NE4W6_CuW-zQbD0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11" y="1772816"/>
            <a:ext cx="4359331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468" name="Picture 4" descr="http://www.kutno.com.pl/files/artykul/2014/05/30/DSC_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772816"/>
            <a:ext cx="3685987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470" name="Picture 6" descr="http://bi.gazeta.pl/im/3/8578/z8578023Q,Zawody-scrabblistow-w-Legni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37112"/>
            <a:ext cx="3312368" cy="2214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Hipoteza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229873"/>
          </a:xfrm>
        </p:spPr>
        <p:txBody>
          <a:bodyPr>
            <a:normAutofit/>
          </a:bodyPr>
          <a:lstStyle/>
          <a:p>
            <a:pPr marL="438150" indent="4763">
              <a:buNone/>
            </a:pPr>
            <a:r>
              <a:rPr lang="pl-PL" dirty="0" smtClean="0"/>
              <a:t>Punktacja Scrabble jest sprawiedliwa jeśli litery o tej samej punktacji (np. 1, 2 itd.) występują w tekście Kubusia Puchatka w podobnej liczbie. 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4896544" cy="1584176"/>
          </a:xfrm>
        </p:spPr>
        <p:txBody>
          <a:bodyPr>
            <a:normAutofit/>
          </a:bodyPr>
          <a:lstStyle/>
          <a:p>
            <a:r>
              <a:rPr lang="pl-PL" dirty="0" smtClean="0"/>
              <a:t>Wersja Węgierska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3" descr="F:\99S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408712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Łączna liczba liter w „Kubusiu Puchatku” to 82 882.</a:t>
            </a:r>
            <a:endParaRPr lang="pl-PL" sz="2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 w „Kubusiu Puchatku” (węg.) wartych 1 punkt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 </a:t>
            </a:r>
            <a:endParaRPr lang="pl-PL" sz="2800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0" y="1412776"/>
          <a:ext cx="9144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51520" y="494116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Duża różnica między liczbą liter o tej samej wartości. Różnica jest trzykrotna.</a:t>
            </a:r>
            <a:endParaRPr lang="pl-PL" sz="32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w „Kubusiu Puchatku” (węg.)  wartych 2 punkty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</a:t>
            </a:r>
            <a:endParaRPr lang="pl-PL" sz="2800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0" y="1412777"/>
          <a:ext cx="9144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5536" y="537321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Sytuacja jest nie wiele lepsza, różnią się „tylko” dwu i pół krotnie</a:t>
            </a:r>
            <a:endParaRPr lang="pl-PL" sz="32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w „Kubusiu Puchatku” (węg.) wartych 4 punktów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</a:t>
            </a:r>
            <a:endParaRPr lang="pl-PL" sz="2800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0" y="1412776"/>
          <a:ext cx="9144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23528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Różnice są największe.</a:t>
            </a:r>
            <a:endParaRPr lang="pl-PL" sz="32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Wnioski</a:t>
            </a:r>
            <a:endParaRPr lang="pl-PL" sz="2800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Analiza przeprowadzona na bazie węgierskiego tłumaczenia książki „Kubuś Puchatek” dla wybranych trzech grup liter – o punktacji 1, 2 i 4 w Scrabble wskazuje, że punktacja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 nie jest sprawiedliwa.</a:t>
            </a:r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Istnieją znaczne rozbieżności w częstotliwości występowania liter, które są tak samo punktowane w grze.</a:t>
            </a:r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Tym samym wstępną hipotezę należy uznać za fałszywą.</a:t>
            </a:r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endParaRPr lang="pl-PL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6" descr="data:image/jpeg;base64,/9j/4AAQSkZJRgABAQAAAQABAAD/2wCEAAkGBxQSEhUUDxQVFBQUFxIUEBQUFBUPFBQUFBgYFxQUFBQYHCggGBolHBQVITEhJSkrLi4uFx8zODMsNygtLiwBCgoKDg0OGRAQGi4kIBwwLCwsKyw3LCwsLCwsLCwsLCwsKywsLCwsLCwsLCwsLCwsLCwsLCwsLCwsLCwsLCwsK//AABEIALQApQMBIgACEQEDEQH/xAAcAAACAQUBAAAAAAAAAAAAAAAAAQIDBQYHCAT/xABDEAABAgEGCA0DAgQHAQAAAAABAAIDBBEhMUFRB3GBkaGxwfAFBhITFCIyNGFyc7LRMzVCUoMjgsLhJCVUkqPS8Rf/xAAZAQEAAwEBAAAAAAAAAAAAAAAAAgMEAQX/xAAjEQACAgIBBQEAAwAAAAAAAAAAAQIRAxIxITJBQ4EEE1Fh/9oADAMBAAIRAxEAPwDakp4SLnloMwBmFM081pT5ZvOdWOP2z5ipzrzXkbbs2/xquheOcN5zlHLM1ZzlWVrvFBPVFJqXNxoXrnDNWc6GPM1Zzqyz0Vogu6td+tNxoXprzec6ZiG851ZGGnfxQXGcJuNC8h5vOdSMQ3nOrDCJprrVSczlNxoXnlmes50GIbznVl5VO/gk9ybjQvjXm850cs3nOrMD47zlJprTcaF5Lzec6DEN5zqylx3yIe43puNC984Z6znSLzec6spJnNdSbib03GheecN5zpPikWnOrKXlN5TcaGRSDhQEEPNImmN8/wD4hY/J7cm1CujnkkQliVkZR2nY3JlKP2nYzrQ5ZmXCCHWZEwg1ZkOisThDq59aHVIZUgE0U7+KVuRNArQCgjWpuKgyrKpFAI17+Cbt84QfhJ6Ak3fOUm2ptSFqHBDfQk9A30IdZkXDpI1plI15PlBXQRmpzKTtqiK1J+0oBwbUKUC3IkprgiyMXtu8x1pu3zlKL2zjOspnfOVFnRNqSJoUrFE2LgEVJtSRsVi438ZRIITYhhl4J5NB5M099BXUm3SDdKy+kJzUrWH/ANdZ/pv+Q/8ARZ3xe4bZLITYsMTA1gmcjGpSxyj1aIxnGXBcRtGxTdWoX4xsU31qBMHVZtaHBBCZQCagLBuMuERsjjmC6AXEAGfl8mcG7qlT4q4QWy2PzLYJaS0un5fKmAmH6ReFP+KVXRDeN0ZrvqR/ZA30IbUcigTJCvIolSbaoIBz0oeaTjKTa0zbjKAqQPhCJNbkQprgg+SEbtnGdZTv3vUY/adjOsqRUCRFpoQ+pAqRFqQ6N345VgeGHuLfUZrWeGzEsDww9xb6jdasxd6IZO1mlVnOC3jDzEbmYh6kQ9XwNo251gylDiFpDmmYtIIPiKl6E4qSpmOMqdnUDTOaPDYqrxTv4LFMH/DolUBs567Zw8Ypllj615jTTaZuTvqRKCmUlwGi8LP3A+nD1uVXA/38+jE9zFSwtfcD6cPW5VcD3fz6MT3MW/0/DJ7Ppu5qG25EoabbVgNg2mtRAUodqGoCDFN21QFiqP2oByW1CJNahTjwQfJGNW7Gdqk5Rjdp2N21SKiSIBESpMJPXDpKzMsDwx9xb6jVnoqCwHDD3FvqN1qzF3orydrNOcHtBiww6lpexrsRIBV245cBGRyl8L8QZ2G9ppac2oq0SH6kPzs9wW7cJXF/pMlEVoniQGzmaswq3Y5q862znrJf6ZoxuLNZYP8Ah8ySUtnPUeQ11wJoBW/mRA4BwqNIXLj2kGa0LdWC7jHz8Hmoh/iQ6MYsKq/RDpsizDPwzPEhvpTQN9Kxmg0Vha+4H04etyq4H+/n0YnuYqWFr7gfTh63Krgf7+fRie5i3+n4ZPZ9N3NRD/LJqTCUL8sY1LAbAhmvImK0oNuJOavIgIqpFKpmtTiIcJSe3IhEC3JtQprgiynKO07zHWpqMftO8x1pzqPkl4EEnVpipRibBrXDoxUMSwTDD3FvqMWeGpYJhi7i31GKzF3orydrNNSH6sPzs9wXT0E9WmqanEuYZD9SH52e4Lp2D2cgV/6vBXg8miMInF7osoPIH8N/Xhmzkk0tyGjMrRxY4YdJZQyIDROA/FfkW8OOHAQlslewCeIwF0HxIrZlFGOZc/SiCWuLTZerMM94UyvJHWVo6a4PlbYsNr2mcOE69AWrsEnGOcGTRTSOxPdZ8LaCx5Iayo0wlsrNG4W/uB9OH/UqmB/v59GJ7mKnhb+4H04etyqYH+/n0YnuYtnp+Gb2fTd5Qy3IgoFu9iwGwIVRSFqINqbKigIONORVHbPhU3fCqRLcW0ICcnFeTahKBbkQprggynKe07zHWmlKu0fMdadpUHyS8DCg+zxm1qTN9CRsxBDpJ4WBYYu4t9Rqz16wLDH3JvqM2qzF3orydrNNyH6kPzs9wXTsEUZAuYpD9WH52e4Lp6BVkCv/AFeCvB5FAop8RrWocLfFvmo3Pwh/Di0mb8Yn5DLWMq26yvKvNxg4KbKoESC/8h1D+l47Ls+idUYp6uy3JHZHN/BkudAisisraZ8YtC6I4vcKtlMBkRpnnFONc88KyF0CK6G8TFpIIuIrWZ4KuMPMxeYiHqvPU8DaNq1Z4bRtGfFLV0zyYW/uB9OHrcqmB/v59GJ7mKlhaP8AmB9OHrcquB/v/wCzE9zF30/Dns+m7nJi3HsQ5MVHJqWA2EYdqIf5Y1JgrxBRhitARIpCnENeRQPaCkRWgJwLUIk9qFNcEHyU5T2/5jrUnVhRlA658ztak+sKDJA2rPsSsyJ2Z9iGdlDo7lgOGM/4JvnZtWeioYlgWGPuQ9RmsqzF3ohk7WackP1YfnZ7gunYNmJcxSH6sPzs9wXTsKzErv1eCrB5HBFJ3tU56UoIpKYG+QLKXmssLnFzlASuGK5mxpv1VNflqzLVEGKWODmmZzSCMYXT8qkrYsN8KIJ2RGlrh4G3GK1zpxp4GdJJQ+E/8TQbwaWuyiYrb+edrVmbNGnZLjVwn0mKyLaYUMO8zS4EK+4IPuH7UT3MWELN8EPf/wBp/uYrMirG0Qg7mjeDkf21IfUj+y842jakzfSvBLuG4EBzWxogYXTBoM9JyL3QXT0iqxdo4I1qd6pmtVBWci4dHJrd70JSe3e9NTXBB8kI3aOM603VoiDrnzHWkKyoMkM25diTB1cikbVGHVmQ6SYsCwxD/BN9RmsrPQVYeN/Fwy+A2EHtZM9riXTgTCsUA0qeNpSTZCauLOfJD9SH52e4Lp2CKsS1qzBEWkObHhztLXdp1hB/QtmtbNQrc81KqK8MXG7HDtQ01oZak1Zy4YqWC4UeL/SIHPsH8SCOveYd/wDKTPiJWcuqUQAaHCcETEG0GsKUZatNHJRtUcuObMZis1wQ9/8A2n+5iymX4JmviOcyMxrSSWAlwIBqBmaalceKWD4yGU89zrHjm3s5ILiZyWkGloo6pWueaLi0Zo45KSM2dUsb458ZxIoYIYXveeTDAvmnWSFU4kmY+YxGNeWGdnKHKDTNNPMscavqaXddDRXCDJVElMljy0ckRorOaa408kOE55N1S3vB+FrPCk8mXyCew0f72LZkLYNStyu1FkMaptCNYVSavIqTqxk1qq6vIFSi0JPbvehELfOUKS4IvkInbdjKi2tOJ2jjOtICnfxUWdJFJvwpKmEBNJqY2/CTaygEmEjWmh0cOs4vlRHypQ/yxBRKAChMVJOQDUbVNRFaAd6aQRagNX4UO/yDzf1sWzoW+ZWLjDxThyyNAjPiFhgUgBvK5XWa6ucTdmbKr8wa9islJOMV/RCKptkItm9qquHWOIKnErCqHtHEq0TJScV73pJye3IhTXBB8kYnadjOtK3NqKjLH8l7gaw461Q6VTVdtUHySR61TI3zql0rw0qDpV4aUO0es1jGdij+SoiVU1Wm3EomVU1aUB6JqlJeXpVVGlBlXhpXBR6WW4htSevO2VUGi61KJKvCy9BR6m1BBXm6VQKNKZlXhpXRR6Qo761QEq8NKj0nw041wUetIrzmVeGlIyrw0roo9JrRDtxleYyqmrSmyVV0W3oCs4Uje9TPaOJeUymkUafEqXSuvVegPVArOTahVeDYJicrkirk6Z0K2MW10RXKSTL1wzwXDiDlmcOFrTNPjWNmQtnrOj4QhXZoK+CrFJ0PoTbzo+EjIm3nR8IQqdUW7MOgtvOjw8EzIW3nR8IQmqGzImQtvNl3wn0Ft50fCEJqhswEhbNWdHwk+QtvOj4QhNUNmDpC2ik6PhPoLbzo+EITVDZj6C286PhLoLbzbdcfBCE1Q2YOkLbzo+EGQtvOj4QhNUNmBkTbzo+E2yFtNJ0fCEJqhsw6C2cUm274VWTcGtdEAJdVYR8JIUoxVo45OjLZHJWwmhrBMM5JvJQhC3JUY2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8" name="AutoShape 8" descr="data:image/jpeg;base64,/9j/4AAQSkZJRgABAQAAAQABAAD/2wCEAAkGBxQSEhUUDxQVFBQUFxIUEBQUFBUPFBQUFBgYFxQUFBQYHCggGBolHBQVITEhJSkrLi4uFx8zODMsNygtLiwBCgoKDg0OGRAQGi4kIBwwLCwsKyw3LCwsLCwsLCwsLCwsKywsLCwsLCwsLCwsLCwsLCwsLCwsLCwsLCwsLCwsK//AABEIALQApQMBIgACEQEDEQH/xAAcAAACAQUBAAAAAAAAAAAAAAAAAQIDBQYHCAT/xABDEAABAgEGCA0DAgQHAQAAAAABAAIDBBEhMUFRB3GBkaGxwfAFBhITFCIyNGFyc7LRMzVCUoMjgsLhJCVUkqPS8Rf/xAAZAQEAAwEBAAAAAAAAAAAAAAAAAgMEAQX/xAAjEQACAgIBBQEAAwAAAAAAAAAAAQIRAxIxITJBQ4EEE1Fh/9oADAMBAAIRAxEAPwDakp4SLnloMwBmFM081pT5ZvOdWOP2z5ipzrzXkbbs2/xquheOcN5zlHLM1ZzlWVrvFBPVFJqXNxoXrnDNWc6GPM1Zzqyz0Vogu6td+tNxoXprzec6ZiG851ZGGnfxQXGcJuNC8h5vOdSMQ3nOrDCJprrVSczlNxoXnlmes50GIbznVl5VO/gk9ybjQvjXm850cs3nOrMD47zlJprTcaF5Lzec6DEN5zqylx3yIe43puNC984Z6znSLzec6spJnNdSbib03GheecN5zpPikWnOrKXlN5TcaGRSDhQEEPNImmN8/wD4hY/J7cm1CujnkkQliVkZR2nY3JlKP2nYzrQ5ZmXCCHWZEwg1ZkOisThDq59aHVIZUgE0U7+KVuRNArQCgjWpuKgyrKpFAI17+Cbt84QfhJ6Ak3fOUm2ptSFqHBDfQk9A30IdZkXDpI1plI15PlBXQRmpzKTtqiK1J+0oBwbUKUC3IkprgiyMXtu8x1pu3zlKL2zjOspnfOVFnRNqSJoUrFE2LgEVJtSRsVi438ZRIITYhhl4J5NB5M099BXUm3SDdKy+kJzUrWH/ANdZ/pv+Q/8ARZ3xe4bZLITYsMTA1gmcjGpSxyj1aIxnGXBcRtGxTdWoX4xsU31qBMHVZtaHBBCZQCagLBuMuERsjjmC6AXEAGfl8mcG7qlT4q4QWy2PzLYJaS0un5fKmAmH6ReFP+KVXRDeN0ZrvqR/ZA30IbUcigTJCvIolSbaoIBz0oeaTjKTa0zbjKAqQPhCJNbkQprgg+SEbtnGdZTv3vUY/adjOsqRUCRFpoQ+pAqRFqQ6N345VgeGHuLfUZrWeGzEsDww9xb6jdasxd6IZO1mlVnOC3jDzEbmYh6kQ9XwNo251gylDiFpDmmYtIIPiKl6E4qSpmOMqdnUDTOaPDYqrxTv4LFMH/DolUBs567Zw8Ypllj615jTTaZuTvqRKCmUlwGi8LP3A+nD1uVXA/38+jE9zFSwtfcD6cPW5VcD3fz6MT3MW/0/DJ7Ppu5qG25EoabbVgNg2mtRAUodqGoCDFN21QFiqP2oByW1CJNahTjwQfJGNW7Gdqk5Rjdp2N21SKiSIBESpMJPXDpKzMsDwx9xb6jVnoqCwHDD3FvqN1qzF3orydrNOcHtBiww6lpexrsRIBV245cBGRyl8L8QZ2G9ppac2oq0SH6kPzs9wW7cJXF/pMlEVoniQGzmaswq3Y5q862znrJf6ZoxuLNZYP8Ah8ySUtnPUeQ11wJoBW/mRA4BwqNIXLj2kGa0LdWC7jHz8Hmoh/iQ6MYsKq/RDpsizDPwzPEhvpTQN9Kxmg0Vha+4H04etyq4H+/n0YnuYqWFr7gfTh63Krgf7+fRie5i3+n4ZPZ9N3NRD/LJqTCUL8sY1LAbAhmvImK0oNuJOavIgIqpFKpmtTiIcJSe3IhEC3JtQprgiynKO07zHWpqMftO8x1pzqPkl4EEnVpipRibBrXDoxUMSwTDD3FvqMWeGpYJhi7i31GKzF3orydrNNSH6sPzs9wXT0E9WmqanEuYZD9SH52e4Lp2D2cgV/6vBXg8miMInF7osoPIH8N/Xhmzkk0tyGjMrRxY4YdJZQyIDROA/FfkW8OOHAQlslewCeIwF0HxIrZlFGOZc/SiCWuLTZerMM94UyvJHWVo6a4PlbYsNr2mcOE69AWrsEnGOcGTRTSOxPdZ8LaCx5Iayo0wlsrNG4W/uB9OH/UqmB/v59GJ7mKnhb+4H04etyqYH+/n0YnuYtnp+Gb2fTd5Qy3IgoFu9iwGwIVRSFqINqbKigIONORVHbPhU3fCqRLcW0ICcnFeTahKBbkQprggynKe07zHWmlKu0fMdadpUHyS8DCg+zxm1qTN9CRsxBDpJ4WBYYu4t9Rqz16wLDH3JvqM2qzF3orydrNNyH6kPzs9wXTsEUZAuYpD9WH52e4Lp6BVkCv/AFeCvB5FAop8RrWocLfFvmo3Pwh/Di0mb8Yn5DLWMq26yvKvNxg4KbKoESC/8h1D+l47Ls+idUYp6uy3JHZHN/BkudAisisraZ8YtC6I4vcKtlMBkRpnnFONc88KyF0CK6G8TFpIIuIrWZ4KuMPMxeYiHqvPU8DaNq1Z4bRtGfFLV0zyYW/uB9OHrcqmB/v59GJ7mKlhaP8AmB9OHrcquB/v/wCzE9zF30/Dns+m7nJi3HsQ5MVHJqWA2EYdqIf5Y1JgrxBRhitARIpCnENeRQPaCkRWgJwLUIk9qFNcEHyU5T2/5jrUnVhRlA658ztak+sKDJA2rPsSsyJ2Z9iGdlDo7lgOGM/4JvnZtWeioYlgWGPuQ9RmsqzF3ohk7WackP1YfnZ7gunYNmJcxSH6sPzs9wXTsKzErv1eCrB5HBFJ3tU56UoIpKYG+QLKXmssLnFzlASuGK5mxpv1VNflqzLVEGKWODmmZzSCMYXT8qkrYsN8KIJ2RGlrh4G3GK1zpxp4GdJJQ+E/8TQbwaWuyiYrb+edrVmbNGnZLjVwn0mKyLaYUMO8zS4EK+4IPuH7UT3MWELN8EPf/wBp/uYrMirG0Qg7mjeDkf21IfUj+y842jakzfSvBLuG4EBzWxogYXTBoM9JyL3QXT0iqxdo4I1qd6pmtVBWci4dHJrd70JSe3e9NTXBB8kI3aOM603VoiDrnzHWkKyoMkM25diTB1cikbVGHVmQ6SYsCwxD/BN9RmsrPQVYeN/Fwy+A2EHtZM9riXTgTCsUA0qeNpSTZCauLOfJD9SH52e4Lp2CKsS1qzBEWkObHhztLXdp1hB/QtmtbNQrc81KqK8MXG7HDtQ01oZak1Zy4YqWC4UeL/SIHPsH8SCOveYd/wDKTPiJWcuqUQAaHCcETEG0GsKUZatNHJRtUcuObMZis1wQ9/8A2n+5iymX4JmviOcyMxrSSWAlwIBqBmaalceKWD4yGU89zrHjm3s5ILiZyWkGloo6pWueaLi0Zo45KSM2dUsb458ZxIoYIYXveeTDAvmnWSFU4kmY+YxGNeWGdnKHKDTNNPMscavqaXddDRXCDJVElMljy0ckRorOaa408kOE55N1S3vB+FrPCk8mXyCew0f72LZkLYNStyu1FkMaptCNYVSavIqTqxk1qq6vIFSi0JPbvehELfOUKS4IvkInbdjKi2tOJ2jjOtICnfxUWdJFJvwpKmEBNJqY2/CTaygEmEjWmh0cOs4vlRHypQ/yxBRKAChMVJOQDUbVNRFaAd6aQRagNX4UO/yDzf1sWzoW+ZWLjDxThyyNAjPiFhgUgBvK5XWa6ucTdmbKr8wa9islJOMV/RCKptkItm9qquHWOIKnErCqHtHEq0TJScV73pJye3IhTXBB8kYnadjOtK3NqKjLH8l7gaw461Q6VTVdtUHySR61TI3zql0rw0qDpV4aUO0es1jGdij+SoiVU1Wm3EomVU1aUB6JqlJeXpVVGlBlXhpXBR6WW4htSevO2VUGi61KJKvCy9BR6m1BBXm6VQKNKZlXhpXRR6Qo761QEq8NKj0nw041wUetIrzmVeGlIyrw0roo9JrRDtxleYyqmrSmyVV0W3oCs4Uje9TPaOJeUymkUafEqXSuvVegPVArOTahVeDYJicrkirk6Z0K2MW10RXKSTL1wzwXDiDlmcOFrTNPjWNmQtnrOj4QhXZoK+CrFJ0PoTbzo+EjIm3nR8IQqdUW7MOgtvOjw8EzIW3nR8IQmqGzImQtvNl3wn0Ft50fCEJqhswEhbNWdHwk+QtvOj4QhNUNmDpC2ik6PhPoLbzo+EITVDZj6C286PhLoLbzbdcfBCE1Q2YOkLbzo+EGQtvOj4QhNUNmBkTbzo+E2yFtNJ0fCEJqhsw6C2cUm274VWTcGtdEAJdVYR8JIUoxVo45OjLZHJWwmhrBMM5JvJQhC3JUY2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10" name="AutoShape 10" descr="data:image/jpeg;base64,/9j/4AAQSkZJRgABAQAAAQABAAD/2wCEAAkGBxQSEhUUDxQVFBQUFxIUEBQUFBUPFBQUFBgYFxQUFBQYHCggGBolHBQVITEhJSkrLi4uFx8zODMsNygtLiwBCgoKDg0OGRAQGi4kIBwwLCwsKyw3LCwsLCwsLCwsLCwsKywsLCwsLCwsLCwsLCwsLCwsLCwsLCwsLCwsLCwsK//AABEIALQApQMBIgACEQEDEQH/xAAcAAACAQUBAAAAAAAAAAAAAAAAAQIDBQYHCAT/xABDEAABAgEGCA0DAgQHAQAAAAABAAIDBBEhMUFRB3GBkaGxwfAFBhITFCIyNGFyc7LRMzVCUoMjgsLhJCVUkqPS8Rf/xAAZAQEAAwEBAAAAAAAAAAAAAAAAAgMEAQX/xAAjEQACAgIBBQEAAwAAAAAAAAAAAQIRAxIxITJBQ4EEE1Fh/9oADAMBAAIRAxEAPwDakp4SLnloMwBmFM081pT5ZvOdWOP2z5ipzrzXkbbs2/xquheOcN5zlHLM1ZzlWVrvFBPVFJqXNxoXrnDNWc6GPM1Zzqyz0Vogu6td+tNxoXprzec6ZiG851ZGGnfxQXGcJuNC8h5vOdSMQ3nOrDCJprrVSczlNxoXnlmes50GIbznVl5VO/gk9ybjQvjXm850cs3nOrMD47zlJprTcaF5Lzec6DEN5zqylx3yIe43puNC984Z6znSLzec6spJnNdSbib03GheecN5zpPikWnOrKXlN5TcaGRSDhQEEPNImmN8/wD4hY/J7cm1CujnkkQliVkZR2nY3JlKP2nYzrQ5ZmXCCHWZEwg1ZkOisThDq59aHVIZUgE0U7+KVuRNArQCgjWpuKgyrKpFAI17+Cbt84QfhJ6Ak3fOUm2ptSFqHBDfQk9A30IdZkXDpI1plI15PlBXQRmpzKTtqiK1J+0oBwbUKUC3IkprgiyMXtu8x1pu3zlKL2zjOspnfOVFnRNqSJoUrFE2LgEVJtSRsVi438ZRIITYhhl4J5NB5M099BXUm3SDdKy+kJzUrWH/ANdZ/pv+Q/8ARZ3xe4bZLITYsMTA1gmcjGpSxyj1aIxnGXBcRtGxTdWoX4xsU31qBMHVZtaHBBCZQCagLBuMuERsjjmC6AXEAGfl8mcG7qlT4q4QWy2PzLYJaS0un5fKmAmH6ReFP+KVXRDeN0ZrvqR/ZA30IbUcigTJCvIolSbaoIBz0oeaTjKTa0zbjKAqQPhCJNbkQprgg+SEbtnGdZTv3vUY/adjOsqRUCRFpoQ+pAqRFqQ6N345VgeGHuLfUZrWeGzEsDww9xb6jdasxd6IZO1mlVnOC3jDzEbmYh6kQ9XwNo251gylDiFpDmmYtIIPiKl6E4qSpmOMqdnUDTOaPDYqrxTv4LFMH/DolUBs567Zw8Ypllj615jTTaZuTvqRKCmUlwGi8LP3A+nD1uVXA/38+jE9zFSwtfcD6cPW5VcD3fz6MT3MW/0/DJ7Ppu5qG25EoabbVgNg2mtRAUodqGoCDFN21QFiqP2oByW1CJNahTjwQfJGNW7Gdqk5Rjdp2N21SKiSIBESpMJPXDpKzMsDwx9xb6jVnoqCwHDD3FvqN1qzF3orydrNOcHtBiww6lpexrsRIBV245cBGRyl8L8QZ2G9ppac2oq0SH6kPzs9wW7cJXF/pMlEVoniQGzmaswq3Y5q862znrJf6ZoxuLNZYP8Ah8ySUtnPUeQ11wJoBW/mRA4BwqNIXLj2kGa0LdWC7jHz8Hmoh/iQ6MYsKq/RDpsizDPwzPEhvpTQN9Kxmg0Vha+4H04etyq4H+/n0YnuYqWFr7gfTh63Krgf7+fRie5i3+n4ZPZ9N3NRD/LJqTCUL8sY1LAbAhmvImK0oNuJOavIgIqpFKpmtTiIcJSe3IhEC3JtQprgiynKO07zHWpqMftO8x1pzqPkl4EEnVpipRibBrXDoxUMSwTDD3FvqMWeGpYJhi7i31GKzF3orydrNNSH6sPzs9wXT0E9WmqanEuYZD9SH52e4Lp2D2cgV/6vBXg8miMInF7osoPIH8N/Xhmzkk0tyGjMrRxY4YdJZQyIDROA/FfkW8OOHAQlslewCeIwF0HxIrZlFGOZc/SiCWuLTZerMM94UyvJHWVo6a4PlbYsNr2mcOE69AWrsEnGOcGTRTSOxPdZ8LaCx5Iayo0wlsrNG4W/uB9OH/UqmB/v59GJ7mKnhb+4H04etyqYH+/n0YnuYtnp+Gb2fTd5Qy3IgoFu9iwGwIVRSFqINqbKigIONORVHbPhU3fCqRLcW0ICcnFeTahKBbkQprggynKe07zHWmlKu0fMdadpUHyS8DCg+zxm1qTN9CRsxBDpJ4WBYYu4t9Rqz16wLDH3JvqM2qzF3orydrNNyH6kPzs9wXTsEUZAuYpD9WH52e4Lp6BVkCv/AFeCvB5FAop8RrWocLfFvmo3Pwh/Di0mb8Yn5DLWMq26yvKvNxg4KbKoESC/8h1D+l47Ls+idUYp6uy3JHZHN/BkudAisisraZ8YtC6I4vcKtlMBkRpnnFONc88KyF0CK6G8TFpIIuIrWZ4KuMPMxeYiHqvPU8DaNq1Z4bRtGfFLV0zyYW/uB9OHrcqmB/v59GJ7mKlhaP8AmB9OHrcquB/v/wCzE9zF30/Dns+m7nJi3HsQ5MVHJqWA2EYdqIf5Y1JgrxBRhitARIpCnENeRQPaCkRWgJwLUIk9qFNcEHyU5T2/5jrUnVhRlA658ztak+sKDJA2rPsSsyJ2Z9iGdlDo7lgOGM/4JvnZtWeioYlgWGPuQ9RmsqzF3ohk7WackP1YfnZ7gunYNmJcxSH6sPzs9wXTsKzErv1eCrB5HBFJ3tU56UoIpKYG+QLKXmssLnFzlASuGK5mxpv1VNflqzLVEGKWODmmZzSCMYXT8qkrYsN8KIJ2RGlrh4G3GK1zpxp4GdJJQ+E/8TQbwaWuyiYrb+edrVmbNGnZLjVwn0mKyLaYUMO8zS4EK+4IPuH7UT3MWELN8EPf/wBp/uYrMirG0Qg7mjeDkf21IfUj+y842jakzfSvBLuG4EBzWxogYXTBoM9JyL3QXT0iqxdo4I1qd6pmtVBWci4dHJrd70JSe3e9NTXBB8kI3aOM603VoiDrnzHWkKyoMkM25diTB1cikbVGHVmQ6SYsCwxD/BN9RmsrPQVYeN/Fwy+A2EHtZM9riXTgTCsUA0qeNpSTZCauLOfJD9SH52e4Lp2CKsS1qzBEWkObHhztLXdp1hB/QtmtbNQrc81KqK8MXG7HDtQ01oZak1Zy4YqWC4UeL/SIHPsH8SCOveYd/wDKTPiJWcuqUQAaHCcETEG0GsKUZatNHJRtUcuObMZis1wQ9/8A2n+5iymX4JmviOcyMxrSSWAlwIBqBmaalceKWD4yGU89zrHjm3s5ILiZyWkGloo6pWueaLi0Zo45KSM2dUsb458ZxIoYIYXveeTDAvmnWSFU4kmY+YxGNeWGdnKHKDTNNPMscavqaXddDRXCDJVElMljy0ckRorOaa408kOE55N1S3vB+FrPCk8mXyCew0f72LZkLYNStyu1FkMaptCNYVSavIqTqxk1qq6vIFSi0JPbvehELfOUKS4IvkInbdjKi2tOJ2jjOtICnfxUWdJFJvwpKmEBNJqY2/CTaygEmEjWmh0cOs4vlRHypQ/yxBRKAChMVJOQDUbVNRFaAd6aQRagNX4UO/yDzf1sWzoW+ZWLjDxThyyNAjPiFhgUgBvK5XWa6ucTdmbKr8wa9islJOMV/RCKptkItm9qquHWOIKnErCqHtHEq0TJScV73pJye3IhTXBB8kYnadjOtK3NqKjLH8l7gaw461Q6VTVdtUHySR61TI3zql0rw0qDpV4aUO0es1jGdij+SoiVU1Wm3EomVU1aUB6JqlJeXpVVGlBlXhpXBR6WW4htSevO2VUGi61KJKvCy9BR6m1BBXm6VQKNKZlXhpXRR6Qo761QEq8NKj0nw041wUetIrzmVeGlIyrw0roo9JrRDtxleYyqmrSmyVV0W3oCs4Uje9TPaOJeUymkUafEqXSuvVegPVArOTahVeDYJicrkirk6Z0K2MW10RXKSTL1wzwXDiDlmcOFrTNPjWNmQtnrOj4QhXZoK+CrFJ0PoTbzo+EjIm3nR8IQqdUW7MOgtvOjw8EzIW3nR8IQmqGzImQtvNl3wn0Ft50fCEJqhswEhbNWdHwk+QtvOj4QhNUNmDpC2ik6PhPoLbzo+EITVDZj6C286PhLoLbzbdcfBCE1Q2YOkLbzo+EGQtvOj4QhNUNmBkTbzo+E2yFtNJ0fCEJqhsw6C2cUm274VWTcGtdEAJdVYR8JIUoxVo45OjLZHJWwmhrBMM5JvJQhC3JUY2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323528" y="1412776"/>
            <a:ext cx="8604288" cy="4320320"/>
            <a:chOff x="323528" y="332656"/>
            <a:chExt cx="8604288" cy="4320320"/>
          </a:xfrm>
        </p:grpSpPr>
        <p:pic>
          <p:nvPicPr>
            <p:cNvPr id="25602" name="Picture 2" descr="http://ih3.redbubble.net/image.11497296.2430/flat,550x550,075,f.jpg"/>
            <p:cNvPicPr>
              <a:picLocks noChangeAspect="1" noChangeArrowheads="1"/>
            </p:cNvPicPr>
            <p:nvPr/>
          </p:nvPicPr>
          <p:blipFill>
            <a:blip r:embed="rId3" cstate="print"/>
            <a:srcRect l="23367" t="21992" r="23027" b="21652"/>
            <a:stretch>
              <a:fillRect/>
            </a:stretch>
          </p:blipFill>
          <p:spPr bwMode="auto">
            <a:xfrm>
              <a:off x="323528" y="177281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04" name="Picture 4" descr="http://www.polyvore.com/cgi/img-thing?.out=jpg&amp;size=l&amp;tid=70635972"/>
            <p:cNvPicPr>
              <a:picLocks noChangeArrowheads="1"/>
            </p:cNvPicPr>
            <p:nvPr/>
          </p:nvPicPr>
          <p:blipFill>
            <a:blip r:embed="rId4" cstate="print"/>
            <a:srcRect l="17640" t="12600" r="16841" b="14321"/>
            <a:stretch>
              <a:fillRect/>
            </a:stretch>
          </p:blipFill>
          <p:spPr bwMode="auto">
            <a:xfrm>
              <a:off x="1727176" y="177281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14" name="Picture 14" descr="https://c2.staticflickr.com/6/5110/5620871423_aea8f5a003_z.jpg"/>
            <p:cNvPicPr>
              <a:picLocks noChangeArrowheads="1"/>
            </p:cNvPicPr>
            <p:nvPr/>
          </p:nvPicPr>
          <p:blipFill>
            <a:blip r:embed="rId5" cstate="print"/>
            <a:srcRect l="10631" t="10631" r="9045" b="10226"/>
            <a:stretch>
              <a:fillRect/>
            </a:stretch>
          </p:blipFill>
          <p:spPr bwMode="auto">
            <a:xfrm>
              <a:off x="3167336" y="177281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16" name="Picture 16" descr="http://ih0.redbubble.net/image.12150224.6910/flat,550x550,075,f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07496" y="177281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18" name="Picture 18" descr="http://career-city.com/resumeimages/scrabble-letter-6.jpg"/>
            <p:cNvPicPr>
              <a:picLocks noChangeArrowheads="1"/>
            </p:cNvPicPr>
            <p:nvPr/>
          </p:nvPicPr>
          <p:blipFill>
            <a:blip r:embed="rId7" cstate="print"/>
            <a:srcRect l="7805" t="2598" r="6476" b="3890"/>
            <a:stretch>
              <a:fillRect/>
            </a:stretch>
          </p:blipFill>
          <p:spPr bwMode="auto">
            <a:xfrm>
              <a:off x="6047656" y="177281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20" name="Picture 20" descr="https://c2.staticflickr.com/6/5065/5620884435_37aa8c94bf_z.jpg"/>
            <p:cNvPicPr>
              <a:picLocks noChangeArrowheads="1"/>
            </p:cNvPicPr>
            <p:nvPr/>
          </p:nvPicPr>
          <p:blipFill>
            <a:blip r:embed="rId8" cstate="print"/>
            <a:srcRect l="10032" t="10631" r="9644" b="10226"/>
            <a:stretch>
              <a:fillRect/>
            </a:stretch>
          </p:blipFill>
          <p:spPr bwMode="auto">
            <a:xfrm>
              <a:off x="7487816" y="177281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22" name="Picture 22" descr="https://c1.staticflickr.com/9/8348/8233867450_6fffcd6ed6_b.jpg"/>
            <p:cNvPicPr>
              <a:picLocks noChangeAspect="1" noChangeArrowheads="1"/>
            </p:cNvPicPr>
            <p:nvPr/>
          </p:nvPicPr>
          <p:blipFill>
            <a:blip r:embed="rId9" cstate="print"/>
            <a:srcRect l="8859" t="8121" r="6978" b="7716"/>
            <a:stretch>
              <a:fillRect/>
            </a:stretch>
          </p:blipFill>
          <p:spPr bwMode="auto">
            <a:xfrm>
              <a:off x="3131840" y="321297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19" name="Picture 18" descr="http://career-city.com/resumeimages/scrabble-letter-6.jpg"/>
            <p:cNvPicPr>
              <a:picLocks noChangeArrowheads="1"/>
            </p:cNvPicPr>
            <p:nvPr/>
          </p:nvPicPr>
          <p:blipFill>
            <a:blip r:embed="rId7" cstate="print"/>
            <a:srcRect l="7805" t="2598" r="6476" b="3890"/>
            <a:stretch>
              <a:fillRect/>
            </a:stretch>
          </p:blipFill>
          <p:spPr bwMode="auto">
            <a:xfrm>
              <a:off x="3203848" y="33265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24" name="Picture 24" descr="http://usa.wildandwolf.com/assets/+size:300:300:1/+v:2c0b9e/product/ScrabbleUSA_%20LetterMug_V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168" y="332656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25626" name="Picture 26" descr="http://acquisitions.co.nz/shop/media/catalog/product/cache/1/small_image/295x295/9df78eab33525d08d6e5fb8d27136e95/2/2/224033-moro.jpg"/>
            <p:cNvPicPr>
              <a:picLocks noChangeAspect="1" noChangeArrowheads="1"/>
            </p:cNvPicPr>
            <p:nvPr/>
          </p:nvPicPr>
          <p:blipFill>
            <a:blip r:embed="rId11" cstate="print"/>
            <a:srcRect l="7688" t="7688" r="7744" b="7744"/>
            <a:stretch>
              <a:fillRect/>
            </a:stretch>
          </p:blipFill>
          <p:spPr bwMode="auto">
            <a:xfrm>
              <a:off x="6084168" y="3212976"/>
              <a:ext cx="1440000" cy="144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Punktacja poszczególnych liter w Scrabble odzwierciedla częstotliwość ich występowania, tj. im więcej punktów, tym rzadziej powinna występować litera.</a:t>
            </a:r>
          </a:p>
          <a:p>
            <a:r>
              <a:rPr lang="pl-PL" sz="2800" dirty="0" smtClean="0"/>
              <a:t>Analiza nie uwzględnia dwóch „białych” kości, które nie mają punktów, a gracz może im nadać dowolną literę.</a:t>
            </a:r>
          </a:p>
          <a:p>
            <a:r>
              <a:rPr lang="pl-PL" sz="2800" dirty="0" smtClean="0"/>
              <a:t>Analiza jest przeprowadzana na tekstach „Kubusia Puchatka” w trzech językach.</a:t>
            </a:r>
          </a:p>
          <a:p>
            <a:endParaRPr lang="pl-PL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Dla wszystkich liter alfabetu wyznaczyliśmy liczbę ich występowania  w Kubusiu Puchatku.</a:t>
            </a:r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Pogrupowaliśmy litery zgodnie z ich punktacją i porównaliśmy liczbę liter dla danej klasy punktacji.</a:t>
            </a:r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pPr marL="461772" indent="-342900">
              <a:buFont typeface="+mj-lt"/>
              <a:buAutoNum type="arabicPeriod"/>
            </a:pPr>
            <a:r>
              <a:rPr lang="pl-PL" sz="2800" dirty="0" smtClean="0"/>
              <a:t>Podsumowaliśmy wnioski dotyczące sprawiedliwości punktacji poszczególnych liter.</a:t>
            </a:r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pPr marL="461772" indent="-342900">
              <a:buFont typeface="+mj-lt"/>
              <a:buAutoNum type="arabicPeriod"/>
            </a:pPr>
            <a:endParaRPr lang="pl-PL" sz="2800" dirty="0" smtClean="0"/>
          </a:p>
          <a:p>
            <a:endParaRPr lang="pl-PL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3768" y="2348880"/>
            <a:ext cx="4176464" cy="1584176"/>
          </a:xfrm>
        </p:spPr>
        <p:txBody>
          <a:bodyPr>
            <a:normAutofit/>
          </a:bodyPr>
          <a:lstStyle/>
          <a:p>
            <a:r>
              <a:rPr lang="pl-PL" dirty="0" smtClean="0"/>
              <a:t>Wersja Polska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3" descr="F:\99S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408712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Łączna liczba liter w „Kubusiu Puchatku” to 100 841</a:t>
            </a:r>
            <a:endParaRPr lang="pl-PL" sz="2800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 w „Kubusiu Puchatku” wartych 1 punkt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 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4949785"/>
            <a:ext cx="88204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pl-PL" sz="2000" b="1" dirty="0" smtClean="0"/>
              <a:t> Litery mające 1 punkt w Scrabble różnią się istotnie pod względem częstotliwości występowania w tekście Kubusia Puchatka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l-PL" sz="2000" b="1" dirty="0" smtClean="0"/>
              <a:t> Litera „A” stanowi blisko 9% wszystkich liter, podczas gdy np. litera „W” jedynie niecałe 4%, co stanowi dwa razy mniej wystąpień przy tej samej punktacji wynoszącej 1 punkt.</a:t>
            </a:r>
          </a:p>
          <a:p>
            <a:pPr marL="92075" indent="-92075">
              <a:buFont typeface="Arial" pitchFamily="34" charset="0"/>
              <a:buChar char="•"/>
            </a:pPr>
            <a:endParaRPr lang="pl-PL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0" y="1412777"/>
          <a:ext cx="9144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w „Kubusiu Puchatku” wartych 2 punkty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pl-PL" sz="2000" b="1" dirty="0" smtClean="0"/>
              <a:t> Litery mające 2 punkty w Scrabble nie mają aż tak dużej rozbieżności pod względem występowania w Kubusiu Puchatku.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l-PL" sz="2000" b="1" dirty="0" smtClean="0"/>
              <a:t> Najczęściej występująca litera to „C”. Najprawdopodobniej jest tak dlatego ,że w tej książce występuje dużo wyrazów „ Puchatek, prosiaczek, kłapouchy”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l-PL" sz="2000" b="1" dirty="0" smtClean="0"/>
              <a:t> Jedyna liter , która się wyróżnia to litera „L”. Występuje ona dwa razy rzadziej od innych liter z tą samą punktacją.</a:t>
            </a:r>
            <a:endParaRPr lang="pl-PL" sz="2000" b="1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0" y="1412777"/>
          <a:ext cx="9144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Względna liczebność liter w „Kubusiu Puchatku” wartych 5 punktów w „</a:t>
            </a:r>
            <a:r>
              <a:rPr lang="pl-PL" sz="2800" dirty="0" err="1" smtClean="0"/>
              <a:t>Scrabble</a:t>
            </a:r>
            <a:r>
              <a:rPr lang="pl-PL" sz="2800" dirty="0" smtClean="0"/>
              <a:t>”.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2000" b="1" dirty="0" smtClean="0"/>
              <a:t>Tu występuje duża rozbieżność. Możemy powiedzieć, że tylko „Ą, Ó, Ś i Ż” utrzymują zbliżony poziom częstotliwości występowania.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l-PL" sz="2000" b="1" dirty="0" smtClean="0"/>
              <a:t> Można zauważyć, że najrzadziej występującą literą jest „F”. Pomimo, że ma punktację równą 5, to stanowi mniej niż 0,1% wszystkich liter (kilkanaście razy mniej, niż „Ę”.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l-PL" sz="2000" b="1" dirty="0" smtClean="0"/>
              <a:t> Natomiast „Ę” jest najczęściej występującą literą w tej grupie.</a:t>
            </a:r>
            <a:endParaRPr lang="pl-PL" sz="2000" b="1" dirty="0"/>
          </a:p>
        </p:txBody>
      </p:sp>
      <p:graphicFrame>
        <p:nvGraphicFramePr>
          <p:cNvPr id="5" name="Wykres 4"/>
          <p:cNvGraphicFramePr/>
          <p:nvPr/>
        </p:nvGraphicFramePr>
        <p:xfrm>
          <a:off x="0" y="1412776"/>
          <a:ext cx="9144000" cy="339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760</TotalTime>
  <Words>953</Words>
  <Application>Microsoft Office PowerPoint</Application>
  <PresentationFormat>Pokaz na ekranie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Moduł</vt:lpstr>
      <vt:lpstr>„Scrabble”  (na podstawie Kubusia Puchatka)</vt:lpstr>
      <vt:lpstr>Hipoteza</vt:lpstr>
      <vt:lpstr>Założenia</vt:lpstr>
      <vt:lpstr>Metoda</vt:lpstr>
      <vt:lpstr>Wersja Polska </vt:lpstr>
      <vt:lpstr>Łączna liczba liter w „Kubusiu Puchatku” to 100 841</vt:lpstr>
      <vt:lpstr>Względna liczebność liter  w „Kubusiu Puchatku” wartych 1 punkt w „Scrabble”. </vt:lpstr>
      <vt:lpstr>Względna liczebność liter w „Kubusiu Puchatku” wartych 2 punkty w „Scrabble”.</vt:lpstr>
      <vt:lpstr>Względna liczebność liter w „Kubusiu Puchatku” wartych 5 punktów w „Scrabble”.</vt:lpstr>
      <vt:lpstr>Wnioski</vt:lpstr>
      <vt:lpstr>Ciekawostka</vt:lpstr>
      <vt:lpstr>Zdjęcia</vt:lpstr>
      <vt:lpstr>Wersja Angielska </vt:lpstr>
      <vt:lpstr>Łączna liczba liter w „Kubusiu Puchatku” to 66 302.</vt:lpstr>
      <vt:lpstr>Względna liczebność liter  w „Kubusiu Puchatku” (ang.) wartych 1 punkt w „Scrabble”. </vt:lpstr>
      <vt:lpstr>Względna liczebność liter w „Kubusiu Puchatku” (ang.) wartych 3 punkty w „Scrabble”.</vt:lpstr>
      <vt:lpstr>Względna liczebność liter w „Kubusiu Puchatku” (ang.) wartych 4 punktów w „Scrabble”.</vt:lpstr>
      <vt:lpstr>Wnioski</vt:lpstr>
      <vt:lpstr>Zdjęcia</vt:lpstr>
      <vt:lpstr>Wersja Węgierska </vt:lpstr>
      <vt:lpstr>Łączna liczba liter w „Kubusiu Puchatku” to 82 882.</vt:lpstr>
      <vt:lpstr>Względna liczebność liter  w „Kubusiu Puchatku” (węg.) wartych 1 punkt w „Scrabble”. </vt:lpstr>
      <vt:lpstr>Względna liczebność liter w „Kubusiu Puchatku” (węg.)  wartych 2 punkty w „Scrabble”.</vt:lpstr>
      <vt:lpstr>Względna liczebność liter w „Kubusiu Puchatku” (węg.) wartych 4 punktów w „Scrabble”.</vt:lpstr>
      <vt:lpstr>Wnioski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Olgierd</dc:creator>
  <cp:lastModifiedBy>ppiskors</cp:lastModifiedBy>
  <cp:revision>87</cp:revision>
  <dcterms:created xsi:type="dcterms:W3CDTF">2014-10-11T14:26:10Z</dcterms:created>
  <dcterms:modified xsi:type="dcterms:W3CDTF">2014-11-21T09:38:31Z</dcterms:modified>
</cp:coreProperties>
</file>