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4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75" r:id="rId13"/>
    <p:sldId id="276" r:id="rId14"/>
    <p:sldId id="277" r:id="rId15"/>
    <p:sldId id="278" r:id="rId16"/>
    <p:sldId id="279" r:id="rId17"/>
    <p:sldId id="280" r:id="rId18"/>
    <p:sldId id="267" r:id="rId19"/>
    <p:sldId id="282" r:id="rId20"/>
    <p:sldId id="268" r:id="rId21"/>
    <p:sldId id="269" r:id="rId22"/>
    <p:sldId id="270" r:id="rId23"/>
    <p:sldId id="271" r:id="rId24"/>
    <p:sldId id="272" r:id="rId25"/>
    <p:sldId id="281" r:id="rId26"/>
    <p:sldId id="283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>
        <p:scale>
          <a:sx n="106" d="100"/>
          <a:sy n="106" d="100"/>
        </p:scale>
        <p:origin x="-55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9CC65-AC62-463B-9FBD-60FBEC59FB97}" type="datetimeFigureOut">
              <a:rPr lang="pl-PL" smtClean="0"/>
              <a:pPr/>
              <a:t>2014-01-10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1DBFF-1310-43E3-B2AE-3A04A255E3A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78539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DBFF-1310-43E3-B2AE-3A04A255E3AE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43132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1D0B-2EB9-4D6A-809E-BB9558947EB8}" type="datetimeFigureOut">
              <a:rPr lang="pl-PL" smtClean="0"/>
              <a:pPr/>
              <a:t>2014-01-10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801-246A-4678-9FB7-8018871F1AD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0019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1D0B-2EB9-4D6A-809E-BB9558947EB8}" type="datetimeFigureOut">
              <a:rPr lang="pl-PL" smtClean="0"/>
              <a:pPr/>
              <a:t>2014-01-10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801-246A-4678-9FB7-8018871F1AD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4938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1D0B-2EB9-4D6A-809E-BB9558947EB8}" type="datetimeFigureOut">
              <a:rPr lang="pl-PL" smtClean="0"/>
              <a:pPr/>
              <a:t>2014-01-10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801-246A-4678-9FB7-8018871F1AD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4953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1D0B-2EB9-4D6A-809E-BB9558947EB8}" type="datetimeFigureOut">
              <a:rPr lang="pl-PL" smtClean="0"/>
              <a:pPr/>
              <a:t>2014-01-10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801-246A-4678-9FB7-8018871F1AD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3067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1D0B-2EB9-4D6A-809E-BB9558947EB8}" type="datetimeFigureOut">
              <a:rPr lang="pl-PL" smtClean="0"/>
              <a:pPr/>
              <a:t>2014-01-10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801-246A-4678-9FB7-8018871F1AD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9449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1D0B-2EB9-4D6A-809E-BB9558947EB8}" type="datetimeFigureOut">
              <a:rPr lang="pl-PL" smtClean="0"/>
              <a:pPr/>
              <a:t>2014-01-10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801-246A-4678-9FB7-8018871F1AD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6744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1D0B-2EB9-4D6A-809E-BB9558947EB8}" type="datetimeFigureOut">
              <a:rPr lang="pl-PL" smtClean="0"/>
              <a:pPr/>
              <a:t>2014-01-10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801-246A-4678-9FB7-8018871F1AD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3929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1D0B-2EB9-4D6A-809E-BB9558947EB8}" type="datetimeFigureOut">
              <a:rPr lang="pl-PL" smtClean="0"/>
              <a:pPr/>
              <a:t>2014-01-10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801-246A-4678-9FB7-8018871F1AD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1614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1D0B-2EB9-4D6A-809E-BB9558947EB8}" type="datetimeFigureOut">
              <a:rPr lang="pl-PL" smtClean="0"/>
              <a:pPr/>
              <a:t>2014-01-10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801-246A-4678-9FB7-8018871F1AD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2206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1D0B-2EB9-4D6A-809E-BB9558947EB8}" type="datetimeFigureOut">
              <a:rPr lang="pl-PL" smtClean="0"/>
              <a:pPr/>
              <a:t>2014-01-10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801-246A-4678-9FB7-8018871F1AD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6962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21D0B-2EB9-4D6A-809E-BB9558947EB8}" type="datetimeFigureOut">
              <a:rPr lang="pl-PL" smtClean="0"/>
              <a:pPr/>
              <a:t>2014-01-10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801-246A-4678-9FB7-8018871F1AD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3828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21D0B-2EB9-4D6A-809E-BB9558947EB8}" type="datetimeFigureOut">
              <a:rPr lang="pl-PL" smtClean="0"/>
              <a:pPr/>
              <a:t>2014-01-10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B3801-246A-4678-9FB7-8018871F1AD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5754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.pl/" TargetMode="External"/><Relationship Id="rId2" Type="http://schemas.openxmlformats.org/officeDocument/2006/relationships/hyperlink" Target="http://www.filmweb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37974" y="404664"/>
            <a:ext cx="7107057" cy="2520280"/>
          </a:xfr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prstTxWarp prst="textDeflate">
              <a:avLst/>
            </a:prstTxWarp>
          </a:bodyPr>
          <a:lstStyle/>
          <a:p>
            <a:r>
              <a:rPr lang="pl-PL" dirty="0" smtClean="0"/>
              <a:t>NAJ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030372" y="4941168"/>
            <a:ext cx="3189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Jaś Piotrowski</a:t>
            </a:r>
          </a:p>
          <a:p>
            <a:pPr algn="ctr"/>
            <a:r>
              <a:rPr lang="pl-PL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</a:t>
            </a:r>
            <a:r>
              <a:rPr lang="pl-PL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lasa V a</a:t>
            </a:r>
            <a:endParaRPr lang="pl-PL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741160" y="2967335"/>
            <a:ext cx="566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FILMY W LICZBACH</a:t>
            </a:r>
            <a:endParaRPr lang="pl-P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 descr="C:\Users\Madzia\AppData\Local\Microsoft\Windows\Temporary Internet Files\Content.IE5\WJLU77P5\MC90044172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14832"/>
            <a:ext cx="1976110" cy="197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723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l-PL" sz="31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Najczęściej nagradzany reżyser:</a:t>
            </a:r>
            <a:r>
              <a:rPr lang="pl-PL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/>
            </a:r>
            <a:br>
              <a:rPr lang="pl-PL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</a:b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725604" y="819913"/>
            <a:ext cx="72728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dirty="0" smtClean="0">
                <a:latin typeface="Arial Black" panose="020B0A04020102020204" pitchFamily="34" charset="0"/>
              </a:rPr>
              <a:t>John Ford – 4 Oscary 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95966" y="1513820"/>
            <a:ext cx="81369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Najczęściej nominowany reżyser:</a:t>
            </a:r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11990" y="2314039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dirty="0" smtClean="0">
                <a:latin typeface="Arial Black" panose="020B0A04020102020204" pitchFamily="34" charset="0"/>
              </a:rPr>
              <a:t>William Wyler – 12 nominacji</a:t>
            </a:r>
            <a:endParaRPr lang="pl-PL" sz="2000" dirty="0">
              <a:latin typeface="Arial Black" panose="020B0A040201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95966" y="2924944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Najczęściej </a:t>
            </a:r>
            <a:r>
              <a:rPr lang="pl-PL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nagradzani aktorzy:</a:t>
            </a:r>
            <a:endParaRPr lang="pl-PL" sz="2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39552" y="3813018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>
                <a:latin typeface="Arial Black" panose="020B0A04020102020204" pitchFamily="34" charset="0"/>
              </a:rPr>
              <a:t>Jack Nicholson – 3 Oscary</a:t>
            </a:r>
          </a:p>
          <a:p>
            <a:pPr>
              <a:lnSpc>
                <a:spcPct val="150000"/>
              </a:lnSpc>
            </a:pPr>
            <a:endParaRPr lang="pl-PL" sz="2000" dirty="0" smtClean="0">
              <a:latin typeface="Arial Black" panose="020B0A04020102020204" pitchFamily="34" charset="0"/>
            </a:endParaRPr>
          </a:p>
          <a:p>
            <a:pPr marL="2571750" lvl="5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>
                <a:latin typeface="Arial Black" panose="020B0A04020102020204" pitchFamily="34" charset="0"/>
              </a:rPr>
              <a:t>Walter Brennan – 3 Oscary</a:t>
            </a:r>
          </a:p>
          <a:p>
            <a:pPr>
              <a:lnSpc>
                <a:spcPct val="150000"/>
              </a:lnSpc>
            </a:pPr>
            <a:endParaRPr lang="pl-PL" sz="2000" dirty="0" smtClean="0">
              <a:latin typeface="Arial Black" panose="020B0A040201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>
                <a:latin typeface="Arial Black" panose="020B0A04020102020204" pitchFamily="34" charset="0"/>
              </a:rPr>
              <a:t>Daniel Day-Lewis – 3 Oscary</a:t>
            </a:r>
          </a:p>
          <a:p>
            <a:pPr>
              <a:lnSpc>
                <a:spcPct val="150000"/>
              </a:lnSpc>
            </a:pPr>
            <a:endParaRPr lang="pl-PL" sz="2000" dirty="0">
              <a:latin typeface="Arial Black" panose="020B0A0402010202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5182690"/>
            <a:ext cx="1158999" cy="149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582878"/>
            <a:ext cx="1737544" cy="1301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3180" y="4535112"/>
            <a:ext cx="1153666" cy="1295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430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25985" y="332656"/>
            <a:ext cx="77048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Najczęściej </a:t>
            </a:r>
            <a:r>
              <a:rPr lang="pl-PL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nominowany aktor:</a:t>
            </a:r>
            <a:endParaRPr lang="pl-PL" sz="2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83568" y="1132875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dirty="0" smtClean="0">
                <a:latin typeface="Arial Black" panose="020B0A04020102020204" pitchFamily="34" charset="0"/>
              </a:rPr>
              <a:t>Jack Nicholson – 12 nominacji</a:t>
            </a:r>
            <a:endParaRPr lang="pl-PL" sz="2000" dirty="0">
              <a:latin typeface="Arial Black" panose="020B0A040201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980728"/>
            <a:ext cx="1962919" cy="1470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539552" y="2472159"/>
            <a:ext cx="82089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Najczęściej </a:t>
            </a:r>
            <a:r>
              <a:rPr lang="pl-PL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nagradzana aktorka:</a:t>
            </a:r>
            <a:endParaRPr lang="pl-PL" sz="2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83568" y="3645024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dirty="0" err="1" smtClean="0">
                <a:latin typeface="Arial Black" panose="020B0A04020102020204" pitchFamily="34" charset="0"/>
              </a:rPr>
              <a:t>Katharine</a:t>
            </a:r>
            <a:r>
              <a:rPr lang="pl-PL" sz="2000" dirty="0" smtClean="0">
                <a:latin typeface="Arial Black" panose="020B0A04020102020204" pitchFamily="34" charset="0"/>
              </a:rPr>
              <a:t> Hepburn – 4 Oscary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39552" y="4568353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Najczęściej </a:t>
            </a:r>
            <a:r>
              <a:rPr lang="pl-PL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nominowana aktorka</a:t>
            </a:r>
            <a:r>
              <a:rPr lang="pl-PL" sz="28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:</a:t>
            </a:r>
          </a:p>
          <a:p>
            <a:endParaRPr lang="pl-PL" sz="28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712523" y="5632662"/>
            <a:ext cx="5921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dirty="0" smtClean="0">
                <a:latin typeface="Arial Black" panose="020B0A04020102020204" pitchFamily="34" charset="0"/>
              </a:rPr>
              <a:t>Meryl Streep – 17 nominacji (3 Oscary)</a:t>
            </a:r>
            <a:endParaRPr lang="pl-PL" sz="2000" dirty="0">
              <a:latin typeface="Arial Black" panose="020B0A040201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980214"/>
            <a:ext cx="1316073" cy="1643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3578" y="5152964"/>
            <a:ext cx="2267336" cy="1570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834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 noGrp="1"/>
          </p:cNvSpPr>
          <p:nvPr>
            <p:ph type="title"/>
          </p:nvPr>
        </p:nvSpPr>
        <p:spPr>
          <a:xfrm>
            <a:off x="446564" y="404664"/>
            <a:ext cx="3054729" cy="1210146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Deflat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NAJ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491880" y="404664"/>
            <a:ext cx="55446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Więcej złotych globów</a:t>
            </a:r>
            <a:endParaRPr lang="pl-PL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1447767"/>
            <a:ext cx="1584176" cy="1988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/>
          <p:cNvSpPr txBox="1"/>
          <p:nvPr/>
        </p:nvSpPr>
        <p:spPr>
          <a:xfrm>
            <a:off x="827584" y="2276872"/>
            <a:ext cx="54366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002060"/>
                </a:solidFill>
                <a:latin typeface="Arial Black" panose="020B0A04020102020204" pitchFamily="34" charset="0"/>
              </a:rPr>
              <a:t>czyli nagród </a:t>
            </a: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Hollywoodzkiego Stowarzyszenia Prasy Zagranicznej </a:t>
            </a:r>
            <a:b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w </a:t>
            </a:r>
            <a:r>
              <a:rPr lang="pl-PL" sz="2000" dirty="0">
                <a:solidFill>
                  <a:srgbClr val="002060"/>
                </a:solidFill>
                <a:latin typeface="Arial Black" panose="020B0A04020102020204" pitchFamily="34" charset="0"/>
              </a:rPr>
              <a:t>dziedzinie </a:t>
            </a: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filmu i telewizji, przyznawanych od 1944 roku.</a:t>
            </a:r>
            <a:endParaRPr lang="pl-PL" sz="2000" dirty="0">
              <a:solidFill>
                <a:srgbClr val="002060"/>
              </a:solidFill>
            </a:endParaRPr>
          </a:p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64141" y="3626762"/>
            <a:ext cx="8856984" cy="50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 smtClean="0"/>
              <a:t> </a:t>
            </a:r>
            <a:r>
              <a:rPr lang="pl-PL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REKORDOWI ZDOBYWCY ZŁOTYCH GLOBÓW (5 STATUETEK)</a:t>
            </a: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:</a:t>
            </a:r>
            <a:endParaRPr lang="pl-PL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95536" y="4293096"/>
            <a:ext cx="81369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„Doktor Żywago” (1965, reż. David Lean)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„Love story” (1970, reż. Arthur </a:t>
            </a:r>
            <a:r>
              <a:rPr lang="pl-PL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Hiller</a:t>
            </a: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mtClean="0">
                <a:solidFill>
                  <a:srgbClr val="002060"/>
                </a:solidFill>
                <a:latin typeface="Arial Black" panose="020B0A04020102020204" pitchFamily="34" charset="0"/>
              </a:rPr>
              <a:t>,,Ojciec </a:t>
            </a: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Chrzestny” (1972, reż. Francis Ford Coppola)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„Lot nad kukułczym gniazdem” (1976, reż. Milos Forman)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„Narodziny gwiazdy” (1976, reż. Frank Pierson)</a:t>
            </a:r>
            <a:endParaRPr lang="pl-PL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49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51520" y="260648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Najwięcej nominacji do Złotego Globu otrzymał film:</a:t>
            </a:r>
            <a:endParaRPr lang="pl-PL" sz="2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algn="ctr"/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11560" y="1484784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„Nashville” (1975, reż. Robert Altman) </a:t>
            </a:r>
            <a:b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– 9 nominacji (1 Złoty Glob)</a:t>
            </a:r>
          </a:p>
          <a:p>
            <a:endParaRPr lang="pl-PL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51520" y="2772216"/>
            <a:ext cx="82089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Najczęściej nagradzany aktor:</a:t>
            </a:r>
            <a:endParaRPr lang="pl-PL" sz="2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algn="ctr"/>
            <a:endParaRPr lang="pl-PL" sz="2400" dirty="0"/>
          </a:p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67544" y="3561238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Jack Nicholson – 6 Złotych Globów</a:t>
            </a:r>
            <a:endParaRPr lang="pl-PL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11560" y="436510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Najczęściej </a:t>
            </a:r>
            <a:r>
              <a:rPr lang="pl-PL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nominowany aktor:</a:t>
            </a:r>
            <a:endParaRPr lang="pl-PL" sz="28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11560" y="5157192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Jack Lemmon – 22 nominacje</a:t>
            </a:r>
            <a:endParaRPr lang="pl-PL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1090" y="922367"/>
            <a:ext cx="1009066" cy="1486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3" y="4979622"/>
            <a:ext cx="1152128" cy="166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0278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95536" y="332656"/>
            <a:ext cx="83529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Najczęściej nagradzana aktorka:</a:t>
            </a:r>
            <a:endParaRPr lang="pl-PL" sz="2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539552" y="1186103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Meryl Streep – 8 Złotych Globów</a:t>
            </a:r>
            <a:endParaRPr lang="pl-PL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14333" y="1844824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Najczęściej </a:t>
            </a:r>
            <a:r>
              <a:rPr lang="pl-PL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nominowana </a:t>
            </a:r>
            <a:r>
              <a:rPr lang="pl-PL" sz="28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aktorka:</a:t>
            </a:r>
          </a:p>
          <a:p>
            <a:endParaRPr lang="pl-PL" sz="28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9552" y="2794915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Meryl Streep – 27 nominacji</a:t>
            </a:r>
            <a:endParaRPr lang="pl-PL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62305" y="3645024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Najczęściej  </a:t>
            </a:r>
            <a:r>
              <a:rPr lang="pl-PL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NAGRADZANI REŻYSERZY:</a:t>
            </a:r>
            <a:endParaRPr lang="pl-PL" sz="2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85010" y="4941168"/>
            <a:ext cx="82634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39552" y="4722242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Francis Ford Coppola – 5 Złotych Globów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l-PL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l-PL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Oliver </a:t>
            </a:r>
            <a:r>
              <a:rPr lang="pl-PL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Stone</a:t>
            </a: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– 5 Złotych Globów</a:t>
            </a:r>
            <a:endParaRPr lang="pl-PL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4723" y="4231555"/>
            <a:ext cx="1609725" cy="141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6875" y="5327823"/>
            <a:ext cx="1809750" cy="138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6665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 noGrp="1"/>
          </p:cNvSpPr>
          <p:nvPr>
            <p:ph type="title"/>
          </p:nvPr>
        </p:nvSpPr>
        <p:spPr>
          <a:xfrm>
            <a:off x="365143" y="260648"/>
            <a:ext cx="3054729" cy="1210146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Deflat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NAJ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419872" y="404664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Więcej </a:t>
            </a:r>
            <a:r>
              <a:rPr lang="pl-P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orłów</a:t>
            </a:r>
            <a:endParaRPr lang="pl-PL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78545" y="1604992"/>
            <a:ext cx="705678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czyli </a:t>
            </a: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Polskich Nagród Filmowych, przyznawanych </a:t>
            </a:r>
            <a:b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od 1999 roku przez Polską Akademię Filmową </a:t>
            </a:r>
            <a:b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w dziedzinie filmu.</a:t>
            </a:r>
            <a:endParaRPr lang="pl-PL" dirty="0">
              <a:solidFill>
                <a:srgbClr val="002060"/>
              </a:solidFill>
            </a:endParaRPr>
          </a:p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05148" y="2984527"/>
            <a:ext cx="77048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Najwięcej </a:t>
            </a:r>
            <a:r>
              <a:rPr lang="pl-PL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nominacji do polskiej nagrody filmowej otrzymały filmy:</a:t>
            </a:r>
            <a:endParaRPr lang="pl-PL" sz="2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05148" y="4301919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„Pianista” (2002, reż. Roman Polański) </a:t>
            </a:r>
            <a:b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– 13 nominacji</a:t>
            </a:r>
          </a:p>
          <a:p>
            <a:pPr>
              <a:lnSpc>
                <a:spcPct val="150000"/>
              </a:lnSpc>
            </a:pPr>
            <a:endParaRPr lang="pl-PL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„Rewers” (2009, reż. Borys Lankosz) </a:t>
            </a:r>
            <a:b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– 13 nominacji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5849" y="3933056"/>
            <a:ext cx="2101776" cy="1398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9185" y="5440521"/>
            <a:ext cx="1296144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0787" y="1380800"/>
            <a:ext cx="1866837" cy="1400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5571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83568" y="548680"/>
            <a:ext cx="72728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Najczęściej nagradzany reżyser:</a:t>
            </a:r>
            <a:endParaRPr lang="pl-PL" sz="2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20619" y="2420888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Najczęściej nagradzany aktor:</a:t>
            </a:r>
            <a:endParaRPr lang="pl-PL" sz="2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endParaRPr lang="pl-PL" sz="2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11560" y="4437112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Najczęściej nagradzana aktorka:</a:t>
            </a:r>
            <a:endParaRPr lang="pl-PL" sz="2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endParaRPr lang="pl-PL" sz="20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737522" y="1473369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Wojciech </a:t>
            </a:r>
            <a:r>
              <a:rPr lang="pl-PL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Smarzowski</a:t>
            </a: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– 3 Orły (3 nominacje)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755576" y="3453726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Robert </a:t>
            </a:r>
            <a:r>
              <a:rPr lang="pl-PL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Więckiewicz</a:t>
            </a: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– 4 Orły (5 nominacji) </a:t>
            </a:r>
            <a:endParaRPr lang="pl-PL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737522" y="5445224"/>
            <a:ext cx="6557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Kinga </a:t>
            </a:r>
            <a:r>
              <a:rPr lang="pl-PL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Preis</a:t>
            </a: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– 4 Orły (12 nominacji)</a:t>
            </a:r>
            <a:endParaRPr lang="pl-PL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188872"/>
            <a:ext cx="1948061" cy="1396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3" y="2122306"/>
            <a:ext cx="2314033" cy="150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4756" y="4845179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642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 noGrp="1"/>
          </p:cNvSpPr>
          <p:nvPr>
            <p:ph type="title"/>
          </p:nvPr>
        </p:nvSpPr>
        <p:spPr>
          <a:xfrm>
            <a:off x="365143" y="260648"/>
            <a:ext cx="3054729" cy="1210146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Deflat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NAJ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347864" y="260648"/>
            <a:ext cx="540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Więcej </a:t>
            </a:r>
            <a:r>
              <a:rPr lang="pl-P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złotych lwów</a:t>
            </a:r>
            <a:endParaRPr lang="pl-PL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41423" y="2060847"/>
            <a:ext cx="842493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c</a:t>
            </a: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zyli nagród przyznawanych od 1974 roku </a:t>
            </a:r>
            <a:b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dla najlepszego filmu polskiego przez jury </a:t>
            </a:r>
            <a:b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na Festiwalu Polskich Filmów Fabularnych </a:t>
            </a:r>
            <a:b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w Gdańsku i (od 1987 roku ) w Gdyni. </a:t>
            </a:r>
          </a:p>
          <a:p>
            <a:pPr algn="ctr">
              <a:lnSpc>
                <a:spcPct val="150000"/>
              </a:lnSpc>
            </a:pPr>
            <a:endParaRPr lang="pl-PL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79510" y="3361184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l-PL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Filmy w reżyserii Krzysztofa Kieślowskiego trzykrotnie wygrywały rywalizację o nagrodę dla najlepszego obrazu i jest to rekord w historii festiwalu.</a:t>
            </a:r>
            <a:endParaRPr lang="pl-PL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5201210"/>
            <a:ext cx="2286000" cy="166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148746"/>
            <a:ext cx="2045618" cy="2731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854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79512" y="47667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endParaRPr lang="pl-PL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Tytuł 1"/>
          <p:cNvSpPr txBox="1">
            <a:spLocks noGrp="1"/>
          </p:cNvSpPr>
          <p:nvPr>
            <p:ph type="title"/>
          </p:nvPr>
        </p:nvSpPr>
        <p:spPr>
          <a:xfrm>
            <a:off x="509159" y="404664"/>
            <a:ext cx="3054729" cy="1210146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Deflat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NAJ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563888" y="384339"/>
            <a:ext cx="5040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DROŻSZY FILM W HISTORII KINA</a:t>
            </a:r>
            <a:endParaRPr lang="pl-PL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pl-PL" sz="5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66518" y="2561366"/>
            <a:ext cx="85689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BEZ </a:t>
            </a:r>
            <a:r>
              <a:rPr lang="pl-PL" sz="28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UWZGLĘDNIeNIA</a:t>
            </a:r>
            <a:r>
              <a:rPr lang="pl-PL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INFLACJI</a:t>
            </a:r>
            <a:endParaRPr lang="pl-PL" sz="2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56528" y="3238474"/>
            <a:ext cx="8388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„Piraci z Karaibów: Na krańcu świata” (2007, </a:t>
            </a:r>
            <a:b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reż. </a:t>
            </a:r>
            <a:r>
              <a:rPr lang="pl-PL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Gore</a:t>
            </a: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pl-PL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Verbinski</a:t>
            </a: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 – koszty produkcji: 300 mln USD </a:t>
            </a:r>
            <a:endParaRPr lang="pl-PL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77534" y="4653136"/>
            <a:ext cx="72188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z</a:t>
            </a:r>
            <a:r>
              <a:rPr lang="pl-PL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</a:t>
            </a:r>
            <a:r>
              <a:rPr lang="pl-PL" sz="28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UWZGLĘDNIeNIem</a:t>
            </a:r>
            <a:r>
              <a:rPr lang="pl-PL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</a:t>
            </a:r>
            <a:r>
              <a:rPr lang="pl-PL" sz="28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INFLACJI</a:t>
            </a:r>
          </a:p>
          <a:p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377534" y="5229200"/>
            <a:ext cx="7218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„Kleopatra” (1963, reż.  Joseph L. Mankiewicz) – koszty produkcji: 290 mln USD</a:t>
            </a:r>
            <a:endParaRPr lang="pl-PL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4155" y="2691949"/>
            <a:ext cx="1483420" cy="1187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1218" y="5657142"/>
            <a:ext cx="1799621" cy="1079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3081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 noGrp="1"/>
          </p:cNvSpPr>
          <p:nvPr>
            <p:ph type="title"/>
          </p:nvPr>
        </p:nvSpPr>
        <p:spPr>
          <a:xfrm>
            <a:off x="509159" y="404664"/>
            <a:ext cx="3054729" cy="1210146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Deflat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NAJ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563888" y="260648"/>
            <a:ext cx="4896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DROŻSZY FILM </a:t>
            </a:r>
            <a:r>
              <a:rPr lang="pl-P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polski</a:t>
            </a:r>
            <a:endParaRPr lang="pl-PL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971600" y="2780928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„Quo </a:t>
            </a:r>
            <a:r>
              <a:rPr lang="pl-PL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vadis</a:t>
            </a: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” (2001, reż. Jerzy Kawalerowicz) – koszty produkcji 76 140 000  zł</a:t>
            </a:r>
            <a:endParaRPr lang="pl-PL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4258256"/>
            <a:ext cx="2376264" cy="2344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551" y="3882595"/>
            <a:ext cx="3650889" cy="272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286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2119672" y="260648"/>
            <a:ext cx="4904653" cy="1224136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Deflat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NAJ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042890" y="1608506"/>
            <a:ext cx="7047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FILMY WSZECHCZASÓW</a:t>
            </a:r>
            <a:endParaRPr lang="pl-P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23528" y="2865710"/>
            <a:ext cx="849694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W 1996 roku, dla uhonorowania stulecia przemysłu filmowego, Amerykański Instytut Filmowy ogłosił </a:t>
            </a:r>
            <a:b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100 najlepszych amerykańskich filmów wszechczasów.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1500 wybitnych krytyków filmowych wybierało najlepsze filmy spośród 400 produkcji zaproponowanych przez Instytut.</a:t>
            </a:r>
          </a:p>
          <a:p>
            <a:endParaRPr lang="pl-PL" dirty="0"/>
          </a:p>
        </p:txBody>
      </p:sp>
      <p:pic>
        <p:nvPicPr>
          <p:cNvPr id="5122" name="Picture 2" descr="C:\Users\Madzia\AppData\Local\Microsoft\Windows\Temporary Internet Files\Content.IE5\UTNBWUOC\MC9003108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519" y="237542"/>
            <a:ext cx="1818742" cy="12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97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 noGrp="1"/>
          </p:cNvSpPr>
          <p:nvPr>
            <p:ph type="title"/>
          </p:nvPr>
        </p:nvSpPr>
        <p:spPr>
          <a:xfrm>
            <a:off x="133184" y="332656"/>
            <a:ext cx="3054729" cy="1210146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Deflat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NAJ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203848" y="288293"/>
            <a:ext cx="583264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Bardziej dochodowy film</a:t>
            </a:r>
          </a:p>
          <a:p>
            <a:r>
              <a:rPr lang="pl-P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 historii kina</a:t>
            </a:r>
            <a:endParaRPr lang="pl-PL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pl-PL" sz="2800" dirty="0">
              <a:latin typeface="Arial Black" panose="020B0A040201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347864" y="2990223"/>
            <a:ext cx="52565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(BEZ </a:t>
            </a:r>
            <a:r>
              <a:rPr lang="pl-PL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UWZGLĘDNIeNIA</a:t>
            </a:r>
            <a:r>
              <a:rPr lang="pl-PL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INFLACJI)</a:t>
            </a:r>
            <a:endParaRPr lang="pl-PL" sz="2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23031" y="4010611"/>
            <a:ext cx="7632848" cy="96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„</a:t>
            </a:r>
            <a:r>
              <a:rPr lang="pl-PL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Avatar</a:t>
            </a: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” (2009, reż. James Cameron) – </a:t>
            </a:r>
            <a:b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przychód: 2 782 772 302 USD</a:t>
            </a:r>
            <a:endParaRPr lang="pl-PL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4581128"/>
            <a:ext cx="2880320" cy="1795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9884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 noGrp="1"/>
          </p:cNvSpPr>
          <p:nvPr>
            <p:ph type="title"/>
          </p:nvPr>
        </p:nvSpPr>
        <p:spPr>
          <a:xfrm>
            <a:off x="126288" y="332656"/>
            <a:ext cx="3054729" cy="1210146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Deflat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NAJ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181017" y="260648"/>
            <a:ext cx="55446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Bardziej </a:t>
            </a:r>
            <a:r>
              <a:rPr lang="pl-P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dochodowa seria filmowa </a:t>
            </a:r>
            <a:endParaRPr lang="pl-PL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pl-P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319264" y="3033826"/>
            <a:ext cx="4703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(BEZ </a:t>
            </a:r>
            <a:r>
              <a:rPr lang="pl-PL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UWZGLęDNIeNIA</a:t>
            </a:r>
            <a:r>
              <a:rPr lang="pl-PL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</a:t>
            </a:r>
            <a:r>
              <a:rPr lang="pl-PL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INFLACJI)</a:t>
            </a:r>
          </a:p>
          <a:p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99592" y="4003323"/>
            <a:ext cx="69127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Seria filmów o Harrym Potterze (2001 – 2011) – przychód: 7 720 754 000 USD </a:t>
            </a:r>
            <a:b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 w tym najbardziej kasowy film: „Harry Potter i Insygnia Śmierci: cz. II” – przychód: </a:t>
            </a:r>
            <a:b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1 325 700 000 USD)</a:t>
            </a:r>
            <a:endParaRPr lang="pl-PL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079957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263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 noGrp="1"/>
          </p:cNvSpPr>
          <p:nvPr>
            <p:ph type="title"/>
          </p:nvPr>
        </p:nvSpPr>
        <p:spPr>
          <a:xfrm>
            <a:off x="67239" y="188640"/>
            <a:ext cx="2704561" cy="1080120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Deflat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NAJ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771800" y="70227"/>
            <a:ext cx="6372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X 10, CZYLI REKORDY </a:t>
            </a:r>
            <a:br>
              <a:rPr lang="pl-P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pl-P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 ciekawostki FILMOWE na koniec</a:t>
            </a:r>
            <a:endParaRPr lang="pl-PL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pl-PL" sz="5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51520" y="2780928"/>
            <a:ext cx="8568952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Najniższy profesjonalny kaskader to </a:t>
            </a:r>
            <a:r>
              <a:rPr lang="pl-PL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Kiran</a:t>
            </a: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pl-PL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Shah</a:t>
            </a: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b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(ur. 1956), który od roku 1976 pojawił się w 52 filmach. Ma 126 cm wzrostu.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rgbClr val="002060"/>
                </a:solidFill>
                <a:latin typeface="Arial Black" panose="020B0A04020102020204" pitchFamily="34" charset="0"/>
              </a:rPr>
              <a:t>Album z filmową ścieżką muzyczną, który sprzedano </a:t>
            </a:r>
            <a:br>
              <a:rPr lang="pl-PL" sz="20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000" dirty="0">
                <a:solidFill>
                  <a:srgbClr val="002060"/>
                </a:solidFill>
                <a:latin typeface="Arial Black" panose="020B0A04020102020204" pitchFamily="34" charset="0"/>
              </a:rPr>
              <a:t>w rekordowej liczbie ponad 3 mln egzemplarzy, to symfonia Johna Williamsa z „Gwiezdnych wojen – cz. IV: Nowa nadzieja” (1977, reż. George Lucas). 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</a:pPr>
            <a:endParaRPr lang="pl-PL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7" y="3655876"/>
            <a:ext cx="1584176" cy="1188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Madzia\AppData\Local\Microsoft\Windows\Temporary Internet Files\Content.IE5\VAU1BHME\MP90040130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8375"/>
            <a:ext cx="1728192" cy="1382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441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64862" y="188640"/>
            <a:ext cx="8208912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rgbClr val="002060"/>
                </a:solidFill>
                <a:latin typeface="Arial Black" panose="020B0A04020102020204" pitchFamily="34" charset="0"/>
              </a:rPr>
              <a:t>Najlepsza seria horrorów to „Piła” (2004-2010, </a:t>
            </a: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reż</a:t>
            </a:r>
            <a:r>
              <a:rPr lang="pl-PL" sz="2000" dirty="0">
                <a:solidFill>
                  <a:srgbClr val="002060"/>
                </a:solidFill>
                <a:latin typeface="Arial Black" panose="020B0A04020102020204" pitchFamily="34" charset="0"/>
              </a:rPr>
              <a:t>. James Wan), która zarobiła w sumie </a:t>
            </a: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733 </a:t>
            </a:r>
            <a:r>
              <a:rPr lang="pl-PL" sz="2000" dirty="0">
                <a:solidFill>
                  <a:srgbClr val="002060"/>
                </a:solidFill>
                <a:latin typeface="Arial Black" panose="020B0A04020102020204" pitchFamily="34" charset="0"/>
              </a:rPr>
              <a:t>271 976 </a:t>
            </a: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USD.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Najdłuższy czerwony dywan pojawił się na premierze filmu „Harry Potter i Insygnia Śmierci: cz. II” </a:t>
            </a:r>
            <a:b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w Londynie, 7 lipca 2011 roku. Dywan miał długość </a:t>
            </a:r>
            <a:b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455 m i rozłożono go między Trafalgar </a:t>
            </a:r>
            <a:r>
              <a:rPr lang="pl-PL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Square</a:t>
            </a: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b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 Leicester </a:t>
            </a:r>
            <a:r>
              <a:rPr lang="pl-PL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Square</a:t>
            </a: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Największe studio filmowe na świecie powstało w 1996 roku w </a:t>
            </a:r>
            <a:r>
              <a:rPr lang="pl-PL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Hyderabad</a:t>
            </a: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 w Indiach. </a:t>
            </a:r>
            <a:r>
              <a:rPr lang="pl-PL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Ramoji</a:t>
            </a: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Film City ma </a:t>
            </a:r>
            <a:b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674 ha powierzchni, na której może być jednocześnie rozgrywanych 47 scen.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073693"/>
            <a:ext cx="1786108" cy="1000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Madzia\AppData\Local\Microsoft\Windows\Temporary Internet Files\Content.IE5\VFI5X6DH\MP90044243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9318" y="3865959"/>
            <a:ext cx="1584176" cy="1056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19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51520" y="260648"/>
            <a:ext cx="84969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Największa widownia na premierze filmu zgromadziła się 19 czerwca 2008 roku w O2 Arenie w Londynie, gdy po raz pierwszy wyświetlano „Opowieści z </a:t>
            </a:r>
            <a:r>
              <a:rPr lang="pl-PL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Narnii</a:t>
            </a: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: Książę </a:t>
            </a:r>
            <a:r>
              <a:rPr lang="pl-PL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Kaspian</a:t>
            </a: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” (2008, reż. Andrew Adamson). W sumie bilety zakupiło 10 000 osób. </a:t>
            </a:r>
          </a:p>
          <a:p>
            <a:pPr algn="just">
              <a:lnSpc>
                <a:spcPct val="150000"/>
              </a:lnSpc>
            </a:pPr>
            <a:endParaRPr lang="pl-PL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Filmem, na który sprzedano najwięcej biletów w historii kina, jest „Przeminęło z wiatrem” (1939, reż. Victor Fleming) – około 230 mln biletów.</a:t>
            </a:r>
            <a:endParaRPr lang="pl-PL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4653136"/>
            <a:ext cx="1404169" cy="1983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4964186"/>
            <a:ext cx="2600325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0971" y="2348880"/>
            <a:ext cx="1885752" cy="1254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622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445840" y="119361"/>
            <a:ext cx="8064895" cy="673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Filmem polskim o największej liczbie widzów </a:t>
            </a:r>
            <a:b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w kinach w Polsce był film „Krzyżacy” z 1960 roku, </a:t>
            </a:r>
            <a:b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w reżyserii Aleksandra Forda </a:t>
            </a:r>
            <a:b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– ponad</a:t>
            </a: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32 mln widzów.</a:t>
            </a:r>
          </a:p>
          <a:p>
            <a:pPr algn="just">
              <a:lnSpc>
                <a:spcPct val="150000"/>
              </a:lnSpc>
            </a:pPr>
            <a:endParaRPr lang="pl-PL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</a:pPr>
            <a:endParaRPr lang="pl-PL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Filmem zagranicznym o największej liczbie widzów </a:t>
            </a:r>
            <a:b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w kinach w Polsce był „</a:t>
            </a:r>
            <a:r>
              <a:rPr lang="pl-PL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Winnetou</a:t>
            </a: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” z 1963 roku, </a:t>
            </a:r>
            <a:b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w reżyserii Haralda </a:t>
            </a:r>
            <a:r>
              <a:rPr lang="pl-PL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Reinla</a:t>
            </a: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b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– ponad 23 mln widzów.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</a:pPr>
            <a:endParaRPr lang="pl-PL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Filmem animowanym o największej liczbie widzów </a:t>
            </a:r>
            <a:b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w kinach w Polsce był „Shrek 2” </a:t>
            </a:r>
            <a:b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z 2004 roku, w reżyserii Andrew Adamsona</a:t>
            </a: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– 3 390 000 widzów. </a:t>
            </a:r>
            <a:endParaRPr lang="pl-PL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2770" y="980728"/>
            <a:ext cx="3203929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5310743"/>
            <a:ext cx="2065670" cy="1547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3375620"/>
            <a:ext cx="2161562" cy="162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9656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prstTxWarp prst="textChevronInverted">
              <a:avLst/>
            </a:prstTxWarp>
          </a:bodyPr>
          <a:lstStyle/>
          <a:p>
            <a:r>
              <a:rPr lang="pl-PL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Źródła</a:t>
            </a:r>
            <a:endParaRPr lang="pl-PL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Danuta Szymańska: „Najciekawsze filmy”, Przedsiębiorstwo Wydawniczo – Handlowe „ARTI”, 2010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0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Paolo </a:t>
            </a:r>
            <a:r>
              <a:rPr lang="pl-PL" sz="2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D’Agostini</a:t>
            </a:r>
            <a:r>
              <a:rPr lang="pl-PL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: „Legendarne filmy”, </a:t>
            </a:r>
            <a:br>
              <a:rPr lang="pl-PL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Wydawnictwo Olesiejuk, 2011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ln>
                  <a:solidFill>
                    <a:srgbClr val="002060"/>
                  </a:solidFill>
                </a:ln>
                <a:latin typeface="Arial Black" panose="020B0A04020102020204" pitchFamily="34" charset="0"/>
              </a:rPr>
              <a:t> </a:t>
            </a:r>
            <a:r>
              <a:rPr lang="pl-PL" sz="2000" dirty="0" smtClean="0">
                <a:ln>
                  <a:solidFill>
                    <a:srgbClr val="002060"/>
                  </a:solidFill>
                </a:ln>
                <a:latin typeface="Arial Black" panose="020B0A04020102020204" pitchFamily="34" charset="0"/>
                <a:hlinkClick r:id="rId2"/>
              </a:rPr>
              <a:t>www.filmweb.pl</a:t>
            </a:r>
            <a:endParaRPr lang="pl-PL" sz="2000" dirty="0" smtClean="0">
              <a:ln>
                <a:solidFill>
                  <a:srgbClr val="002060"/>
                </a:solidFill>
              </a:ln>
              <a:latin typeface="Arial Black" panose="020B0A040201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l-PL" sz="2000" dirty="0" smtClean="0">
              <a:ln>
                <a:solidFill>
                  <a:srgbClr val="002060"/>
                </a:solidFill>
              </a:ln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ln>
                  <a:solidFill>
                    <a:srgbClr val="002060"/>
                  </a:solidFill>
                </a:ln>
                <a:latin typeface="Arial Black" panose="020B0A04020102020204" pitchFamily="34" charset="0"/>
              </a:rPr>
              <a:t> </a:t>
            </a:r>
            <a:r>
              <a:rPr lang="pl-PL" sz="2000" dirty="0" smtClean="0">
                <a:ln>
                  <a:solidFill>
                    <a:srgbClr val="002060"/>
                  </a:solidFill>
                </a:ln>
                <a:latin typeface="Arial Black" panose="020B0A04020102020204" pitchFamily="34" charset="0"/>
                <a:hlinkClick r:id="rId3"/>
              </a:rPr>
              <a:t>www.wikipedia.pl</a:t>
            </a:r>
            <a:endParaRPr lang="pl-PL" sz="2000" dirty="0" smtClean="0">
              <a:ln>
                <a:solidFill>
                  <a:srgbClr val="002060"/>
                </a:solidFill>
              </a:ln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pl-PL" dirty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4099" name="Picture 3" descr="C:\Users\Madzia\AppData\Local\Microsoft\Windows\Temporary Internet Files\Content.IE5\BSH2RG3M\MP90040065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52660"/>
            <a:ext cx="3096344" cy="2477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923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5259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Na liście 100 najważniejszych filmów wszechczasów najczęściej pojawiają się filmy wyreżyserowane przez Stevena Spielberga (5 filmów), Alfreda Hitchcocka </a:t>
            </a:r>
            <a:b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 Billy Wildera (po 4 filmy). Dziesięciu innych reżyserów ma w wybitnej setce po 3 swoje filmy.                   </a:t>
            </a:r>
            <a:endParaRPr lang="pl-PL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l-PL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l-PL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Wśród aktorów dominują Jimmy Stewart i Robert De </a:t>
            </a:r>
            <a:r>
              <a:rPr lang="pl-PL" sz="20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Niro</a:t>
            </a:r>
            <a: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(po 5 filmów), a wśród aktorek </a:t>
            </a:r>
            <a:r>
              <a:rPr lang="pl-PL" sz="20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Katharine</a:t>
            </a:r>
            <a: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Hepburn (4 filmy), Natalie Wood, </a:t>
            </a:r>
            <a:r>
              <a:rPr lang="pl-PL" sz="20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Faye</a:t>
            </a:r>
            <a: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Dunaway</a:t>
            </a:r>
            <a: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i </a:t>
            </a:r>
            <a:r>
              <a:rPr lang="pl-PL" sz="20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Diane</a:t>
            </a:r>
            <a: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Keaton (po 3 filmy).</a:t>
            </a:r>
          </a:p>
        </p:txBody>
      </p:sp>
    </p:spTree>
    <p:extLst>
      <p:ext uri="{BB962C8B-B14F-4D97-AF65-F5344CB8AC3E}">
        <p14:creationId xmlns:p14="http://schemas.microsoft.com/office/powerpoint/2010/main" xmlns="" val="348600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11560" y="332656"/>
            <a:ext cx="7776864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Za najlepszy film wszechczasów uznano „Obywatela </a:t>
            </a:r>
            <a:r>
              <a:rPr lang="pl-PL" sz="20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Kane’a</a:t>
            </a:r>
            <a: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” (1941) w reżyserii Orsona Wellesa.</a:t>
            </a:r>
          </a:p>
          <a:p>
            <a:pPr>
              <a:lnSpc>
                <a:spcPct val="150000"/>
              </a:lnSpc>
            </a:pPr>
            <a:endParaRPr lang="pl-PL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endParaRPr lang="pl-PL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II miejsce przyznano filmowi Michaela </a:t>
            </a:r>
            <a:r>
              <a:rPr lang="pl-PL" sz="20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Curtiza</a:t>
            </a:r>
            <a: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b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pt.: „Casablanca” (1942), </a:t>
            </a:r>
            <a:b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z Humphreyem Bogartem</a:t>
            </a:r>
            <a:r>
              <a:rPr lang="pl-PL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 Ingrid Bergman.</a:t>
            </a:r>
          </a:p>
          <a:p>
            <a:pPr>
              <a:lnSpc>
                <a:spcPct val="150000"/>
              </a:lnSpc>
            </a:pPr>
            <a:endParaRPr lang="pl-PL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endParaRPr lang="pl-PL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III miejsce zajął „Ojciec Chrzestny” (1972) </a:t>
            </a:r>
            <a:b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w reżyserii Francisa Forda Coppoli, </a:t>
            </a:r>
            <a:b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z Marlonem </a:t>
            </a:r>
            <a:r>
              <a:rPr lang="pl-PL" sz="20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Brando</a:t>
            </a:r>
            <a: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i Alem Pacino.  </a:t>
            </a:r>
          </a:p>
          <a:p>
            <a:pPr>
              <a:lnSpc>
                <a:spcPct val="150000"/>
              </a:lnSpc>
            </a:pPr>
            <a:endParaRPr lang="pl-PL" b="1" dirty="0" smtClean="0">
              <a:latin typeface="Arial Black" panose="020B0A04020102020204" pitchFamily="34" charset="0"/>
            </a:endParaRPr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7" y="836712"/>
            <a:ext cx="1689381" cy="1267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9296" y="2636912"/>
            <a:ext cx="147256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5013176"/>
            <a:ext cx="1224136" cy="1744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9334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83568" y="476672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6 filmów z pierwszej dziesiątki może poszczycić się Oscarem dla najlepszego filmu roku: „Casablanca”, „Ojciec Chrzestny”, Przeminęło </a:t>
            </a:r>
            <a:b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z wiatrem”, „Lawrence z Arabii”, „Na nabrzeżach”, „Lista Schindlera”.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Marlon </a:t>
            </a:r>
            <a:r>
              <a:rPr lang="pl-PL" sz="20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Brando</a:t>
            </a:r>
            <a: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jest jedynym aktorem, któremu udało się zagrać w dwóch filmach z pierwszej dziesiątki („Ojciec Chrzestny”, „Na nabrzeżach”)</a:t>
            </a:r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9843" y="4682872"/>
            <a:ext cx="1440160" cy="1975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4678597"/>
            <a:ext cx="1440160" cy="1951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4869160"/>
            <a:ext cx="2250944" cy="1733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3715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95536" y="116632"/>
            <a:ext cx="7776864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Do pierwszej setki najwięcej trafiło dramatów, poza tym 11 komedii, 9 filmów wojennych, 8 musicali, </a:t>
            </a:r>
            <a:b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8 westernów, 4 filmy science-</a:t>
            </a:r>
            <a:r>
              <a:rPr lang="pl-PL" sz="20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fiction</a:t>
            </a:r>
            <a: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 4 horrory </a:t>
            </a:r>
            <a:b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 2 filmy animowane.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Najlepszą dekadą w historii amerykańskiego kina  były lata 50-te, reprezentowane przez 20 filmów </a:t>
            </a:r>
            <a:b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z listy 100 najznakomitszych.</a:t>
            </a:r>
          </a:p>
          <a:p>
            <a:pPr algn="just">
              <a:lnSpc>
                <a:spcPct val="150000"/>
              </a:lnSpc>
            </a:pPr>
            <a:endParaRPr lang="pl-PL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Najlepszym rokiem w historii amerykańskiego kina był rok 1939, w którym odbyły się premiery aż </a:t>
            </a:r>
            <a:b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5 filmów spośród 100 najlepszych: „Przeminęło </a:t>
            </a:r>
            <a:b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z wiatrem”, „Czarodziej z Oz”, „Pan </a:t>
            </a:r>
            <a:r>
              <a:rPr lang="pl-PL" sz="20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Smith</a:t>
            </a:r>
            <a:r>
              <a:rPr lang="pl-PL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jedzie do Waszyngtonu”, „Dyliżans” i „Wichrowe Wzgórza”.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8722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 noGrp="1"/>
          </p:cNvSpPr>
          <p:nvPr>
            <p:ph type="title"/>
          </p:nvPr>
        </p:nvSpPr>
        <p:spPr>
          <a:xfrm>
            <a:off x="446564" y="404664"/>
            <a:ext cx="3054729" cy="1210146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Deflat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NAJ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3506904" y="755932"/>
            <a:ext cx="5470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Więcej </a:t>
            </a:r>
            <a:r>
              <a:rPr lang="pl-PL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oscarów</a:t>
            </a:r>
            <a:endParaRPr lang="pl-P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827584" y="1844824"/>
            <a:ext cx="7848872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pl-PL" sz="2000" dirty="0">
                <a:solidFill>
                  <a:srgbClr val="002060"/>
                </a:solidFill>
                <a:latin typeface="Arial Black" panose="020B0A04020102020204" pitchFamily="34" charset="0"/>
              </a:rPr>
              <a:t>czyli nagród Amerykańskiej Akademii Sztuki i Wiedzy Filmowej w dziedzinie filmu</a:t>
            </a:r>
            <a:r>
              <a:rPr lang="pl-PL" sz="2000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pl-P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3081510"/>
            <a:ext cx="1944216" cy="3529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446564" y="3081510"/>
            <a:ext cx="61206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W 1929 roku po raz pierwszy Nagrody Akademii przyznano w 13 kategoriach. Obecnie Oscary są przyznawane w 24 kategoriach, a w każdej z nich ogłasza się od 2 do 5 nominacji. Wyjątkiem jest kategoria „Najlepszy film”, w której od 2009 roku nominuje się 10 filmów. </a:t>
            </a:r>
            <a:endParaRPr lang="pl-PL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3209" y="98072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„Ben </a:t>
            </a:r>
            <a:r>
              <a:rPr lang="pl-PL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Hur</a:t>
            </a: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” (1959, reż. William Wyler) - 11 statuetek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l-PL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„</a:t>
            </a:r>
            <a:r>
              <a:rPr lang="pl-PL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Titanic</a:t>
            </a: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” (1997,  reż. James Cameron) - 11 statuetek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l-PL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„Władca Pierścieni: Powrót króla” (2003, reż. Peter Jackson) - 11 statuetek</a:t>
            </a:r>
          </a:p>
          <a:p>
            <a:pPr>
              <a:buFont typeface="Wingdings" panose="05000000000000000000" pitchFamily="2" charset="2"/>
              <a:buChar char="q"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38422" y="169462"/>
            <a:ext cx="81970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Najwięcej </a:t>
            </a:r>
            <a:r>
              <a:rPr lang="pl-PL" sz="28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oscarów</a:t>
            </a:r>
            <a:r>
              <a:rPr lang="pl-PL" sz="28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</a:t>
            </a:r>
            <a:r>
              <a:rPr lang="pl-PL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zdobyły filmy</a:t>
            </a:r>
            <a:r>
              <a:rPr lang="pl-PL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:</a:t>
            </a:r>
            <a:endParaRPr lang="pl-PL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7471" y="1373381"/>
            <a:ext cx="1872208" cy="1402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1340768"/>
            <a:ext cx="1802798" cy="1350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3157" y="3140968"/>
            <a:ext cx="1748841" cy="130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3168470"/>
            <a:ext cx="2088232" cy="1252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3157" y="5189962"/>
            <a:ext cx="2030079" cy="152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7471" y="5216089"/>
            <a:ext cx="2245792" cy="1494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484784"/>
            <a:ext cx="1676222" cy="1175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3263" y="3059918"/>
            <a:ext cx="2483915" cy="139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4962557"/>
            <a:ext cx="2193104" cy="1756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19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„</a:t>
            </a:r>
            <a:r>
              <a:rPr lang="pl-PL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Titanic</a:t>
            </a: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” (1997, reż. James Cameron) – 14 nominacji (11 Oscarów)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sz="2000" dirty="0">
              <a:latin typeface="Arial Black" panose="020B0A040201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l-PL" sz="2000" dirty="0" smtClean="0">
              <a:latin typeface="Arial Black" panose="020B0A040201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l-PL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pl-PL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„Wszystko o Ewie” (1950, reż. Joseph L. Mankiewicz) – 14 nominacji (6 Oscarów)</a:t>
            </a:r>
            <a:endParaRPr lang="pl-PL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95536" y="260648"/>
            <a:ext cx="83529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Najwięcej </a:t>
            </a:r>
            <a:r>
              <a:rPr lang="pl-PL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nominacji otrzymały </a:t>
            </a:r>
            <a:r>
              <a:rPr lang="pl-PL" sz="28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filmy</a:t>
            </a:r>
            <a:r>
              <a:rPr lang="pl-PL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: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4944" y="2348880"/>
            <a:ext cx="277291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8425" y="4801582"/>
            <a:ext cx="2659437" cy="1848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981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848</Words>
  <Application>Microsoft Office PowerPoint</Application>
  <PresentationFormat>On-screen Show (4:3)</PresentationFormat>
  <Paragraphs>164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Motyw pakietu Office</vt:lpstr>
      <vt:lpstr>NAJ</vt:lpstr>
      <vt:lpstr>Slide 2</vt:lpstr>
      <vt:lpstr>Slide 3</vt:lpstr>
      <vt:lpstr>Slide 4</vt:lpstr>
      <vt:lpstr>Slide 5</vt:lpstr>
      <vt:lpstr>Slide 6</vt:lpstr>
      <vt:lpstr>NAJ</vt:lpstr>
      <vt:lpstr>Slide 8</vt:lpstr>
      <vt:lpstr>Slide 9</vt:lpstr>
      <vt:lpstr>Najczęściej nagradzany reżyser: </vt:lpstr>
      <vt:lpstr>Slide 11</vt:lpstr>
      <vt:lpstr>NAJ</vt:lpstr>
      <vt:lpstr>Slide 13</vt:lpstr>
      <vt:lpstr>Slide 14</vt:lpstr>
      <vt:lpstr>NAJ</vt:lpstr>
      <vt:lpstr>Slide 16</vt:lpstr>
      <vt:lpstr>NAJ</vt:lpstr>
      <vt:lpstr>NAJ</vt:lpstr>
      <vt:lpstr>NAJ</vt:lpstr>
      <vt:lpstr>NAJ</vt:lpstr>
      <vt:lpstr>NAJ</vt:lpstr>
      <vt:lpstr>NAJ</vt:lpstr>
      <vt:lpstr>Slide 23</vt:lpstr>
      <vt:lpstr>Slide 24</vt:lpstr>
      <vt:lpstr>Slide 25</vt:lpstr>
      <vt:lpstr>Źródła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NAJ</dc:title>
  <dc:creator>Madzia</dc:creator>
  <cp:lastModifiedBy> </cp:lastModifiedBy>
  <cp:revision>82</cp:revision>
  <dcterms:created xsi:type="dcterms:W3CDTF">2013-12-10T09:43:08Z</dcterms:created>
  <dcterms:modified xsi:type="dcterms:W3CDTF">2014-01-10T11:50:34Z</dcterms:modified>
</cp:coreProperties>
</file>