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04737-953E-46BE-9847-7C9B46860AD5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D0E3-4C32-4370-B223-C6B3FD0E1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11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D0E3-4C32-4370-B223-C6B3FD0E1D2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63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D0E3-4C32-4370-B223-C6B3FD0E1D2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63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oje dokumenty\Szkoła\media\loga\99_sg\99SGbi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12367" cy="9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339752" y="3121877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Systemy inne niż dziesiątkowe</a:t>
            </a:r>
            <a:endParaRPr lang="pl-PL" sz="2800" b="1" dirty="0">
              <a:solidFill>
                <a:schemeClr val="accent6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220072" y="6453336"/>
            <a:ext cx="549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2014 - Kacper </a:t>
            </a:r>
            <a:r>
              <a:rPr lang="pl-PL" dirty="0" err="1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Podogrocki</a:t>
            </a:r>
            <a:r>
              <a:rPr lang="pl-PL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Florek Gęsina</a:t>
            </a:r>
            <a:endParaRPr lang="pl-PL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D:\Moje dokumenty\Szkoła\media\grafika\pozostale elemnety\cyfry copy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904">
            <a:off x="426393" y="4401928"/>
            <a:ext cx="500063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oje dokumenty\Szkoła\media\grafika\pozostale elemnety\cyfry copy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6" y="5413639"/>
            <a:ext cx="365125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oje dokumenty\Szkoła\media\grafika\pozostale elemnety\cyfry copy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5" y="3237880"/>
            <a:ext cx="396875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Moje dokumenty\Szkoła\media\grafika\pozostale elemnety\cyfry copy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0" y="5114395"/>
            <a:ext cx="3841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Moje dokumenty\Szkoła\media\grafika\pozostale elemnety\cyfry copy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38" y="3796617"/>
            <a:ext cx="347662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Moje dokumenty\Szkoła\media\grafika\pozostale elemnety\cyfry copy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34" y="4062961"/>
            <a:ext cx="407988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Moje dokumenty\Szkoła\media\grafika\pozostale elemnety\cyfry copy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82" y="2245025"/>
            <a:ext cx="38417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Moje dokumenty\Szkoła\media\grafika\pozostale elemnety\cyfry copy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34" y="2567839"/>
            <a:ext cx="354012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Moje dokumenty\Szkoła\media\grafika\pozostale elemnety\ButSmoKbiel copy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285">
            <a:off x="6444208" y="865782"/>
            <a:ext cx="2255837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lang="pl-PL" sz="2800" i="1" dirty="0" smtClean="0">
                <a:solidFill>
                  <a:schemeClr val="bg1"/>
                </a:solidFill>
              </a:rPr>
              <a:t>Cyfry trójkowe często nazywa się </a:t>
            </a:r>
            <a:r>
              <a:rPr lang="pl-PL" sz="2800" i="1" dirty="0" err="1" smtClean="0">
                <a:solidFill>
                  <a:schemeClr val="bg1"/>
                </a:solidFill>
              </a:rPr>
              <a:t>tritami</a:t>
            </a:r>
            <a:r>
              <a:rPr lang="pl-PL" sz="2800" i="1" dirty="0" smtClean="0">
                <a:solidFill>
                  <a:schemeClr val="bg1"/>
                </a:solidFill>
              </a:rPr>
              <a:t> na podobieństwo bitów w systemie binarnym.</a:t>
            </a:r>
            <a:endParaRPr lang="pl-PL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Trójkowy system liczbowy należy </a:t>
            </a:r>
            <a:r>
              <a:rPr lang="pl-PL" dirty="0" smtClean="0">
                <a:solidFill>
                  <a:schemeClr val="bg1"/>
                </a:solidFill>
              </a:rPr>
              <a:t>do pozycyjnych systemów liczbowych, w którym podstawą jest liczba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Przy zapisie potrzebne są tylko liczby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2, 1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i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Trójkowy system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liczbowy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Przeliczanie na system trójkowy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7506" y="1268760"/>
            <a:ext cx="82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67544" y="13819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Liczba: 23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555">
            <a:off x="2771800" y="2348880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3483">
            <a:off x="5903941" y="1635637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Przeliczanie na system trójkowy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7506" y="1268760"/>
            <a:ext cx="82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67544" y="13819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Liczba: 46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555">
            <a:off x="2771800" y="2348880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3483">
            <a:off x="5903941" y="1635637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Przeliczanie na system trójkowy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7506" y="1268760"/>
            <a:ext cx="82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67544" y="13819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Liczba: 31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555">
            <a:off x="2771800" y="2348880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3483">
            <a:off x="5903941" y="1635637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Ósemkowy </a:t>
            </a:r>
            <a:r>
              <a:rPr lang="pl-PL" dirty="0" smtClean="0">
                <a:solidFill>
                  <a:schemeClr val="bg1"/>
                </a:solidFill>
              </a:rPr>
              <a:t>system liczbowy należy </a:t>
            </a:r>
            <a:r>
              <a:rPr lang="pl-PL" dirty="0" smtClean="0">
                <a:solidFill>
                  <a:schemeClr val="bg1"/>
                </a:solidFill>
              </a:rPr>
              <a:t>do pozycyjnych systemów liczbowych, w którym podstawą jest liczba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Przy zapisie potrzebne </a:t>
            </a:r>
            <a:r>
              <a:rPr lang="pl-PL" dirty="0" smtClean="0">
                <a:solidFill>
                  <a:schemeClr val="bg1"/>
                </a:solidFill>
              </a:rPr>
              <a:t>są liczby od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pl-PL" dirty="0" smtClean="0">
                <a:solidFill>
                  <a:schemeClr val="bg1"/>
                </a:solidFill>
              </a:rPr>
              <a:t> do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pl-PL" dirty="0" smtClean="0">
                <a:solidFill>
                  <a:schemeClr val="bg1"/>
                </a:solidFill>
              </a:rPr>
              <a:t>.  System ósemkowy czasem nazywany jest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oktalnym.</a:t>
            </a:r>
            <a:r>
              <a:rPr lang="pl-PL" b="1" dirty="0" smtClean="0">
                <a:solidFill>
                  <a:schemeClr val="accent6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Używany jest w informatyce, w systemie </a:t>
            </a:r>
            <a:r>
              <a:rPr lang="pl-PL" dirty="0" err="1" smtClean="0">
                <a:solidFill>
                  <a:schemeClr val="bg1"/>
                </a:solidFill>
              </a:rPr>
              <a:t>linux</a:t>
            </a:r>
            <a:r>
              <a:rPr lang="pl-PL" dirty="0" smtClean="0">
                <a:solidFill>
                  <a:schemeClr val="bg1"/>
                </a:solidFill>
              </a:rPr>
              <a:t>, językach C/C++ i pochodnych jak Java i Perl.</a:t>
            </a:r>
            <a:endParaRPr lang="pl-PL" dirty="0" smtClean="0">
              <a:solidFill>
                <a:schemeClr val="accent6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Ósemkowy system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liczbowy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Przeliczanie na system ósemkowy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7506" y="1268760"/>
            <a:ext cx="82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67544" y="13819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Liczba: 46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555">
            <a:off x="2771800" y="2348880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3483">
            <a:off x="5903941" y="1635637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Przeliczanie na system ósemkowy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7506" y="1268760"/>
            <a:ext cx="82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67544" y="13819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Liczba: 87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555">
            <a:off x="2771800" y="2348880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3483">
            <a:off x="5903941" y="1635637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Przeliczanie na system ósemkowy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7506" y="1268760"/>
            <a:ext cx="82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67544" y="13819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Liczba: 201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555">
            <a:off x="2771800" y="2348880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3483">
            <a:off x="5903941" y="1635637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oje dokumenty\Szkoła\media\loga\99_sg\99SGbi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12367" cy="9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339752" y="3121877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Koniec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dziękujemy za uwagę.</a:t>
            </a:r>
            <a:endParaRPr lang="pl-PL" sz="2800" b="1" dirty="0">
              <a:solidFill>
                <a:schemeClr val="accent6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220072" y="6453336"/>
            <a:ext cx="549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2014 - Kacper </a:t>
            </a:r>
            <a:r>
              <a:rPr lang="pl-PL" dirty="0" err="1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Podogrocki</a:t>
            </a:r>
            <a:r>
              <a:rPr lang="pl-PL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Florek Gęsina</a:t>
            </a:r>
            <a:endParaRPr lang="pl-PL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D:\Moje dokumenty\Szkoła\media\grafika\pozostale elemnety\cyfry copy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904">
            <a:off x="426393" y="4401928"/>
            <a:ext cx="500063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oje dokumenty\Szkoła\media\grafika\pozostale elemnety\cyfry copy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6" y="5413639"/>
            <a:ext cx="365125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oje dokumenty\Szkoła\media\grafika\pozostale elemnety\cyfry copy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5" y="3237880"/>
            <a:ext cx="396875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Moje dokumenty\Szkoła\media\grafika\pozostale elemnety\cyfry copy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0" y="5114395"/>
            <a:ext cx="3841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Moje dokumenty\Szkoła\media\grafika\pozostale elemnety\cyfry copy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38" y="3796617"/>
            <a:ext cx="347662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Moje dokumenty\Szkoła\media\grafika\pozostale elemnety\cyfry copy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34" y="4062961"/>
            <a:ext cx="407988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Moje dokumenty\Szkoła\media\grafika\pozostale elemnety\cyfry copy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82" y="2245025"/>
            <a:ext cx="38417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Moje dokumenty\Szkoła\media\grafika\pozostale elemnety\cyfry copy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34" y="2567839"/>
            <a:ext cx="354012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Moje dokumenty\Szkoła\media\grafika\pozostale elemnety\ButSmoKbiel copy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285">
            <a:off x="6444208" y="865782"/>
            <a:ext cx="2255837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Przykłady systemów liczbowych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pl-PL" dirty="0" smtClean="0">
                <a:solidFill>
                  <a:schemeClr val="bg1"/>
                </a:solidFill>
              </a:rPr>
              <a:t>Dwójkowy </a:t>
            </a:r>
            <a:r>
              <a:rPr lang="pl-PL" dirty="0">
                <a:solidFill>
                  <a:schemeClr val="bg1"/>
                </a:solidFill>
              </a:rPr>
              <a:t>system liczbowy</a:t>
            </a:r>
          </a:p>
          <a:p>
            <a:pPr>
              <a:buClr>
                <a:schemeClr val="accent6"/>
              </a:buClr>
            </a:pPr>
            <a:r>
              <a:rPr lang="pl-PL" dirty="0" smtClean="0">
                <a:solidFill>
                  <a:schemeClr val="bg1"/>
                </a:solidFill>
              </a:rPr>
              <a:t>Trójkowy </a:t>
            </a:r>
            <a:r>
              <a:rPr lang="pl-PL" dirty="0">
                <a:solidFill>
                  <a:schemeClr val="bg1"/>
                </a:solidFill>
              </a:rPr>
              <a:t>system </a:t>
            </a:r>
            <a:r>
              <a:rPr lang="pl-PL" dirty="0" smtClean="0">
                <a:solidFill>
                  <a:schemeClr val="bg1"/>
                </a:solidFill>
              </a:rPr>
              <a:t>liczbowy</a:t>
            </a:r>
            <a:endParaRPr lang="pl-PL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r>
              <a:rPr lang="pl-PL" dirty="0" err="1" smtClean="0">
                <a:solidFill>
                  <a:schemeClr val="bg1"/>
                </a:solidFill>
              </a:rPr>
              <a:t>Siódemkowy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system liczbowy</a:t>
            </a:r>
          </a:p>
          <a:p>
            <a:pPr>
              <a:buClr>
                <a:schemeClr val="accent6"/>
              </a:buClr>
            </a:pPr>
            <a:r>
              <a:rPr lang="pl-PL" dirty="0" smtClean="0">
                <a:solidFill>
                  <a:schemeClr val="bg1"/>
                </a:solidFill>
              </a:rPr>
              <a:t>Ósemkowy </a:t>
            </a:r>
            <a:r>
              <a:rPr lang="pl-PL" dirty="0">
                <a:solidFill>
                  <a:schemeClr val="bg1"/>
                </a:solidFill>
              </a:rPr>
              <a:t>system liczbowy</a:t>
            </a:r>
          </a:p>
          <a:p>
            <a:pPr>
              <a:buClr>
                <a:schemeClr val="accent6"/>
              </a:buClr>
            </a:pPr>
            <a:r>
              <a:rPr lang="pl-PL" dirty="0" smtClean="0">
                <a:solidFill>
                  <a:schemeClr val="bg1"/>
                </a:solidFill>
              </a:rPr>
              <a:t>Dwunastkowy </a:t>
            </a:r>
            <a:r>
              <a:rPr lang="pl-PL" dirty="0">
                <a:solidFill>
                  <a:schemeClr val="bg1"/>
                </a:solidFill>
              </a:rPr>
              <a:t>system liczbowy</a:t>
            </a:r>
          </a:p>
          <a:p>
            <a:pPr>
              <a:buClr>
                <a:schemeClr val="accent6"/>
              </a:buClr>
            </a:pPr>
            <a:r>
              <a:rPr lang="pl-PL" dirty="0" smtClean="0">
                <a:solidFill>
                  <a:schemeClr val="bg1"/>
                </a:solidFill>
              </a:rPr>
              <a:t>Szesnastkowy </a:t>
            </a:r>
            <a:r>
              <a:rPr lang="pl-PL" dirty="0">
                <a:solidFill>
                  <a:schemeClr val="bg1"/>
                </a:solidFill>
              </a:rPr>
              <a:t>system liczbowy</a:t>
            </a:r>
          </a:p>
          <a:p>
            <a:pPr>
              <a:buClr>
                <a:schemeClr val="accent6"/>
              </a:buClr>
            </a:pPr>
            <a:r>
              <a:rPr lang="pl-PL" dirty="0" err="1">
                <a:solidFill>
                  <a:schemeClr val="bg1"/>
                </a:solidFill>
              </a:rPr>
              <a:t>S</a:t>
            </a:r>
            <a:r>
              <a:rPr lang="pl-PL" dirty="0" err="1" smtClean="0">
                <a:solidFill>
                  <a:schemeClr val="bg1"/>
                </a:solidFill>
              </a:rPr>
              <a:t>ześćdziesiątkowy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system liczbowy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oje dokumenty\Szkoła\media\grafika\pozostale elemnety\ButSmoKbiel copy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681">
            <a:off x="6789696" y="1701717"/>
            <a:ext cx="1657350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Historia</a:t>
            </a:r>
            <a:r>
              <a:rPr lang="pl-PL" sz="28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800" i="1" dirty="0">
                <a:solidFill>
                  <a:schemeClr val="bg1"/>
                </a:solidFill>
              </a:rPr>
              <a:t/>
            </a:r>
            <a:br>
              <a:rPr lang="pl-PL" sz="2800" i="1" dirty="0">
                <a:solidFill>
                  <a:schemeClr val="bg1"/>
                </a:solidFill>
              </a:rPr>
            </a:br>
            <a:r>
              <a:rPr lang="pl-PL" sz="2800" i="1" dirty="0" smtClean="0">
                <a:solidFill>
                  <a:schemeClr val="bg1"/>
                </a:solidFill>
              </a:rPr>
              <a:t>System dwójkowy był używany w XVI wieku, przy czym 1 i 0 były zapisywane jako a i b.</a:t>
            </a:r>
            <a:endParaRPr lang="pl-PL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Dwójkowy system liczbowy, zwany binarnym należy do pozycyjnych systemów liczbowych, w którym podstawą jest liczba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l-PL" dirty="0" smtClean="0">
                <a:solidFill>
                  <a:schemeClr val="bg1"/>
                </a:solidFill>
              </a:rPr>
              <a:t>. Przy zapisie potrzebne są tylko liczby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pl-PL" dirty="0" smtClean="0">
                <a:solidFill>
                  <a:schemeClr val="bg1"/>
                </a:solidFill>
              </a:rPr>
              <a:t> i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Dwójkowy system liczbowy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1 albo 0? Czyli system binarny w praktyce. System binarny, dzięki któremu powstały maszyny cyfrowe, w tym komputery. Komputer składa się z części elektronicznych, gdzie wymiana informacji polega na przesyłaniu odpowiedniego sygnału. Podstawą elektroniki jest prąd. Prąd „płynie” albo nie. Maszyna przetwarza i rozpoznaje płynące sygnały jako 1, prąd „płynący” i 0 jako prąd nie „płynący”. Procesory maszyn konwertują te sygnały na czytelne dla nas, teksty, zdjęcia, dźwięki itp.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Dlaczego 1 i 0?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D:\Moje dokumenty\Szkoła\media\grafika\pozostale elemnety\cyfry cop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" y="6195359"/>
            <a:ext cx="500062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oje dokumenty\Szkoła\media\grafika\pozostale elemnety\cyfry copy 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44" y="518616"/>
            <a:ext cx="401638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Moje dokumenty\Szkoła\media\grafika\pozostale elemnety\cyfry copy 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25" y="2204864"/>
            <a:ext cx="401638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Moje dokumenty\Szkoła\media\grafika\pozostale elemnety\cyfry copy 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79" y="6017072"/>
            <a:ext cx="401638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Moje dokumenty\Szkoła\media\grafika\pozostale elemnety\cyfry copy 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2" y="5426294"/>
            <a:ext cx="401638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Moje dokumenty\Szkoła\media\grafika\pozostale elemnety\cyfry copy 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138156"/>
            <a:ext cx="401638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Moje dokumenty\Szkoła\media\grafika\pozostale elemnety\cyfry copy 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0" y="5350250"/>
            <a:ext cx="401638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Moje dokumenty\Szkoła\media\grafika\pozostale elemnety\cyfry cop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40" y="5426294"/>
            <a:ext cx="500062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Moje dokumenty\Szkoła\media\grafika\pozostale elemnety\cyfry cop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36" y="714113"/>
            <a:ext cx="500062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Moje dokumenty\Szkoła\media\grafika\pozostale elemnety\cyfry cop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13" y="5850871"/>
            <a:ext cx="500062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Moje dokumenty\Szkoła\media\grafika\pozostale elemnety\cyfry cop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57813"/>
            <a:ext cx="500062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Dwójkowy system liczbowy</a:t>
            </a:r>
          </a:p>
        </p:txBody>
      </p:sp>
      <p:pic>
        <p:nvPicPr>
          <p:cNvPr id="3074" name="Picture 2" descr="http://i2.pinger.pl/pgr398/aa9b6d47002669a74a186624/tylkomy_port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7" y="1628800"/>
            <a:ext cx="381677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pinger.pl/pgr336/42e9592000296d4e4a18662a/tylkomy_portre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62" y="1580165"/>
            <a:ext cx="3335982" cy="45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1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Przeliczanie na kod binarny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7506" y="1268760"/>
            <a:ext cx="82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163809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Przeliczanie liczb zapisanych w systemie dziesiątkowym wydaje się skomplikowane. Trudno jest zrozumieć dlaczego np. liczba </a:t>
            </a:r>
            <a:r>
              <a:rPr lang="pl-PL" b="1" dirty="0" smtClean="0">
                <a:solidFill>
                  <a:schemeClr val="accent6"/>
                </a:solidFill>
              </a:rPr>
              <a:t>35</a:t>
            </a:r>
            <a:r>
              <a:rPr lang="pl-PL" dirty="0" smtClean="0">
                <a:solidFill>
                  <a:schemeClr val="accent6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w systemie binarnym to </a:t>
            </a:r>
            <a:r>
              <a:rPr lang="pl-PL" b="1" dirty="0" smtClean="0">
                <a:solidFill>
                  <a:schemeClr val="accent6"/>
                </a:solidFill>
              </a:rPr>
              <a:t>100011.</a:t>
            </a:r>
          </a:p>
          <a:p>
            <a:endParaRPr lang="pl-PL" b="1" dirty="0">
              <a:solidFill>
                <a:schemeClr val="accent6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W rzeczywistości to bardzo łatwe. Weźmy liczbę </a:t>
            </a:r>
            <a:r>
              <a:rPr lang="pl-PL" b="1" dirty="0" smtClean="0">
                <a:solidFill>
                  <a:schemeClr val="accent6"/>
                </a:solidFill>
              </a:rPr>
              <a:t>35</a:t>
            </a:r>
            <a:r>
              <a:rPr lang="pl-PL" b="1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Będziemy ją dzielić  z resztą przez dwa.</a:t>
            </a:r>
            <a:endParaRPr lang="pl-PL" dirty="0" smtClean="0">
              <a:solidFill>
                <a:srgbClr val="FFC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288068" y="3161405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35 | 1 </a:t>
            </a:r>
            <a:r>
              <a:rPr lang="pl-PL" sz="2400" b="1" dirty="0" smtClean="0">
                <a:solidFill>
                  <a:schemeClr val="accent6"/>
                </a:solidFill>
              </a:rPr>
              <a:t>-&gt; 35/2  = 17 i reszty 1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17 | 1 </a:t>
            </a:r>
            <a:r>
              <a:rPr lang="pl-PL" sz="2400" b="1" dirty="0" smtClean="0">
                <a:solidFill>
                  <a:schemeClr val="accent6"/>
                </a:solidFill>
              </a:rPr>
              <a:t>-&gt; 17/2 = 8 i reszty 1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8   | 0 </a:t>
            </a:r>
            <a:r>
              <a:rPr lang="pl-PL" sz="2400" b="1" dirty="0" smtClean="0">
                <a:solidFill>
                  <a:schemeClr val="accent6"/>
                </a:solidFill>
              </a:rPr>
              <a:t>-&gt; 8/2 = 4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4   | 0 </a:t>
            </a:r>
            <a:r>
              <a:rPr lang="pl-PL" sz="2400" b="1" dirty="0" smtClean="0">
                <a:solidFill>
                  <a:schemeClr val="accent6"/>
                </a:solidFill>
              </a:rPr>
              <a:t>-&gt; 4/2 = 2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2   | 0 </a:t>
            </a:r>
            <a:r>
              <a:rPr lang="pl-PL" sz="2400" b="1" dirty="0" smtClean="0">
                <a:solidFill>
                  <a:schemeClr val="accent6"/>
                </a:solidFill>
              </a:rPr>
              <a:t>-&gt; 2/2 = 1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1   | 1 </a:t>
            </a:r>
            <a:r>
              <a:rPr lang="pl-PL" sz="2400" b="1" dirty="0" smtClean="0">
                <a:solidFill>
                  <a:schemeClr val="accent6"/>
                </a:solidFill>
              </a:rPr>
              <a:t>-&gt; 1/1 = 1</a:t>
            </a:r>
          </a:p>
          <a:p>
            <a:pPr marL="342900" indent="-342900">
              <a:buAutoNum type="arabicPlain" startAt="4"/>
            </a:pP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691680" y="6165304"/>
            <a:ext cx="52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Teraz przepisujemy, od dołu: </a:t>
            </a:r>
            <a:r>
              <a:rPr lang="pl-PL" b="1" dirty="0" smtClean="0">
                <a:solidFill>
                  <a:schemeClr val="accent6"/>
                </a:solidFill>
              </a:rPr>
              <a:t>100011</a:t>
            </a:r>
            <a:endParaRPr lang="pl-PL" dirty="0">
              <a:solidFill>
                <a:schemeClr val="accent6"/>
              </a:solidFill>
            </a:endParaRPr>
          </a:p>
        </p:txBody>
      </p:sp>
      <p:pic>
        <p:nvPicPr>
          <p:cNvPr id="1028" name="Picture 4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020">
            <a:off x="2701864" y="5379161"/>
            <a:ext cx="770938" cy="8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oje dokumenty\Szkoła\media\grafika\pozostale elemnety\ryski1 bialy chlopiec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572">
            <a:off x="7391888" y="3716802"/>
            <a:ext cx="1547812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Przeliczanie na kod binarny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7506" y="1268760"/>
            <a:ext cx="82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34080" y="2637117"/>
            <a:ext cx="1120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12 | 0 </a:t>
            </a:r>
            <a:endParaRPr lang="pl-PL" sz="2400" b="1" dirty="0" smtClean="0">
              <a:solidFill>
                <a:schemeClr val="accent6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6</a:t>
            </a:r>
            <a:r>
              <a:rPr lang="pl-PL" sz="2400" dirty="0" smtClean="0">
                <a:solidFill>
                  <a:schemeClr val="bg1"/>
                </a:solidFill>
              </a:rPr>
              <a:t>   | </a:t>
            </a:r>
            <a:r>
              <a:rPr lang="pl-PL" sz="2400" dirty="0">
                <a:solidFill>
                  <a:schemeClr val="bg1"/>
                </a:solidFill>
              </a:rPr>
              <a:t>0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b="1" dirty="0" smtClean="0">
              <a:solidFill>
                <a:schemeClr val="accent6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3   | 1 </a:t>
            </a:r>
            <a:endParaRPr lang="pl-PL" sz="2400" b="1" dirty="0" smtClean="0">
              <a:solidFill>
                <a:schemeClr val="accent6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1   | 1  </a:t>
            </a:r>
            <a:endParaRPr lang="pl-PL" sz="2400" b="1" dirty="0" smtClean="0">
              <a:solidFill>
                <a:schemeClr val="accent6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63995" y="4883696"/>
            <a:ext cx="1285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accent6"/>
                </a:solidFill>
              </a:rPr>
              <a:t>1100</a:t>
            </a:r>
            <a:endParaRPr lang="pl-PL" sz="4000" b="1" dirty="0">
              <a:solidFill>
                <a:schemeClr val="accent6"/>
              </a:solidFill>
            </a:endParaRPr>
          </a:p>
        </p:txBody>
      </p:sp>
      <p:pic>
        <p:nvPicPr>
          <p:cNvPr id="1028" name="Picture 4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020">
            <a:off x="4193708" y="4213468"/>
            <a:ext cx="770938" cy="8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67544" y="13819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Liczba: 12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Przeliczanie na kod binarny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7506" y="1268760"/>
            <a:ext cx="82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67544" y="13819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Liczba: 43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555">
            <a:off x="2771800" y="2348880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3483">
            <a:off x="5903941" y="1635637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Przeliczanie na kod binarny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7506" y="1268760"/>
            <a:ext cx="82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67544" y="13819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Liczba: 501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555">
            <a:off x="2771800" y="2348880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oje dokumenty\Szkoła\media\grafika\pozostale elemnety\ryski1 biala strzal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3483">
            <a:off x="5903941" y="1635637"/>
            <a:ext cx="1096962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456</Words>
  <Application>Microsoft Office PowerPoint</Application>
  <PresentationFormat>Pokaz na ekranie (4:3)</PresentationFormat>
  <Paragraphs>59</Paragraphs>
  <Slides>18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Prezentacja programu PowerPoint</vt:lpstr>
      <vt:lpstr>Przykłady systemów liczbowych</vt:lpstr>
      <vt:lpstr>Historia  System dwójkowy był używany w XVI wieku, przy czym 1 i 0 były zapisywane jako a i b.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Cyfry trójkowe często nazywa się tritami na podobieństwo bitów w systemie binarnym.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Florian Gęsina</dc:creator>
  <cp:lastModifiedBy>Florian Gęsina</cp:lastModifiedBy>
  <cp:revision>77</cp:revision>
  <dcterms:created xsi:type="dcterms:W3CDTF">2014-05-14T17:56:22Z</dcterms:created>
  <dcterms:modified xsi:type="dcterms:W3CDTF">2014-05-14T20:57:07Z</dcterms:modified>
</cp:coreProperties>
</file>