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57" r:id="rId3"/>
    <p:sldId id="267" r:id="rId4"/>
    <p:sldId id="258" r:id="rId5"/>
    <p:sldId id="263" r:id="rId6"/>
    <p:sldId id="264" r:id="rId7"/>
    <p:sldId id="259" r:id="rId8"/>
    <p:sldId id="260" r:id="rId9"/>
    <p:sldId id="266" r:id="rId10"/>
    <p:sldId id="265" r:id="rId11"/>
    <p:sldId id="262" r:id="rId12"/>
    <p:sldId id="261"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71" autoAdjust="0"/>
  </p:normalViewPr>
  <p:slideViewPr>
    <p:cSldViewPr>
      <p:cViewPr varScale="1">
        <p:scale>
          <a:sx n="108" d="100"/>
          <a:sy n="108" d="100"/>
        </p:scale>
        <p:origin x="-17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1D8E42-D190-4F5B-8060-C37D78D1900D}" type="datetimeFigureOut">
              <a:rPr lang="pl-PL" smtClean="0"/>
              <a:t>2014-05-07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A2A122-399B-4719-AF69-33E95BF4E598}" type="slidenum">
              <a:rPr lang="pl-PL" smtClean="0"/>
              <a:t>‹#›</a:t>
            </a:fld>
            <a:endParaRPr lang="pl-PL"/>
          </a:p>
        </p:txBody>
      </p:sp>
    </p:spTree>
    <p:extLst>
      <p:ext uri="{BB962C8B-B14F-4D97-AF65-F5344CB8AC3E}">
        <p14:creationId xmlns:p14="http://schemas.microsoft.com/office/powerpoint/2010/main" val="192748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BA2A122-399B-4719-AF69-33E95BF4E598}" type="slidenum">
              <a:rPr lang="pl-PL" smtClean="0"/>
              <a:t>10</a:t>
            </a:fld>
            <a:endParaRPr lang="pl-PL"/>
          </a:p>
        </p:txBody>
      </p:sp>
    </p:spTree>
    <p:extLst>
      <p:ext uri="{BB962C8B-B14F-4D97-AF65-F5344CB8AC3E}">
        <p14:creationId xmlns:p14="http://schemas.microsoft.com/office/powerpoint/2010/main" val="287190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pl-PL" smtClean="0"/>
              <a:t>Kliknij, aby edytować styl</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fld id="{A4EEEE85-E2AB-477C-9731-F87D822AA608}" type="datetimeFigureOut">
              <a:rPr lang="pl-PL" smtClean="0"/>
              <a:t>2014-05-07</a:t>
            </a:fld>
            <a:endParaRPr lang="pl-PL"/>
          </a:p>
        </p:txBody>
      </p:sp>
      <p:sp>
        <p:nvSpPr>
          <p:cNvPr id="8" name="Slide Number Placeholder 7"/>
          <p:cNvSpPr>
            <a:spLocks noGrp="1"/>
          </p:cNvSpPr>
          <p:nvPr>
            <p:ph type="sldNum" sz="quarter" idx="11"/>
          </p:nvPr>
        </p:nvSpPr>
        <p:spPr/>
        <p:txBody>
          <a:bodyPr/>
          <a:lstStyle/>
          <a:p>
            <a:fld id="{52DF4D45-D205-4157-84DC-B9297738DDDC}" type="slidenum">
              <a:rPr lang="pl-PL" smtClean="0"/>
              <a:t>‹#›</a:t>
            </a:fld>
            <a:endParaRPr lang="pl-PL"/>
          </a:p>
        </p:txBody>
      </p:sp>
      <p:sp>
        <p:nvSpPr>
          <p:cNvPr id="9" name="Footer Placeholder 8"/>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A4EEEE85-E2AB-477C-9731-F87D822AA608}" type="datetimeFigureOut">
              <a:rPr lang="pl-PL" smtClean="0"/>
              <a:t>2014-05-07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2DF4D45-D205-4157-84DC-B9297738DDDC}"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A4EEEE85-E2AB-477C-9731-F87D822AA608}" type="datetimeFigureOut">
              <a:rPr lang="pl-PL" smtClean="0"/>
              <a:t>2014-05-07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2DF4D45-D205-4157-84DC-B9297738DDDC}"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4EEEE85-E2AB-477C-9731-F87D822AA608}" type="datetimeFigureOut">
              <a:rPr lang="pl-PL" smtClean="0"/>
              <a:t>2014-05-07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2DF4D45-D205-4157-84DC-B9297738DDDC}"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pl-PL" smtClean="0"/>
              <a:t>Kliknij, aby edytować styl</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4EEEE85-E2AB-477C-9731-F87D822AA608}" type="datetimeFigureOut">
              <a:rPr lang="pl-PL" smtClean="0"/>
              <a:t>2014-05-07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2DF4D45-D205-4157-84DC-B9297738DDDC}"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EEEE85-E2AB-477C-9731-F87D822AA608}" type="datetimeFigureOut">
              <a:rPr lang="pl-PL" smtClean="0"/>
              <a:t>2014-05-07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2DF4D45-D205-4157-84DC-B9297738DDDC}" type="slidenum">
              <a:rPr lang="pl-PL" smtClean="0"/>
              <a:t>‹#›</a:t>
            </a:fld>
            <a:endParaRPr lang="pl-PL"/>
          </a:p>
        </p:txBody>
      </p:sp>
      <p:sp>
        <p:nvSpPr>
          <p:cNvPr id="9" name="Title 8"/>
          <p:cNvSpPr>
            <a:spLocks noGrp="1"/>
          </p:cNvSpPr>
          <p:nvPr>
            <p:ph type="title"/>
          </p:nvPr>
        </p:nvSpPr>
        <p:spPr>
          <a:xfrm>
            <a:off x="914400" y="1544715"/>
            <a:ext cx="7315200" cy="1154097"/>
          </a:xfrm>
        </p:spPr>
        <p:txBody>
          <a:bodyPr/>
          <a:lstStyle/>
          <a:p>
            <a:r>
              <a:rPr lang="pl-PL" smtClean="0"/>
              <a:t>Kliknij, aby edytować styl</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A4EEEE85-E2AB-477C-9731-F87D822AA608}" type="datetimeFigureOut">
              <a:rPr lang="pl-PL" smtClean="0"/>
              <a:t>2014-05-07</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2DF4D45-D205-4157-84DC-B9297738DDDC}" type="slidenum">
              <a:rPr lang="pl-PL" smtClean="0"/>
              <a:t>‹#›</a:t>
            </a:fld>
            <a:endParaRPr lang="pl-PL"/>
          </a:p>
        </p:txBody>
      </p:sp>
      <p:sp>
        <p:nvSpPr>
          <p:cNvPr id="10" name="Title 9"/>
          <p:cNvSpPr>
            <a:spLocks noGrp="1"/>
          </p:cNvSpPr>
          <p:nvPr>
            <p:ph type="title"/>
          </p:nvPr>
        </p:nvSpPr>
        <p:spPr>
          <a:xfrm>
            <a:off x="914400" y="1544715"/>
            <a:ext cx="7315200" cy="1154097"/>
          </a:xfrm>
        </p:spPr>
        <p:txBody>
          <a:bodyPr/>
          <a:lstStyle/>
          <a:p>
            <a:r>
              <a:rPr lang="pl-PL" smtClean="0"/>
              <a:t>Kliknij, aby edytować styl</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A4EEEE85-E2AB-477C-9731-F87D822AA608}" type="datetimeFigureOut">
              <a:rPr lang="pl-PL" smtClean="0"/>
              <a:t>2014-05-07</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2DF4D45-D205-4157-84DC-B9297738DDDC}"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EEE85-E2AB-477C-9731-F87D822AA608}" type="datetimeFigureOut">
              <a:rPr lang="pl-PL" smtClean="0"/>
              <a:t>2014-05-07</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2DF4D45-D205-4157-84DC-B9297738DDDC}"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pl-PL" smtClean="0"/>
              <a:t>Kliknij, aby edytować styl</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EEEE85-E2AB-477C-9731-F87D822AA608}" type="datetimeFigureOut">
              <a:rPr lang="pl-PL" smtClean="0"/>
              <a:t>2014-05-07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2DF4D45-D205-4157-84DC-B9297738DDDC}"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pl-PL" smtClean="0"/>
              <a:t>Kliknij, aby edytować styl</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EEEE85-E2AB-477C-9731-F87D822AA608}" type="datetimeFigureOut">
              <a:rPr lang="pl-PL" smtClean="0"/>
              <a:t>2014-05-07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2DF4D45-D205-4157-84DC-B9297738DDDC}"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pl-PL" smtClean="0"/>
              <a:t>Kliknij, aby edytować styl</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A4EEEE85-E2AB-477C-9731-F87D822AA608}" type="datetimeFigureOut">
              <a:rPr lang="pl-PL" smtClean="0"/>
              <a:t>2014-05-07</a:t>
            </a:fld>
            <a:endParaRPr lang="pl-PL"/>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52DF4D45-D205-4157-84DC-B9297738DDDC}" type="slidenum">
              <a:rPr lang="pl-PL" smtClean="0"/>
              <a:t>‹#›</a:t>
            </a:fld>
            <a:endParaRPr lang="pl-PL"/>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pl-PL"/>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1757252" y="2636912"/>
            <a:ext cx="5629491" cy="923330"/>
          </a:xfrm>
          <a:prstGeom prst="rect">
            <a:avLst/>
          </a:prstGeom>
          <a:noFill/>
        </p:spPr>
        <p:txBody>
          <a:bodyPr wrap="none" lIns="91440" tIns="45720" rIns="91440" bIns="45720">
            <a:spAutoFit/>
          </a:bodyPr>
          <a:lstStyle/>
          <a:p>
            <a:pPr algn="ctr"/>
            <a:r>
              <a:rPr lang="pl-PL"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Bryły Platońskie</a:t>
            </a:r>
            <a:endParaRPr lang="pl-PL"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365104"/>
            <a:ext cx="1296144" cy="122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60" y="620688"/>
            <a:ext cx="1172344" cy="1159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9854" y="4788205"/>
            <a:ext cx="16764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3" y="4138505"/>
            <a:ext cx="1306720" cy="130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596508"/>
            <a:ext cx="1294321"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349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47664" y="692696"/>
            <a:ext cx="5339923" cy="923330"/>
          </a:xfrm>
          <a:prstGeom prst="rect">
            <a:avLst/>
          </a:prstGeom>
          <a:noFill/>
        </p:spPr>
        <p:txBody>
          <a:bodyPr wrap="none" lIns="91440" tIns="45720" rIns="91440" bIns="45720">
            <a:spAutoFit/>
          </a:bodyPr>
          <a:lstStyle/>
          <a:p>
            <a:pPr algn="ctr"/>
            <a:r>
              <a:rPr lang="pl-PL"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Wzór Eulera</a:t>
            </a:r>
            <a:endParaRPr lang="pl-PL"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pole tekstowe 4"/>
          <p:cNvSpPr txBox="1"/>
          <p:nvPr/>
        </p:nvSpPr>
        <p:spPr>
          <a:xfrm>
            <a:off x="179512" y="2016995"/>
            <a:ext cx="5119980" cy="3354765"/>
          </a:xfrm>
          <a:prstGeom prst="rect">
            <a:avLst/>
          </a:prstGeom>
          <a:noFill/>
        </p:spPr>
        <p:txBody>
          <a:bodyPr wrap="square" rtlCol="0">
            <a:spAutoFit/>
          </a:bodyPr>
          <a:lstStyle/>
          <a:p>
            <a:r>
              <a:rPr lang="pl-PL" sz="6000" dirty="0" smtClean="0"/>
              <a:t>W-K+S=2</a:t>
            </a:r>
          </a:p>
          <a:p>
            <a:r>
              <a:rPr lang="pl-PL" dirty="0" smtClean="0"/>
              <a:t>W-liczba wierzchołków</a:t>
            </a:r>
          </a:p>
          <a:p>
            <a:r>
              <a:rPr lang="pl-PL" dirty="0" smtClean="0"/>
              <a:t>K-liczba krawędzi</a:t>
            </a:r>
          </a:p>
          <a:p>
            <a:r>
              <a:rPr lang="pl-PL" dirty="0" smtClean="0"/>
              <a:t>S-liczba ścian</a:t>
            </a:r>
          </a:p>
          <a:p>
            <a:endParaRPr lang="pl-PL" sz="1600" dirty="0"/>
          </a:p>
          <a:p>
            <a:r>
              <a:rPr lang="pl-PL" sz="1600" dirty="0" smtClean="0"/>
              <a:t>Wzór </a:t>
            </a:r>
            <a:r>
              <a:rPr lang="pl-PL" sz="1600" dirty="0"/>
              <a:t>opisujące zależność między liczbą wierzchołków, ścian i krawędziami </a:t>
            </a:r>
            <a:r>
              <a:rPr lang="pl-PL" sz="1600" dirty="0" smtClean="0"/>
              <a:t>wielościanu. Dotyczy wszystkich brył platońskich. Po jego przekształceniu możemy obliczyć liczbę wierzchołków, krawędzi lub ścian.</a:t>
            </a:r>
          </a:p>
          <a:p>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4006799570"/>
              </p:ext>
            </p:extLst>
          </p:nvPr>
        </p:nvGraphicFramePr>
        <p:xfrm>
          <a:off x="5220072" y="2492896"/>
          <a:ext cx="3851920" cy="3600400"/>
        </p:xfrm>
        <a:graphic>
          <a:graphicData uri="http://schemas.openxmlformats.org/drawingml/2006/table">
            <a:tbl>
              <a:tblPr firstRow="1" bandRow="1">
                <a:tableStyleId>{5C22544A-7EE6-4342-B048-85BDC9FD1C3A}</a:tableStyleId>
              </a:tblPr>
              <a:tblGrid>
                <a:gridCol w="962980"/>
                <a:gridCol w="962980"/>
                <a:gridCol w="962980"/>
                <a:gridCol w="962980"/>
              </a:tblGrid>
              <a:tr h="790282">
                <a:tc>
                  <a:txBody>
                    <a:bodyPr/>
                    <a:lstStyle/>
                    <a:p>
                      <a:r>
                        <a:rPr lang="pl-PL" dirty="0" smtClean="0"/>
                        <a:t>figura</a:t>
                      </a:r>
                      <a:endParaRPr lang="pl-PL" dirty="0"/>
                    </a:p>
                  </a:txBody>
                  <a:tcPr/>
                </a:tc>
                <a:tc>
                  <a:txBody>
                    <a:bodyPr/>
                    <a:lstStyle/>
                    <a:p>
                      <a:r>
                        <a:rPr lang="pl-PL" sz="1200" dirty="0" smtClean="0"/>
                        <a:t>Liczba</a:t>
                      </a:r>
                      <a:r>
                        <a:rPr lang="pl-PL" sz="1200" baseline="0" dirty="0" smtClean="0"/>
                        <a:t> ścian</a:t>
                      </a:r>
                      <a:endParaRPr lang="pl-PL" sz="1200" dirty="0"/>
                    </a:p>
                  </a:txBody>
                  <a:tcPr/>
                </a:tc>
                <a:tc>
                  <a:txBody>
                    <a:bodyPr/>
                    <a:lstStyle/>
                    <a:p>
                      <a:r>
                        <a:rPr lang="pl-PL" sz="1200" dirty="0" smtClean="0"/>
                        <a:t>Liczba krawędzi</a:t>
                      </a:r>
                      <a:endParaRPr lang="pl-PL" sz="1200" dirty="0"/>
                    </a:p>
                  </a:txBody>
                  <a:tcPr/>
                </a:tc>
                <a:tc>
                  <a:txBody>
                    <a:bodyPr/>
                    <a:lstStyle/>
                    <a:p>
                      <a:r>
                        <a:rPr lang="pl-PL" sz="1200" dirty="0" smtClean="0"/>
                        <a:t>Liczba </a:t>
                      </a:r>
                      <a:r>
                        <a:rPr lang="pl-PL" sz="900" dirty="0" smtClean="0"/>
                        <a:t>wierzchołków</a:t>
                      </a:r>
                      <a:endParaRPr lang="pl-PL" sz="900" dirty="0"/>
                    </a:p>
                  </a:txBody>
                  <a:tcPr/>
                </a:tc>
              </a:tr>
              <a:tr h="801257">
                <a:tc>
                  <a:txBody>
                    <a:bodyPr/>
                    <a:lstStyle/>
                    <a:p>
                      <a:r>
                        <a:rPr lang="pl-PL" sz="900" b="1" dirty="0" smtClean="0"/>
                        <a:t>czworościan</a:t>
                      </a:r>
                      <a:endParaRPr lang="pl-PL" sz="900" b="1" dirty="0"/>
                    </a:p>
                  </a:txBody>
                  <a:tcPr/>
                </a:tc>
                <a:tc>
                  <a:txBody>
                    <a:bodyPr/>
                    <a:lstStyle/>
                    <a:p>
                      <a:r>
                        <a:rPr lang="pl-PL" dirty="0" smtClean="0"/>
                        <a:t>4</a:t>
                      </a:r>
                      <a:endParaRPr lang="pl-PL" dirty="0"/>
                    </a:p>
                  </a:txBody>
                  <a:tcPr/>
                </a:tc>
                <a:tc>
                  <a:txBody>
                    <a:bodyPr/>
                    <a:lstStyle/>
                    <a:p>
                      <a:r>
                        <a:rPr lang="pl-PL" dirty="0" smtClean="0"/>
                        <a:t>6</a:t>
                      </a:r>
                      <a:endParaRPr lang="pl-PL" dirty="0"/>
                    </a:p>
                  </a:txBody>
                  <a:tcPr/>
                </a:tc>
                <a:tc>
                  <a:txBody>
                    <a:bodyPr/>
                    <a:lstStyle/>
                    <a:p>
                      <a:r>
                        <a:rPr lang="pl-PL" dirty="0" smtClean="0"/>
                        <a:t>4</a:t>
                      </a:r>
                      <a:endParaRPr lang="pl-PL" dirty="0"/>
                    </a:p>
                  </a:txBody>
                  <a:tcPr/>
                </a:tc>
              </a:tr>
              <a:tr h="801257">
                <a:tc>
                  <a:txBody>
                    <a:bodyPr/>
                    <a:lstStyle/>
                    <a:p>
                      <a:r>
                        <a:rPr lang="pl-PL" sz="900" b="1" dirty="0" smtClean="0"/>
                        <a:t>sześcian</a:t>
                      </a:r>
                      <a:endParaRPr lang="pl-PL" sz="900" b="1" dirty="0"/>
                    </a:p>
                  </a:txBody>
                  <a:tcPr/>
                </a:tc>
                <a:tc>
                  <a:txBody>
                    <a:bodyPr/>
                    <a:lstStyle/>
                    <a:p>
                      <a:r>
                        <a:rPr lang="pl-PL" dirty="0" smtClean="0"/>
                        <a:t>6</a:t>
                      </a:r>
                      <a:endParaRPr lang="pl-PL" dirty="0"/>
                    </a:p>
                  </a:txBody>
                  <a:tcPr/>
                </a:tc>
                <a:tc>
                  <a:txBody>
                    <a:bodyPr/>
                    <a:lstStyle/>
                    <a:p>
                      <a:r>
                        <a:rPr lang="pl-PL" dirty="0" smtClean="0"/>
                        <a:t>12</a:t>
                      </a:r>
                      <a:endParaRPr lang="pl-PL" dirty="0"/>
                    </a:p>
                  </a:txBody>
                  <a:tcPr/>
                </a:tc>
                <a:tc>
                  <a:txBody>
                    <a:bodyPr/>
                    <a:lstStyle/>
                    <a:p>
                      <a:r>
                        <a:rPr lang="pl-PL" dirty="0" smtClean="0"/>
                        <a:t>8</a:t>
                      </a:r>
                      <a:endParaRPr lang="pl-PL" dirty="0"/>
                    </a:p>
                  </a:txBody>
                  <a:tcPr/>
                </a:tc>
              </a:tr>
              <a:tr h="406347">
                <a:tc>
                  <a:txBody>
                    <a:bodyPr/>
                    <a:lstStyle/>
                    <a:p>
                      <a:r>
                        <a:rPr lang="pl-PL" sz="900" b="1" dirty="0" smtClean="0"/>
                        <a:t>ośmiościan</a:t>
                      </a:r>
                      <a:endParaRPr lang="pl-PL" sz="900" b="1" dirty="0"/>
                    </a:p>
                  </a:txBody>
                  <a:tcPr/>
                </a:tc>
                <a:tc>
                  <a:txBody>
                    <a:bodyPr/>
                    <a:lstStyle/>
                    <a:p>
                      <a:r>
                        <a:rPr lang="pl-PL" dirty="0" smtClean="0"/>
                        <a:t>8</a:t>
                      </a:r>
                      <a:endParaRPr lang="pl-PL" dirty="0"/>
                    </a:p>
                  </a:txBody>
                  <a:tcPr/>
                </a:tc>
                <a:tc>
                  <a:txBody>
                    <a:bodyPr/>
                    <a:lstStyle/>
                    <a:p>
                      <a:r>
                        <a:rPr lang="pl-PL" dirty="0" smtClean="0"/>
                        <a:t>12</a:t>
                      </a:r>
                      <a:endParaRPr lang="pl-PL" dirty="0"/>
                    </a:p>
                  </a:txBody>
                  <a:tcPr/>
                </a:tc>
                <a:tc>
                  <a:txBody>
                    <a:bodyPr/>
                    <a:lstStyle/>
                    <a:p>
                      <a:r>
                        <a:rPr lang="pl-PL" dirty="0" smtClean="0"/>
                        <a:t>6</a:t>
                      </a:r>
                      <a:endParaRPr lang="pl-PL" dirty="0"/>
                    </a:p>
                  </a:txBody>
                  <a:tcPr/>
                </a:tc>
              </a:tr>
              <a:tr h="801257">
                <a:tc>
                  <a:txBody>
                    <a:bodyPr/>
                    <a:lstStyle/>
                    <a:p>
                      <a:r>
                        <a:rPr lang="pl-PL" sz="900" b="1" dirty="0" smtClean="0"/>
                        <a:t>dwunastościan</a:t>
                      </a:r>
                      <a:endParaRPr lang="pl-PL" sz="900" b="1" dirty="0"/>
                    </a:p>
                  </a:txBody>
                  <a:tcPr/>
                </a:tc>
                <a:tc>
                  <a:txBody>
                    <a:bodyPr/>
                    <a:lstStyle/>
                    <a:p>
                      <a:r>
                        <a:rPr lang="pl-PL" dirty="0" smtClean="0"/>
                        <a:t>12</a:t>
                      </a:r>
                      <a:endParaRPr lang="pl-PL" dirty="0"/>
                    </a:p>
                  </a:txBody>
                  <a:tcPr/>
                </a:tc>
                <a:tc>
                  <a:txBody>
                    <a:bodyPr/>
                    <a:lstStyle/>
                    <a:p>
                      <a:r>
                        <a:rPr lang="pl-PL" dirty="0" smtClean="0"/>
                        <a:t>30</a:t>
                      </a:r>
                      <a:endParaRPr lang="pl-PL" dirty="0"/>
                    </a:p>
                  </a:txBody>
                  <a:tcPr/>
                </a:tc>
                <a:tc>
                  <a:txBody>
                    <a:bodyPr/>
                    <a:lstStyle/>
                    <a:p>
                      <a:r>
                        <a:rPr lang="pl-PL" dirty="0" smtClean="0"/>
                        <a:t>20</a:t>
                      </a:r>
                      <a:endParaRPr lang="pl-PL" dirty="0"/>
                    </a:p>
                  </a:txBody>
                  <a:tcPr/>
                </a:tc>
              </a:tr>
            </a:tbl>
          </a:graphicData>
        </a:graphic>
      </p:graphicFrame>
    </p:spTree>
    <p:extLst>
      <p:ext uri="{BB962C8B-B14F-4D97-AF65-F5344CB8AC3E}">
        <p14:creationId xmlns:p14="http://schemas.microsoft.com/office/powerpoint/2010/main" val="416442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066058"/>
            <a:ext cx="228234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ole tekstowe 2"/>
          <p:cNvSpPr txBox="1"/>
          <p:nvPr/>
        </p:nvSpPr>
        <p:spPr>
          <a:xfrm>
            <a:off x="444833" y="1988840"/>
            <a:ext cx="6552728" cy="1077218"/>
          </a:xfrm>
          <a:prstGeom prst="rect">
            <a:avLst/>
          </a:prstGeom>
          <a:noFill/>
        </p:spPr>
        <p:txBody>
          <a:bodyPr wrap="square" rtlCol="0">
            <a:spAutoFit/>
          </a:bodyPr>
          <a:lstStyle/>
          <a:p>
            <a:r>
              <a:rPr lang="pl-PL" sz="1600" dirty="0" smtClean="0"/>
              <a:t>Zadanie 3/s.271 </a:t>
            </a:r>
            <a:endParaRPr lang="pl-PL" sz="1600" dirty="0"/>
          </a:p>
          <a:p>
            <a:r>
              <a:rPr lang="pl-PL" sz="1600" dirty="0" smtClean="0"/>
              <a:t>W sześcian o krawędzi a wpisano ośmiościan foremny tak, że wierzchołki ośmiościanu znajdują się w środkach ścian sześcianu . Oblicz objętość i pole powierzchni ośmiościanu.</a:t>
            </a:r>
            <a:endParaRPr lang="pl-PL" sz="1600" dirty="0"/>
          </a:p>
        </p:txBody>
      </p:sp>
      <p:sp>
        <p:nvSpPr>
          <p:cNvPr id="4" name="pole tekstowe 3"/>
          <p:cNvSpPr txBox="1"/>
          <p:nvPr/>
        </p:nvSpPr>
        <p:spPr>
          <a:xfrm>
            <a:off x="611560" y="5257562"/>
            <a:ext cx="7776864" cy="1600438"/>
          </a:xfrm>
          <a:prstGeom prst="rect">
            <a:avLst/>
          </a:prstGeom>
          <a:noFill/>
        </p:spPr>
        <p:txBody>
          <a:bodyPr wrap="square" rtlCol="0">
            <a:spAutoFit/>
          </a:bodyPr>
          <a:lstStyle/>
          <a:p>
            <a:r>
              <a:rPr lang="pl-PL" sz="1600" dirty="0" smtClean="0"/>
              <a:t>Zadanie 6/s.271</a:t>
            </a:r>
          </a:p>
          <a:p>
            <a:r>
              <a:rPr lang="pl-PL" sz="1600" dirty="0" smtClean="0"/>
              <a:t>Oblicz pole powierzchni dwudziestościanu foremnego o krawędzi długości 3 cm.</a:t>
            </a:r>
          </a:p>
          <a:p>
            <a:r>
              <a:rPr lang="pl-PL" sz="1600" dirty="0" smtClean="0"/>
              <a:t>Zadanie 7/s.271</a:t>
            </a:r>
          </a:p>
          <a:p>
            <a:r>
              <a:rPr lang="pl-PL" sz="1600" dirty="0" smtClean="0"/>
              <a:t>Ile razy pole powierzchni dwudziestościanu foremnego jest większe od pola ośmiościanu foremnego o takiej samej krawędzi?</a:t>
            </a:r>
          </a:p>
          <a:p>
            <a:endParaRPr lang="pl-PL" dirty="0" smtClean="0"/>
          </a:p>
        </p:txBody>
      </p:sp>
      <p:sp>
        <p:nvSpPr>
          <p:cNvPr id="2" name="pole tekstowe 1"/>
          <p:cNvSpPr txBox="1"/>
          <p:nvPr/>
        </p:nvSpPr>
        <p:spPr>
          <a:xfrm>
            <a:off x="323528" y="260648"/>
            <a:ext cx="8208912" cy="1569660"/>
          </a:xfrm>
          <a:prstGeom prst="rect">
            <a:avLst/>
          </a:prstGeom>
          <a:noFill/>
        </p:spPr>
        <p:txBody>
          <a:bodyPr wrap="square" rtlCol="0">
            <a:spAutoFit/>
          </a:bodyPr>
          <a:lstStyle/>
          <a:p>
            <a:r>
              <a:rPr lang="pl-PL" sz="1600" dirty="0" smtClean="0"/>
              <a:t>Zadanie 2/s.271</a:t>
            </a:r>
          </a:p>
          <a:p>
            <a:r>
              <a:rPr lang="pl-PL" sz="1600" dirty="0" smtClean="0"/>
              <a:t>W sześcianie o krawędzi 10 cm odcięto wszystkie narożniki płaszczyznami przechodzącymi przez środki krawędzi wychodzących z sąsiednich wierzchołków. Jaki kształt mają ściany tej bryły? Jaką długość mają krawędzie tych ścian? Oblicz łączną objętość obciętych narożników. Oblicz objętość bryły powstałej po obcięciu narożników sześcianu. Oblicz pole powierzchni powstałej bryły.</a:t>
            </a:r>
            <a:endParaRPr lang="pl-PL" sz="1600" dirty="0"/>
          </a:p>
        </p:txBody>
      </p:sp>
    </p:spTree>
    <p:extLst>
      <p:ext uri="{BB962C8B-B14F-4D97-AF65-F5344CB8AC3E}">
        <p14:creationId xmlns:p14="http://schemas.microsoft.com/office/powerpoint/2010/main" val="218714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059832" y="2204864"/>
            <a:ext cx="2877712" cy="923330"/>
          </a:xfrm>
          <a:prstGeom prst="rect">
            <a:avLst/>
          </a:prstGeom>
          <a:noFill/>
        </p:spPr>
        <p:txBody>
          <a:bodyPr wrap="none" lIns="91440" tIns="45720" rIns="91440" bIns="45720">
            <a:spAutoFit/>
          </a:bodyPr>
          <a:lstStyle/>
          <a:p>
            <a:pPr algn="ctr"/>
            <a:r>
              <a:rPr lang="pl-PL"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Koniec</a:t>
            </a:r>
            <a:endParaRPr lang="pl-PL"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pole tekstowe 4"/>
          <p:cNvSpPr txBox="1"/>
          <p:nvPr/>
        </p:nvSpPr>
        <p:spPr>
          <a:xfrm>
            <a:off x="5292080" y="4869160"/>
            <a:ext cx="4968552" cy="369332"/>
          </a:xfrm>
          <a:prstGeom prst="rect">
            <a:avLst/>
          </a:prstGeom>
          <a:noFill/>
        </p:spPr>
        <p:txBody>
          <a:bodyPr wrap="square" rtlCol="0">
            <a:spAutoFit/>
          </a:bodyPr>
          <a:lstStyle/>
          <a:p>
            <a:r>
              <a:rPr lang="pl-PL" dirty="0" smtClean="0"/>
              <a:t>Monika Mik i Ania </a:t>
            </a:r>
            <a:r>
              <a:rPr lang="pl-PL" dirty="0" err="1" smtClean="0"/>
              <a:t>Rell</a:t>
            </a:r>
            <a:r>
              <a:rPr lang="pl-PL" dirty="0" smtClean="0"/>
              <a:t> 3c</a:t>
            </a:r>
            <a:endParaRPr lang="pl-PL" dirty="0"/>
          </a:p>
        </p:txBody>
      </p:sp>
    </p:spTree>
    <p:extLst>
      <p:ext uri="{BB962C8B-B14F-4D97-AF65-F5344CB8AC3E}">
        <p14:creationId xmlns:p14="http://schemas.microsoft.com/office/powerpoint/2010/main" val="3956193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810444" y="1916832"/>
            <a:ext cx="6264696" cy="2492990"/>
          </a:xfrm>
          <a:prstGeom prst="rect">
            <a:avLst/>
          </a:prstGeom>
          <a:noFill/>
        </p:spPr>
        <p:txBody>
          <a:bodyPr wrap="square" rtlCol="0">
            <a:spAutoFit/>
          </a:bodyPr>
          <a:lstStyle/>
          <a:p>
            <a:r>
              <a:rPr lang="pl-PL" dirty="0" smtClean="0"/>
              <a:t>Bryła aby być wielościanem foremnym musi spełniać dane warunki:</a:t>
            </a:r>
          </a:p>
          <a:p>
            <a:r>
              <a:rPr lang="pl-PL" sz="2400" b="1" dirty="0"/>
              <a:t>-</a:t>
            </a:r>
            <a:r>
              <a:rPr lang="pl-PL" sz="2400" b="1" dirty="0" smtClean="0"/>
              <a:t>wszystkie ściany muszą być przystającymi wielokątami foremnymi</a:t>
            </a:r>
          </a:p>
          <a:p>
            <a:r>
              <a:rPr lang="pl-PL" sz="2400" b="1" dirty="0" smtClean="0"/>
              <a:t>-z każdego wierzchołka wielościanu musi wychodzić taka sama liczba krawędzi</a:t>
            </a:r>
          </a:p>
          <a:p>
            <a:r>
              <a:rPr lang="pl-PL" sz="2400" b="1" dirty="0" smtClean="0"/>
              <a:t>-jest bryłą wypukłą</a:t>
            </a:r>
          </a:p>
        </p:txBody>
      </p:sp>
      <p:sp>
        <p:nvSpPr>
          <p:cNvPr id="5" name="pole tekstowe 4"/>
          <p:cNvSpPr txBox="1"/>
          <p:nvPr/>
        </p:nvSpPr>
        <p:spPr>
          <a:xfrm>
            <a:off x="827584" y="332656"/>
            <a:ext cx="5760640" cy="1323439"/>
          </a:xfrm>
          <a:prstGeom prst="rect">
            <a:avLst/>
          </a:prstGeom>
          <a:noFill/>
        </p:spPr>
        <p:txBody>
          <a:bodyPr wrap="square" rtlCol="0">
            <a:spAutoFit/>
          </a:bodyPr>
          <a:lstStyle/>
          <a:p>
            <a:r>
              <a:rPr lang="pl-PL" sz="4000" b="1" dirty="0" smtClean="0"/>
              <a:t>Bryły platońskie to wielościany foremne</a:t>
            </a:r>
            <a:endParaRPr lang="pl-PL" sz="4000" b="1"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657146"/>
            <a:ext cx="4248472" cy="18671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193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611560" y="1556792"/>
            <a:ext cx="6174432" cy="2862322"/>
          </a:xfrm>
          <a:prstGeom prst="rect">
            <a:avLst/>
          </a:prstGeom>
        </p:spPr>
        <p:txBody>
          <a:bodyPr wrap="square">
            <a:spAutoFit/>
          </a:bodyPr>
          <a:lstStyle/>
          <a:p>
            <a:r>
              <a:rPr lang="pl-PL" dirty="0"/>
              <a:t>Bryły platońskie  zawdzięczają swoją nazwę matematykowi greckiemu Platonie, który jako pierwszy je wyodrębnił .           Co ciekawe, Platon znał jedynie  cztery z pięciu istniejących wielościanów. Dwunastościan foremny, jako ostatni z brył platońskich został odkryty dopiero przez jego ucznia </a:t>
            </a:r>
            <a:r>
              <a:rPr lang="pl-PL" dirty="0" err="1"/>
              <a:t>Teajtetos</a:t>
            </a:r>
            <a:r>
              <a:rPr lang="pl-PL" dirty="0"/>
              <a:t> . Platon uważał wielościany foremne za bryły doskonałe. Twierdził, że każdy żywioł zbudowany jest z poszczególnych brył-ogień czworościanów, ziemia z sześcianów, powietrze z ośmiościanów, natomiast woda z dwudziestościanów.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1" y="1785451"/>
            <a:ext cx="1731963"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181" y="4953971"/>
            <a:ext cx="6639561" cy="13681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ostokąt 4"/>
          <p:cNvSpPr/>
          <p:nvPr/>
        </p:nvSpPr>
        <p:spPr>
          <a:xfrm>
            <a:off x="2483768" y="332656"/>
            <a:ext cx="3480761" cy="923330"/>
          </a:xfrm>
          <a:prstGeom prst="rect">
            <a:avLst/>
          </a:prstGeom>
          <a:noFill/>
        </p:spPr>
        <p:txBody>
          <a:bodyPr wrap="none" lIns="91440" tIns="45720" rIns="91440" bIns="45720">
            <a:spAutoFit/>
          </a:bodyPr>
          <a:lstStyle/>
          <a:p>
            <a:pPr algn="ctr"/>
            <a:r>
              <a:rPr lang="pl-PL"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Historia</a:t>
            </a:r>
            <a:endParaRPr lang="pl-PL"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073117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09719" y="980728"/>
            <a:ext cx="7249100" cy="923330"/>
          </a:xfrm>
          <a:prstGeom prst="rect">
            <a:avLst/>
          </a:prstGeom>
          <a:noFill/>
        </p:spPr>
        <p:txBody>
          <a:bodyPr wrap="none" lIns="91440" tIns="45720" rIns="91440" bIns="45720">
            <a:spAutoFit/>
          </a:bodyPr>
          <a:lstStyle/>
          <a:p>
            <a:pPr algn="ctr"/>
            <a:r>
              <a:rPr lang="pl-PL"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1.Czworościan foremny</a:t>
            </a:r>
          </a:p>
          <a:p>
            <a:pPr algn="ctr"/>
            <a:r>
              <a:rPr lang="pl-PL"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pl-PL"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tetrader</a:t>
            </a:r>
            <a:r>
              <a:rPr lang="pl-PL"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pl-PL"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136" y="2276872"/>
            <a:ext cx="3268160" cy="278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820" y="2257983"/>
            <a:ext cx="3112013" cy="270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ole tekstowe 5"/>
          <p:cNvSpPr txBox="1"/>
          <p:nvPr/>
        </p:nvSpPr>
        <p:spPr>
          <a:xfrm>
            <a:off x="1187624" y="445314"/>
            <a:ext cx="5328592" cy="369332"/>
          </a:xfrm>
          <a:prstGeom prst="rect">
            <a:avLst/>
          </a:prstGeom>
          <a:noFill/>
        </p:spPr>
        <p:txBody>
          <a:bodyPr wrap="square" rtlCol="0">
            <a:spAutoFit/>
          </a:bodyPr>
          <a:lstStyle/>
          <a:p>
            <a:r>
              <a:rPr lang="pl-PL" dirty="0" smtClean="0"/>
              <a:t>Istnieje tylko pięć brył platońskich</a:t>
            </a:r>
            <a:endParaRPr lang="pl-PL" dirty="0"/>
          </a:p>
        </p:txBody>
      </p:sp>
      <p:sp>
        <p:nvSpPr>
          <p:cNvPr id="2" name="pole tekstowe 1"/>
          <p:cNvSpPr txBox="1"/>
          <p:nvPr/>
        </p:nvSpPr>
        <p:spPr>
          <a:xfrm>
            <a:off x="1543715" y="5446777"/>
            <a:ext cx="2016224" cy="369332"/>
          </a:xfrm>
          <a:prstGeom prst="rect">
            <a:avLst/>
          </a:prstGeom>
          <a:noFill/>
        </p:spPr>
        <p:txBody>
          <a:bodyPr wrap="square" rtlCol="0">
            <a:spAutoFit/>
          </a:bodyPr>
          <a:lstStyle/>
          <a:p>
            <a:r>
              <a:rPr lang="pl-PL" dirty="0" smtClean="0"/>
              <a:t>P=4</a:t>
            </a:r>
            <a:endParaRPr lang="pl-PL"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5178314"/>
            <a:ext cx="696449" cy="9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ole tekstowe 2"/>
          <p:cNvSpPr txBox="1"/>
          <p:nvPr/>
        </p:nvSpPr>
        <p:spPr>
          <a:xfrm>
            <a:off x="1552057" y="6104767"/>
            <a:ext cx="2555776" cy="369332"/>
          </a:xfrm>
          <a:prstGeom prst="rect">
            <a:avLst/>
          </a:prstGeom>
          <a:noFill/>
        </p:spPr>
        <p:txBody>
          <a:bodyPr wrap="square" rtlCol="0">
            <a:spAutoFit/>
          </a:bodyPr>
          <a:lstStyle/>
          <a:p>
            <a:r>
              <a:rPr lang="pl-PL" dirty="0" smtClean="0"/>
              <a:t>V=1/3 </a:t>
            </a:r>
            <a:r>
              <a:rPr lang="pl-PL" dirty="0" err="1" smtClean="0"/>
              <a:t>Pp</a:t>
            </a:r>
            <a:r>
              <a:rPr lang="pl-PL" dirty="0" smtClean="0"/>
              <a:t>*h</a:t>
            </a:r>
            <a:endParaRPr lang="pl-PL" dirty="0"/>
          </a:p>
        </p:txBody>
      </p:sp>
      <p:sp>
        <p:nvSpPr>
          <p:cNvPr id="8" name="Prostokąt 7"/>
          <p:cNvSpPr/>
          <p:nvPr/>
        </p:nvSpPr>
        <p:spPr>
          <a:xfrm>
            <a:off x="4230216" y="5474359"/>
            <a:ext cx="4572000" cy="923330"/>
          </a:xfrm>
          <a:prstGeom prst="rect">
            <a:avLst/>
          </a:prstGeom>
        </p:spPr>
        <p:txBody>
          <a:bodyPr>
            <a:spAutoFit/>
          </a:bodyPr>
          <a:lstStyle/>
          <a:p>
            <a:r>
              <a:rPr lang="pl-PL" dirty="0"/>
              <a:t>Liczba </a:t>
            </a:r>
            <a:r>
              <a:rPr lang="pl-PL" dirty="0" smtClean="0"/>
              <a:t>ścian-4</a:t>
            </a:r>
          </a:p>
          <a:p>
            <a:r>
              <a:rPr lang="pl-PL" dirty="0" smtClean="0"/>
              <a:t>Liczba krawędzi-6</a:t>
            </a:r>
            <a:endParaRPr lang="pl-PL" dirty="0"/>
          </a:p>
          <a:p>
            <a:r>
              <a:rPr lang="pl-PL" dirty="0"/>
              <a:t>Liczba </a:t>
            </a:r>
            <a:r>
              <a:rPr lang="pl-PL" dirty="0" smtClean="0"/>
              <a:t>wierzchołków-4</a:t>
            </a:r>
            <a:endParaRPr lang="pl-PL" dirty="0"/>
          </a:p>
        </p:txBody>
      </p:sp>
      <p:sp>
        <p:nvSpPr>
          <p:cNvPr id="5" name="pole tekstowe 4"/>
          <p:cNvSpPr txBox="1"/>
          <p:nvPr/>
        </p:nvSpPr>
        <p:spPr>
          <a:xfrm>
            <a:off x="5940152" y="1700808"/>
            <a:ext cx="2376264" cy="369332"/>
          </a:xfrm>
          <a:prstGeom prst="rect">
            <a:avLst/>
          </a:prstGeom>
          <a:noFill/>
        </p:spPr>
        <p:txBody>
          <a:bodyPr wrap="square" rtlCol="0">
            <a:spAutoFit/>
          </a:bodyPr>
          <a:lstStyle/>
          <a:p>
            <a:r>
              <a:rPr lang="pl-PL" dirty="0" smtClean="0"/>
              <a:t>Ostrosłup prawidłowy</a:t>
            </a:r>
            <a:endParaRPr lang="pl-PL"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2063" y="5541814"/>
            <a:ext cx="1066046" cy="74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342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083" y="2276872"/>
            <a:ext cx="352839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437" y="2300712"/>
            <a:ext cx="3729384" cy="270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839241" y="734649"/>
            <a:ext cx="3525324" cy="923330"/>
          </a:xfrm>
          <a:prstGeom prst="rect">
            <a:avLst/>
          </a:prstGeom>
          <a:noFill/>
        </p:spPr>
        <p:txBody>
          <a:bodyPr wrap="none" lIns="91440" tIns="45720" rIns="91440" bIns="45720">
            <a:spAutoFit/>
          </a:bodyPr>
          <a:lstStyle/>
          <a:p>
            <a:pPr marL="742950" indent="-742950" algn="ctr">
              <a:buAutoNum type="arabicPeriod" startAt="2"/>
            </a:pPr>
            <a:r>
              <a:rPr lang="pl-PL"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Sześcian</a:t>
            </a:r>
          </a:p>
          <a:p>
            <a:pPr algn="ctr"/>
            <a:r>
              <a:rPr lang="pl-PL"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pl-PL"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heksaeder</a:t>
            </a:r>
            <a:r>
              <a:rPr lang="pl-PL"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pl-PL"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Prostokąt 4"/>
          <p:cNvSpPr/>
          <p:nvPr/>
        </p:nvSpPr>
        <p:spPr>
          <a:xfrm>
            <a:off x="1691680" y="5445224"/>
            <a:ext cx="4572000" cy="646331"/>
          </a:xfrm>
          <a:prstGeom prst="rect">
            <a:avLst/>
          </a:prstGeom>
        </p:spPr>
        <p:txBody>
          <a:bodyPr>
            <a:spAutoFit/>
          </a:bodyPr>
          <a:lstStyle/>
          <a:p>
            <a:r>
              <a:rPr lang="pl-PL" dirty="0" smtClean="0"/>
              <a:t>P=6a</a:t>
            </a:r>
            <a:r>
              <a:rPr lang="pl-PL" baseline="30000" dirty="0" smtClean="0"/>
              <a:t>2</a:t>
            </a:r>
            <a:endParaRPr lang="pl-PL" dirty="0"/>
          </a:p>
          <a:p>
            <a:r>
              <a:rPr lang="pl-PL" smtClean="0"/>
              <a:t>V=a</a:t>
            </a:r>
            <a:r>
              <a:rPr lang="pl-PL" baseline="30000" smtClean="0"/>
              <a:t>3</a:t>
            </a:r>
            <a:endParaRPr lang="pl-PL" dirty="0"/>
          </a:p>
        </p:txBody>
      </p:sp>
      <p:sp>
        <p:nvSpPr>
          <p:cNvPr id="6" name="pole tekstowe 5"/>
          <p:cNvSpPr txBox="1"/>
          <p:nvPr/>
        </p:nvSpPr>
        <p:spPr>
          <a:xfrm>
            <a:off x="5004048" y="5445224"/>
            <a:ext cx="2898576" cy="1200329"/>
          </a:xfrm>
          <a:prstGeom prst="rect">
            <a:avLst/>
          </a:prstGeom>
          <a:noFill/>
        </p:spPr>
        <p:txBody>
          <a:bodyPr wrap="square" rtlCol="0">
            <a:spAutoFit/>
          </a:bodyPr>
          <a:lstStyle/>
          <a:p>
            <a:r>
              <a:rPr lang="pl-PL" dirty="0" smtClean="0"/>
              <a:t>Liczba ścian-6</a:t>
            </a:r>
          </a:p>
          <a:p>
            <a:r>
              <a:rPr lang="pl-PL" dirty="0" smtClean="0"/>
              <a:t>Liczba krawędzi-12</a:t>
            </a:r>
          </a:p>
          <a:p>
            <a:r>
              <a:rPr lang="pl-PL" dirty="0" smtClean="0"/>
              <a:t>Liczba wierzchołków-8</a:t>
            </a:r>
          </a:p>
          <a:p>
            <a:r>
              <a:rPr lang="pl-PL" dirty="0" smtClean="0"/>
              <a:t>Liczba przekątnych-4</a:t>
            </a:r>
            <a:endParaRPr lang="pl-PL" dirty="0"/>
          </a:p>
        </p:txBody>
      </p:sp>
      <p:sp>
        <p:nvSpPr>
          <p:cNvPr id="2" name="pole tekstowe 1"/>
          <p:cNvSpPr txBox="1"/>
          <p:nvPr/>
        </p:nvSpPr>
        <p:spPr>
          <a:xfrm>
            <a:off x="5049180" y="1475492"/>
            <a:ext cx="2808312" cy="369332"/>
          </a:xfrm>
          <a:prstGeom prst="rect">
            <a:avLst/>
          </a:prstGeom>
          <a:noFill/>
        </p:spPr>
        <p:txBody>
          <a:bodyPr wrap="square" rtlCol="0">
            <a:spAutoFit/>
          </a:bodyPr>
          <a:lstStyle/>
          <a:p>
            <a:r>
              <a:rPr lang="pl-PL" dirty="0" smtClean="0"/>
              <a:t>Graniastosłup prawidłowy</a:t>
            </a:r>
            <a:endParaRPr lang="pl-PL" dirty="0"/>
          </a:p>
        </p:txBody>
      </p:sp>
    </p:spTree>
    <p:extLst>
      <p:ext uri="{BB962C8B-B14F-4D97-AF65-F5344CB8AC3E}">
        <p14:creationId xmlns:p14="http://schemas.microsoft.com/office/powerpoint/2010/main" val="4030814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683568" y="692696"/>
            <a:ext cx="6623929" cy="923330"/>
          </a:xfrm>
          <a:prstGeom prst="rect">
            <a:avLst/>
          </a:prstGeom>
          <a:noFill/>
        </p:spPr>
        <p:txBody>
          <a:bodyPr wrap="none" lIns="91440" tIns="45720" rIns="91440" bIns="45720">
            <a:spAutoFit/>
          </a:bodyPr>
          <a:lstStyle/>
          <a:p>
            <a:pPr algn="ctr"/>
            <a:r>
              <a:rPr lang="pl-PL"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3.Ośmiościan </a:t>
            </a:r>
            <a:r>
              <a:rPr lang="pl-PL"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foremny</a:t>
            </a:r>
          </a:p>
          <a:p>
            <a:pPr algn="ctr"/>
            <a:r>
              <a:rPr lang="pl-PL"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(oktaedr)</a:t>
            </a:r>
            <a:endParaRPr lang="pl-PL"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310" y="1988840"/>
            <a:ext cx="2755869" cy="244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889050"/>
            <a:ext cx="3810335" cy="254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rostokąt 5"/>
          <p:cNvSpPr/>
          <p:nvPr/>
        </p:nvSpPr>
        <p:spPr>
          <a:xfrm>
            <a:off x="1907704" y="5301208"/>
            <a:ext cx="601447" cy="369332"/>
          </a:xfrm>
          <a:prstGeom prst="rect">
            <a:avLst/>
          </a:prstGeom>
        </p:spPr>
        <p:txBody>
          <a:bodyPr wrap="none">
            <a:spAutoFit/>
          </a:bodyPr>
          <a:lstStyle/>
          <a:p>
            <a:r>
              <a:rPr lang="pl-PL" dirty="0"/>
              <a:t>P=8</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672" y="4941168"/>
            <a:ext cx="6953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rostokąt 7"/>
          <p:cNvSpPr/>
          <p:nvPr/>
        </p:nvSpPr>
        <p:spPr>
          <a:xfrm>
            <a:off x="4283968" y="5216130"/>
            <a:ext cx="4572000" cy="923330"/>
          </a:xfrm>
          <a:prstGeom prst="rect">
            <a:avLst/>
          </a:prstGeom>
        </p:spPr>
        <p:txBody>
          <a:bodyPr>
            <a:spAutoFit/>
          </a:bodyPr>
          <a:lstStyle/>
          <a:p>
            <a:r>
              <a:rPr lang="pl-PL" dirty="0"/>
              <a:t>Liczba </a:t>
            </a:r>
            <a:r>
              <a:rPr lang="pl-PL" dirty="0" smtClean="0"/>
              <a:t>ścian-8</a:t>
            </a:r>
            <a:endParaRPr lang="pl-PL" dirty="0"/>
          </a:p>
          <a:p>
            <a:r>
              <a:rPr lang="pl-PL" dirty="0"/>
              <a:t>Liczba krawędzi-12</a:t>
            </a:r>
          </a:p>
          <a:p>
            <a:r>
              <a:rPr lang="pl-PL" dirty="0"/>
              <a:t>Liczba </a:t>
            </a:r>
            <a:r>
              <a:rPr lang="pl-PL" dirty="0" smtClean="0"/>
              <a:t>wierzchołków-6</a:t>
            </a:r>
            <a:endParaRPr lang="pl-PL"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285" y="6112208"/>
            <a:ext cx="1189712" cy="587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687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611560" y="735912"/>
            <a:ext cx="7922682" cy="923330"/>
          </a:xfrm>
          <a:prstGeom prst="rect">
            <a:avLst/>
          </a:prstGeom>
          <a:noFill/>
        </p:spPr>
        <p:txBody>
          <a:bodyPr wrap="none" lIns="91440" tIns="45720" rIns="91440" bIns="45720">
            <a:spAutoFit/>
          </a:bodyPr>
          <a:lstStyle/>
          <a:p>
            <a:pPr algn="ctr"/>
            <a:r>
              <a:rPr lang="pl-PL"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4.Dwunastościan foremny</a:t>
            </a:r>
          </a:p>
          <a:p>
            <a:pPr algn="ctr"/>
            <a:r>
              <a:rPr lang="pl-PL"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(dodekaedr)</a:t>
            </a:r>
            <a:endParaRPr lang="pl-PL"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39" y="2132856"/>
            <a:ext cx="2829592" cy="259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202" y="2132856"/>
            <a:ext cx="4615451" cy="252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ostokąt 5"/>
          <p:cNvSpPr/>
          <p:nvPr/>
        </p:nvSpPr>
        <p:spPr>
          <a:xfrm>
            <a:off x="4355976" y="5373216"/>
            <a:ext cx="4572000" cy="923330"/>
          </a:xfrm>
          <a:prstGeom prst="rect">
            <a:avLst/>
          </a:prstGeom>
        </p:spPr>
        <p:txBody>
          <a:bodyPr>
            <a:spAutoFit/>
          </a:bodyPr>
          <a:lstStyle/>
          <a:p>
            <a:r>
              <a:rPr lang="pl-PL" dirty="0"/>
              <a:t>Liczba </a:t>
            </a:r>
            <a:r>
              <a:rPr lang="pl-PL" dirty="0" smtClean="0"/>
              <a:t>ścian-12</a:t>
            </a:r>
            <a:endParaRPr lang="pl-PL" dirty="0"/>
          </a:p>
          <a:p>
            <a:r>
              <a:rPr lang="pl-PL" dirty="0"/>
              <a:t>Liczba </a:t>
            </a:r>
            <a:r>
              <a:rPr lang="pl-PL" dirty="0" smtClean="0"/>
              <a:t>krawędzi-30</a:t>
            </a:r>
            <a:endParaRPr lang="pl-PL" dirty="0"/>
          </a:p>
          <a:p>
            <a:r>
              <a:rPr lang="pl-PL" dirty="0"/>
              <a:t>Liczba </a:t>
            </a:r>
            <a:r>
              <a:rPr lang="pl-PL" dirty="0" smtClean="0"/>
              <a:t>wierzchołków-20</a:t>
            </a:r>
            <a:endParaRPr lang="pl-PL" dirty="0"/>
          </a:p>
        </p:txBody>
      </p:sp>
    </p:spTree>
    <p:extLst>
      <p:ext uri="{BB962C8B-B14F-4D97-AF65-F5344CB8AC3E}">
        <p14:creationId xmlns:p14="http://schemas.microsoft.com/office/powerpoint/2010/main" val="2685733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740440" y="836712"/>
            <a:ext cx="3860993" cy="584775"/>
          </a:xfrm>
          <a:prstGeom prst="rect">
            <a:avLst/>
          </a:prstGeom>
          <a:noFill/>
        </p:spPr>
        <p:txBody>
          <a:bodyPr wrap="none" lIns="91440" tIns="45720" rIns="91440" bIns="45720">
            <a:spAutoFit/>
          </a:bodyPr>
          <a:lstStyle/>
          <a:p>
            <a:pPr algn="ctr"/>
            <a:r>
              <a:rPr lang="pl-PL"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5.Dwudziestościan foremny</a:t>
            </a:r>
          </a:p>
          <a:p>
            <a:pPr algn="ctr"/>
            <a:r>
              <a:rPr lang="pl-PL"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(ikosaedr)</a:t>
            </a:r>
            <a:endParaRPr lang="pl-PL"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64" y="1916832"/>
            <a:ext cx="3666407"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5" y="1988840"/>
            <a:ext cx="413216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ostokąt 1"/>
          <p:cNvSpPr/>
          <p:nvPr/>
        </p:nvSpPr>
        <p:spPr>
          <a:xfrm>
            <a:off x="4572000" y="5517232"/>
            <a:ext cx="4572000" cy="923330"/>
          </a:xfrm>
          <a:prstGeom prst="rect">
            <a:avLst/>
          </a:prstGeom>
        </p:spPr>
        <p:txBody>
          <a:bodyPr>
            <a:spAutoFit/>
          </a:bodyPr>
          <a:lstStyle/>
          <a:p>
            <a:r>
              <a:rPr lang="pl-PL" dirty="0"/>
              <a:t>Liczba </a:t>
            </a:r>
            <a:r>
              <a:rPr lang="pl-PL" dirty="0" smtClean="0"/>
              <a:t>ścian-20</a:t>
            </a:r>
            <a:endParaRPr lang="pl-PL" dirty="0"/>
          </a:p>
          <a:p>
            <a:r>
              <a:rPr lang="pl-PL" dirty="0"/>
              <a:t>Liczba krawędzi-30</a:t>
            </a:r>
          </a:p>
          <a:p>
            <a:r>
              <a:rPr lang="pl-PL" dirty="0"/>
              <a:t>Liczba </a:t>
            </a:r>
            <a:r>
              <a:rPr lang="pl-PL" dirty="0" smtClean="0"/>
              <a:t>wierzchołków-12</a:t>
            </a:r>
            <a:endParaRPr lang="pl-PL" dirty="0"/>
          </a:p>
        </p:txBody>
      </p:sp>
    </p:spTree>
    <p:extLst>
      <p:ext uri="{BB962C8B-B14F-4D97-AF65-F5344CB8AC3E}">
        <p14:creationId xmlns:p14="http://schemas.microsoft.com/office/powerpoint/2010/main" val="1301930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755576" y="548680"/>
            <a:ext cx="7750968" cy="923330"/>
          </a:xfrm>
          <a:prstGeom prst="rect">
            <a:avLst/>
          </a:prstGeom>
          <a:noFill/>
        </p:spPr>
        <p:txBody>
          <a:bodyPr wrap="none" lIns="91440" tIns="45720" rIns="91440" bIns="45720">
            <a:spAutoFit/>
          </a:bodyPr>
          <a:lstStyle/>
          <a:p>
            <a:pPr algn="ctr"/>
            <a:r>
              <a:rPr lang="pl-PL"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 brył platońskich</a:t>
            </a:r>
            <a:endParaRPr lang="pl-PL"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pole tekstowe 1"/>
          <p:cNvSpPr txBox="1"/>
          <p:nvPr/>
        </p:nvSpPr>
        <p:spPr>
          <a:xfrm>
            <a:off x="454596" y="2276872"/>
            <a:ext cx="8352928" cy="1477328"/>
          </a:xfrm>
          <a:prstGeom prst="rect">
            <a:avLst/>
          </a:prstGeom>
          <a:noFill/>
        </p:spPr>
        <p:txBody>
          <a:bodyPr wrap="square" rtlCol="0">
            <a:spAutoFit/>
          </a:bodyPr>
          <a:lstStyle/>
          <a:p>
            <a:r>
              <a:rPr lang="pl-PL" dirty="0" smtClean="0"/>
              <a:t>Istnieje tylko 5 brył platońskich. Ponieważ tylko one spełniają określone warunki.</a:t>
            </a:r>
          </a:p>
          <a:p>
            <a:r>
              <a:rPr lang="pl-PL" dirty="0" smtClean="0"/>
              <a:t>Udowodniono, że płaszczyzna wokół wierzchołka może być zapełniona w jednolicie tylko </a:t>
            </a:r>
            <a:r>
              <a:rPr lang="pl-PL" dirty="0"/>
              <a:t>trzema rodzajami figur</a:t>
            </a:r>
            <a:r>
              <a:rPr lang="pl-PL" dirty="0" smtClean="0"/>
              <a:t>: trójkątami</a:t>
            </a:r>
            <a:r>
              <a:rPr lang="pl-PL" dirty="0"/>
              <a:t>, kwadratami albo </a:t>
            </a:r>
            <a:r>
              <a:rPr lang="pl-PL" dirty="0" smtClean="0"/>
              <a:t>pięciokątami.</a:t>
            </a:r>
          </a:p>
          <a:p>
            <a:r>
              <a:rPr lang="pl-PL" dirty="0" smtClean="0"/>
              <a:t>Układając wielościan z takich ścian jesteśmy w stanie ułożyć tylko 5 kombinacji.</a:t>
            </a:r>
          </a:p>
          <a:p>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983142"/>
            <a:ext cx="3312368" cy="24715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2752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ktywa">
  <a:themeElements>
    <a:clrScheme name="Perspektyw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 klasyczny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ktyw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422</TotalTime>
  <Words>425</Words>
  <Application>Microsoft Office PowerPoint</Application>
  <PresentationFormat>Pokaz na ekranie (4:3)</PresentationFormat>
  <Paragraphs>84</Paragraphs>
  <Slides>12</Slides>
  <Notes>1</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Perspektywa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Gość</dc:creator>
  <cp:lastModifiedBy>Gość</cp:lastModifiedBy>
  <cp:revision>81</cp:revision>
  <dcterms:created xsi:type="dcterms:W3CDTF">2014-05-04T18:34:01Z</dcterms:created>
  <dcterms:modified xsi:type="dcterms:W3CDTF">2014-05-07T19:56:05Z</dcterms:modified>
</cp:coreProperties>
</file>