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62" r:id="rId3"/>
    <p:sldId id="261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9456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17</a:t>
            </a:r>
            <a:r>
              <a:rPr lang="pl-PL" baseline="0" dirty="0" smtClean="0"/>
              <a:t> odpowiedzi</a:t>
            </a:r>
            <a:endParaRPr lang="pl-PL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kuchnia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Arkusz1!$A$2:$A$6</c:f>
              <c:strCache>
                <c:ptCount val="5"/>
                <c:pt idx="0">
                  <c:v>włoska</c:v>
                </c:pt>
                <c:pt idx="1">
                  <c:v>japońska</c:v>
                </c:pt>
                <c:pt idx="2">
                  <c:v>meksykańska</c:v>
                </c:pt>
                <c:pt idx="3">
                  <c:v>polska</c:v>
                </c:pt>
                <c:pt idx="4">
                  <c:v>babci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27</a:t>
            </a:r>
            <a:r>
              <a:rPr lang="pl-PL" baseline="0" dirty="0" smtClean="0"/>
              <a:t> samochodów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samochody rodziców</c:v>
                </c:pt>
              </c:strCache>
            </c:strRef>
          </c:tx>
          <c:cat>
            <c:strRef>
              <c:f>Arkusz1!$A$2:$A$15</c:f>
              <c:strCache>
                <c:ptCount val="14"/>
                <c:pt idx="0">
                  <c:v>KIA</c:v>
                </c:pt>
                <c:pt idx="1">
                  <c:v>Mazda</c:v>
                </c:pt>
                <c:pt idx="2">
                  <c:v>Seat</c:v>
                </c:pt>
                <c:pt idx="3">
                  <c:v>Toyota</c:v>
                </c:pt>
                <c:pt idx="4">
                  <c:v>Volvo</c:v>
                </c:pt>
                <c:pt idx="5">
                  <c:v>Nissan</c:v>
                </c:pt>
                <c:pt idx="6">
                  <c:v>Saab</c:v>
                </c:pt>
                <c:pt idx="7">
                  <c:v>Opel</c:v>
                </c:pt>
                <c:pt idx="8">
                  <c:v>VolksWagen</c:v>
                </c:pt>
                <c:pt idx="9">
                  <c:v>Citroen</c:v>
                </c:pt>
                <c:pt idx="10">
                  <c:v>BMW</c:v>
                </c:pt>
                <c:pt idx="11">
                  <c:v>Ford</c:v>
                </c:pt>
                <c:pt idx="12">
                  <c:v>Fiat</c:v>
                </c:pt>
                <c:pt idx="13">
                  <c:v>Subaru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overlap val="100"/>
        <c:axId val="87887872"/>
        <c:axId val="87889408"/>
      </c:barChart>
      <c:catAx>
        <c:axId val="87887872"/>
        <c:scaling>
          <c:orientation val="minMax"/>
        </c:scaling>
        <c:axPos val="b"/>
        <c:tickLblPos val="nextTo"/>
        <c:crossAx val="87889408"/>
        <c:crosses val="autoZero"/>
        <c:auto val="1"/>
        <c:lblAlgn val="ctr"/>
        <c:lblOffset val="100"/>
      </c:catAx>
      <c:valAx>
        <c:axId val="87889408"/>
        <c:scaling>
          <c:orientation val="minMax"/>
        </c:scaling>
        <c:axPos val="l"/>
        <c:majorGridlines/>
        <c:numFmt formatCode="General" sourceLinked="1"/>
        <c:tickLblPos val="nextTo"/>
        <c:crossAx val="878878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25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5.3742517406489963E-2"/>
          <c:y val="0.13804440775548227"/>
          <c:w val="0.64581056140202397"/>
          <c:h val="0.66724049614765923"/>
        </c:manualLayout>
      </c:layout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samochody rodziców</c:v>
                </c:pt>
              </c:strCache>
            </c:strRef>
          </c:tx>
          <c:cat>
            <c:strRef>
              <c:f>Arkusz1!$A$2:$A$18</c:f>
              <c:strCache>
                <c:ptCount val="17"/>
                <c:pt idx="0">
                  <c:v>Opel</c:v>
                </c:pt>
                <c:pt idx="1">
                  <c:v>VolksWagen</c:v>
                </c:pt>
                <c:pt idx="2">
                  <c:v>Skoda</c:v>
                </c:pt>
                <c:pt idx="3">
                  <c:v>Mazda</c:v>
                </c:pt>
                <c:pt idx="4">
                  <c:v>Ford</c:v>
                </c:pt>
                <c:pt idx="5">
                  <c:v>Toyota</c:v>
                </c:pt>
                <c:pt idx="6">
                  <c:v>Honda</c:v>
                </c:pt>
                <c:pt idx="7">
                  <c:v>Mitsubishi</c:v>
                </c:pt>
                <c:pt idx="8">
                  <c:v>Subaru</c:v>
                </c:pt>
                <c:pt idx="9">
                  <c:v>BMW</c:v>
                </c:pt>
                <c:pt idx="10">
                  <c:v>Mini</c:v>
                </c:pt>
                <c:pt idx="11">
                  <c:v>Nissan</c:v>
                </c:pt>
                <c:pt idx="12">
                  <c:v>Infiniti</c:v>
                </c:pt>
                <c:pt idx="13">
                  <c:v>Peugeot</c:v>
                </c:pt>
                <c:pt idx="14">
                  <c:v>Dodge</c:v>
                </c:pt>
                <c:pt idx="15">
                  <c:v>Audi</c:v>
                </c:pt>
                <c:pt idx="16">
                  <c:v>Citroen</c:v>
                </c:pt>
              </c:strCache>
            </c:strRef>
          </c:cat>
          <c:val>
            <c:numRef>
              <c:f>Arkusz1!$B$2:$B$18</c:f>
              <c:numCache>
                <c:formatCode>General</c:formatCode>
                <c:ptCount val="17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overlap val="100"/>
        <c:axId val="87910272"/>
        <c:axId val="87911808"/>
      </c:barChart>
      <c:catAx>
        <c:axId val="87910272"/>
        <c:scaling>
          <c:orientation val="minMax"/>
        </c:scaling>
        <c:axPos val="b"/>
        <c:tickLblPos val="nextTo"/>
        <c:crossAx val="87911808"/>
        <c:crosses val="autoZero"/>
        <c:auto val="1"/>
        <c:lblAlgn val="ctr"/>
        <c:lblOffset val="100"/>
      </c:catAx>
      <c:valAx>
        <c:axId val="87911808"/>
        <c:scaling>
          <c:orientation val="minMax"/>
        </c:scaling>
        <c:axPos val="l"/>
        <c:majorGridlines/>
        <c:numFmt formatCode="General" sourceLinked="1"/>
        <c:tickLblPos val="nextTo"/>
        <c:crossAx val="87910272"/>
        <c:crosses val="autoZero"/>
        <c:crossBetween val="between"/>
        <c:majorUnit val="1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52</a:t>
            </a:r>
            <a:r>
              <a:rPr lang="pl-PL" baseline="0" dirty="0" smtClean="0"/>
              <a:t> samochody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9885535141440687E-2"/>
          <c:y val="0.14409684745544771"/>
          <c:w val="0.79887101131788074"/>
          <c:h val="0.65498237612636245"/>
        </c:manualLayout>
      </c:layout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samochody rodziców</c:v>
                </c:pt>
              </c:strCache>
            </c:strRef>
          </c:tx>
          <c:cat>
            <c:strRef>
              <c:f>Arkusz1!$A$2:$A$23</c:f>
              <c:strCache>
                <c:ptCount val="22"/>
                <c:pt idx="0">
                  <c:v>Opel</c:v>
                </c:pt>
                <c:pt idx="1">
                  <c:v>VW</c:v>
                </c:pt>
                <c:pt idx="2">
                  <c:v>Skoda</c:v>
                </c:pt>
                <c:pt idx="3">
                  <c:v>Mazda</c:v>
                </c:pt>
                <c:pt idx="4">
                  <c:v>Ford</c:v>
                </c:pt>
                <c:pt idx="5">
                  <c:v>Toyota</c:v>
                </c:pt>
                <c:pt idx="6">
                  <c:v>Honda</c:v>
                </c:pt>
                <c:pt idx="7">
                  <c:v>Mitsubishi</c:v>
                </c:pt>
                <c:pt idx="8">
                  <c:v>Subaru</c:v>
                </c:pt>
                <c:pt idx="9">
                  <c:v>BMW</c:v>
                </c:pt>
                <c:pt idx="10">
                  <c:v>Mini</c:v>
                </c:pt>
                <c:pt idx="11">
                  <c:v>Nissan</c:v>
                </c:pt>
                <c:pt idx="12">
                  <c:v>Infiniti</c:v>
                </c:pt>
                <c:pt idx="13">
                  <c:v>Peugeot</c:v>
                </c:pt>
                <c:pt idx="14">
                  <c:v>Dodge</c:v>
                </c:pt>
                <c:pt idx="15">
                  <c:v>Audi</c:v>
                </c:pt>
                <c:pt idx="16">
                  <c:v>Citroen</c:v>
                </c:pt>
                <c:pt idx="17">
                  <c:v>KIA</c:v>
                </c:pt>
                <c:pt idx="18">
                  <c:v>Seat</c:v>
                </c:pt>
                <c:pt idx="19">
                  <c:v>Volvo</c:v>
                </c:pt>
                <c:pt idx="20">
                  <c:v>Saab</c:v>
                </c:pt>
                <c:pt idx="21">
                  <c:v>Fiat</c:v>
                </c:pt>
              </c:strCache>
            </c:strRef>
          </c:cat>
          <c:val>
            <c:numRef>
              <c:f>Arkusz1!$B$2:$B$23</c:f>
              <c:numCache>
                <c:formatCode>General</c:formatCode>
                <c:ptCount val="22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5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</c:numCache>
            </c:numRef>
          </c:val>
        </c:ser>
        <c:overlap val="100"/>
        <c:axId val="87798144"/>
        <c:axId val="87799680"/>
      </c:barChart>
      <c:catAx>
        <c:axId val="87798144"/>
        <c:scaling>
          <c:orientation val="minMax"/>
        </c:scaling>
        <c:axPos val="b"/>
        <c:tickLblPos val="nextTo"/>
        <c:crossAx val="87799680"/>
        <c:crosses val="autoZero"/>
        <c:auto val="1"/>
        <c:lblAlgn val="ctr"/>
        <c:lblOffset val="100"/>
      </c:catAx>
      <c:valAx>
        <c:axId val="87799680"/>
        <c:scaling>
          <c:orientation val="minMax"/>
        </c:scaling>
        <c:axPos val="l"/>
        <c:majorGridlines/>
        <c:numFmt formatCode="General" sourceLinked="1"/>
        <c:tickLblPos val="nextTo"/>
        <c:crossAx val="87798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59611645766506"/>
          <c:y val="0.51067673332724972"/>
          <c:w val="0.16814462428307567"/>
          <c:h val="0.13119660942875577"/>
        </c:manualLayout>
      </c:layout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16 </a:t>
            </a:r>
            <a:r>
              <a:rPr lang="pl-PL" baseline="0" dirty="0" smtClean="0"/>
              <a:t>odpowiedzi</a:t>
            </a:r>
            <a:endParaRPr lang="pl-PL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kuchnia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Arkusz1!$A$2:$A$6</c:f>
              <c:strCache>
                <c:ptCount val="5"/>
                <c:pt idx="0">
                  <c:v>włoska</c:v>
                </c:pt>
                <c:pt idx="1">
                  <c:v>japońska</c:v>
                </c:pt>
                <c:pt idx="2">
                  <c:v>francuska</c:v>
                </c:pt>
                <c:pt idx="3">
                  <c:v>polska</c:v>
                </c:pt>
                <c:pt idx="4">
                  <c:v>babci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33</a:t>
            </a:r>
            <a:r>
              <a:rPr lang="pl-PL" baseline="0" dirty="0" smtClean="0"/>
              <a:t> odpowiedzi</a:t>
            </a:r>
            <a:endParaRPr lang="pl-PL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kuchnia</c:v>
                </c:pt>
              </c:strCache>
            </c:strRef>
          </c:tx>
          <c:dLbls>
            <c:dLbl>
              <c:idx val="2"/>
              <c:layout/>
              <c:dLblPos val="ctr"/>
              <c:showPercent val="1"/>
            </c:dLbl>
            <c:dLblPos val="bestFit"/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włoska</c:v>
                </c:pt>
                <c:pt idx="1">
                  <c:v>japońska</c:v>
                </c:pt>
                <c:pt idx="2">
                  <c:v>meksykańska</c:v>
                </c:pt>
                <c:pt idx="3">
                  <c:v>polska</c:v>
                </c:pt>
                <c:pt idx="4">
                  <c:v>babci</c:v>
                </c:pt>
                <c:pt idx="5">
                  <c:v>francuska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10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17</a:t>
            </a:r>
            <a:endParaRPr lang="pl-PL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rodzeństwo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Arkusz1!$A$2:$A$5</c:f>
              <c:strCach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więcej niż 3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</c:v>
                </c:pt>
                <c:pt idx="1">
                  <c:v>11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15</a:t>
            </a:r>
            <a:endParaRPr lang="pl-PL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rodzeństwo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numRef>
              <c:f>Arkusz1!$A$2:$A$5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32</a:t>
            </a:r>
            <a:endParaRPr lang="pl-PL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rodzeństwo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Arkusz1!$A$2:$A$6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więcej niż 3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</c:v>
                </c:pt>
                <c:pt idx="1">
                  <c:v>19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26</a:t>
            </a:r>
            <a:r>
              <a:rPr lang="pl-PL" baseline="0" dirty="0" smtClean="0"/>
              <a:t> odpowiedzi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ulubione zwierzę</c:v>
                </c:pt>
              </c:strCache>
            </c:strRef>
          </c:tx>
          <c:cat>
            <c:strRef>
              <c:f>Arkusz1!$A$2:$A$8</c:f>
              <c:strCache>
                <c:ptCount val="7"/>
                <c:pt idx="0">
                  <c:v>kot</c:v>
                </c:pt>
                <c:pt idx="1">
                  <c:v>pies</c:v>
                </c:pt>
                <c:pt idx="2">
                  <c:v>chomik</c:v>
                </c:pt>
                <c:pt idx="3">
                  <c:v>rybki</c:v>
                </c:pt>
                <c:pt idx="4">
                  <c:v>świnka morska</c:v>
                </c:pt>
                <c:pt idx="5">
                  <c:v>królik</c:v>
                </c:pt>
                <c:pt idx="6">
                  <c:v>inne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7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overlap val="100"/>
        <c:axId val="87114880"/>
        <c:axId val="87116416"/>
      </c:barChart>
      <c:catAx>
        <c:axId val="87114880"/>
        <c:scaling>
          <c:orientation val="minMax"/>
        </c:scaling>
        <c:axPos val="b"/>
        <c:tickLblPos val="nextTo"/>
        <c:crossAx val="87116416"/>
        <c:crosses val="autoZero"/>
        <c:auto val="1"/>
        <c:lblAlgn val="ctr"/>
        <c:lblOffset val="100"/>
      </c:catAx>
      <c:valAx>
        <c:axId val="87116416"/>
        <c:scaling>
          <c:orientation val="minMax"/>
        </c:scaling>
        <c:axPos val="l"/>
        <c:majorGridlines/>
        <c:numFmt formatCode="General" sourceLinked="1"/>
        <c:tickLblPos val="nextTo"/>
        <c:crossAx val="871148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27</a:t>
            </a:r>
            <a:r>
              <a:rPr lang="pl-PL" baseline="0" dirty="0" smtClean="0"/>
              <a:t> odpowiedzi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ulubione zwierzę</c:v>
                </c:pt>
              </c:strCache>
            </c:strRef>
          </c:tx>
          <c:cat>
            <c:strRef>
              <c:f>Arkusz1!$A$2:$A$7</c:f>
              <c:strCache>
                <c:ptCount val="6"/>
                <c:pt idx="0">
                  <c:v>kot</c:v>
                </c:pt>
                <c:pt idx="1">
                  <c:v>pies</c:v>
                </c:pt>
                <c:pt idx="2">
                  <c:v>chomik</c:v>
                </c:pt>
                <c:pt idx="3">
                  <c:v>rybki</c:v>
                </c:pt>
                <c:pt idx="4">
                  <c:v>świnka morska</c:v>
                </c:pt>
                <c:pt idx="5">
                  <c:v>mysz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overlap val="100"/>
        <c:axId val="87629824"/>
        <c:axId val="87631360"/>
      </c:barChart>
      <c:catAx>
        <c:axId val="87629824"/>
        <c:scaling>
          <c:orientation val="minMax"/>
        </c:scaling>
        <c:axPos val="b"/>
        <c:tickLblPos val="nextTo"/>
        <c:crossAx val="87631360"/>
        <c:crosses val="autoZero"/>
        <c:auto val="1"/>
        <c:lblAlgn val="ctr"/>
        <c:lblOffset val="100"/>
      </c:catAx>
      <c:valAx>
        <c:axId val="87631360"/>
        <c:scaling>
          <c:orientation val="minMax"/>
        </c:scaling>
        <c:axPos val="l"/>
        <c:majorGridlines/>
        <c:numFmt formatCode="General" sourceLinked="1"/>
        <c:tickLblPos val="nextTo"/>
        <c:crossAx val="876298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53</a:t>
            </a:r>
            <a:r>
              <a:rPr lang="pl-PL" baseline="0" dirty="0" smtClean="0"/>
              <a:t> odpowiedzi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ulubione zwierzę</c:v>
                </c:pt>
              </c:strCache>
            </c:strRef>
          </c:tx>
          <c:cat>
            <c:strRef>
              <c:f>Arkusz1!$A$2:$A$9</c:f>
              <c:strCache>
                <c:ptCount val="8"/>
                <c:pt idx="0">
                  <c:v>kot</c:v>
                </c:pt>
                <c:pt idx="1">
                  <c:v>pies</c:v>
                </c:pt>
                <c:pt idx="2">
                  <c:v>chomik</c:v>
                </c:pt>
                <c:pt idx="3">
                  <c:v>rybki</c:v>
                </c:pt>
                <c:pt idx="4">
                  <c:v>świnka morska</c:v>
                </c:pt>
                <c:pt idx="5">
                  <c:v>królik</c:v>
                </c:pt>
                <c:pt idx="6">
                  <c:v>mysz</c:v>
                </c:pt>
                <c:pt idx="7">
                  <c:v>inne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18</c:v>
                </c:pt>
                <c:pt idx="1">
                  <c:v>21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overlap val="100"/>
        <c:axId val="87185280"/>
        <c:axId val="87186816"/>
      </c:barChart>
      <c:catAx>
        <c:axId val="87185280"/>
        <c:scaling>
          <c:orientation val="minMax"/>
        </c:scaling>
        <c:axPos val="b"/>
        <c:tickLblPos val="nextTo"/>
        <c:crossAx val="87186816"/>
        <c:crosses val="autoZero"/>
        <c:auto val="1"/>
        <c:lblAlgn val="ctr"/>
        <c:lblOffset val="100"/>
      </c:catAx>
      <c:valAx>
        <c:axId val="87186816"/>
        <c:scaling>
          <c:orientation val="minMax"/>
        </c:scaling>
        <c:axPos val="l"/>
        <c:majorGridlines/>
        <c:numFmt formatCode="General" sourceLinked="1"/>
        <c:tickLblPos val="nextTo"/>
        <c:crossAx val="871852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A40C7-F25E-47A2-A909-E9EE1F5F5234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0DCE6-D090-4E04-A31F-F421F7F340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5027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514D22E-4B94-4678-A03E-51C5978E655C}" type="datetimeFigureOut">
              <a:rPr lang="pl-PL" smtClean="0"/>
              <a:pPr/>
              <a:t>2013-12-10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C218317-C15A-4E0D-B5D5-4C60AC03387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Jakub Nowopolski 6B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Wyniki ankiety</a:t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3245922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563230601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627350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647470398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8841489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522262156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6B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93653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909619630"/>
              </p:ext>
            </p:extLst>
          </p:nvPr>
        </p:nvGraphicFramePr>
        <p:xfrm>
          <a:off x="323528" y="1628800"/>
          <a:ext cx="8108007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551084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7224" y="2357430"/>
            <a:ext cx="7680960" cy="1066800"/>
          </a:xfrm>
        </p:spPr>
        <p:txBody>
          <a:bodyPr>
            <a:noAutofit/>
          </a:bodyPr>
          <a:lstStyle/>
          <a:p>
            <a:r>
              <a:rPr lang="pl-PL" sz="6600" dirty="0" smtClean="0"/>
              <a:t>Dziękuję </a:t>
            </a:r>
            <a:r>
              <a:rPr lang="pl-PL" sz="6600" dirty="0" smtClean="0"/>
              <a:t>za uwagę</a:t>
            </a:r>
            <a:endParaRPr lang="pl-PL" sz="6600" dirty="0"/>
          </a:p>
        </p:txBody>
      </p:sp>
    </p:spTree>
    <p:extLst>
      <p:ext uri="{BB962C8B-B14F-4D97-AF65-F5344CB8AC3E}">
        <p14:creationId xmlns="" xmlns:p14="http://schemas.microsoft.com/office/powerpoint/2010/main" val="3521060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146322916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6A-ulubiona kuchnia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877402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962185097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6B-ulubiona kuchnia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442043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612693592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6-ulubiona kuchnia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51909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332944183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6A-liczba rodzeństwa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688604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6562237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6B-liczba rodzeństwa</a:t>
            </a:r>
          </a:p>
        </p:txBody>
      </p:sp>
    </p:spTree>
    <p:extLst>
      <p:ext uri="{BB962C8B-B14F-4D97-AF65-F5344CB8AC3E}">
        <p14:creationId xmlns="" xmlns:p14="http://schemas.microsoft.com/office/powerpoint/2010/main" val="3496131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615067937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6-liczba rodzeństwa</a:t>
            </a:r>
          </a:p>
        </p:txBody>
      </p:sp>
    </p:spTree>
    <p:extLst>
      <p:ext uri="{BB962C8B-B14F-4D97-AF65-F5344CB8AC3E}">
        <p14:creationId xmlns="" xmlns:p14="http://schemas.microsoft.com/office/powerpoint/2010/main" val="4205650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502322066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6A-ulubione zwierzę domowe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574128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359297916"/>
              </p:ext>
            </p:extLst>
          </p:nvPr>
        </p:nvGraphicFramePr>
        <p:xfrm>
          <a:off x="352425" y="1463675"/>
          <a:ext cx="76803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6B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99298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868</TotalTime>
  <Words>50</Words>
  <Application>Microsoft Office PowerPoint</Application>
  <PresentationFormat>Pokaz na ekranie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Mylar</vt:lpstr>
      <vt:lpstr>Wyniki ankiety </vt:lpstr>
      <vt:lpstr>6A-ulubiona kuchnia</vt:lpstr>
      <vt:lpstr>6B-ulubiona kuchnia</vt:lpstr>
      <vt:lpstr>6-ulubiona kuchnia</vt:lpstr>
      <vt:lpstr>6A-liczba rodzeństwa</vt:lpstr>
      <vt:lpstr>6B-liczba rodzeństwa</vt:lpstr>
      <vt:lpstr>6-liczba rodzeństwa</vt:lpstr>
      <vt:lpstr>6A-ulubione zwierzę domowe</vt:lpstr>
      <vt:lpstr>6B</vt:lpstr>
      <vt:lpstr>6</vt:lpstr>
      <vt:lpstr>6A</vt:lpstr>
      <vt:lpstr>6B</vt:lpstr>
      <vt:lpstr>6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Master</dc:creator>
  <cp:lastModifiedBy>jszydlowska</cp:lastModifiedBy>
  <cp:revision>17</cp:revision>
  <cp:lastPrinted>2013-11-26T02:43:56Z</cp:lastPrinted>
  <dcterms:created xsi:type="dcterms:W3CDTF">2013-11-21T15:55:36Z</dcterms:created>
  <dcterms:modified xsi:type="dcterms:W3CDTF">2013-12-10T10:57:17Z</dcterms:modified>
</cp:coreProperties>
</file>