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67525" cy="969168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ójkąt równoramienny 6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5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3BF84E26-9A59-49B8-842A-ADB79166B4A3}" type="datetimeFigureOut">
              <a:rPr lang="pl-PL"/>
              <a:pPr>
                <a:defRPr/>
              </a:pPr>
              <a:t>2013-01-03</a:t>
            </a:fld>
            <a:endParaRPr lang="pl-PL"/>
          </a:p>
        </p:txBody>
      </p:sp>
      <p:sp>
        <p:nvSpPr>
          <p:cNvPr id="6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AC93031-F2E9-4432-BB79-AC740A3E8AE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C90B5-4127-4A6C-963C-061F8F7D944B}" type="datetimeFigureOut">
              <a:rPr lang="pl-PL"/>
              <a:pPr>
                <a:defRPr/>
              </a:pPr>
              <a:t>2013-01-03</a:t>
            </a:fld>
            <a:endParaRPr lang="pl-PL"/>
          </a:p>
        </p:txBody>
      </p:sp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58E85-7E8C-496B-85DD-CD8CA01679C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3581C-A61F-476D-83F0-E37805B17AE4}" type="datetimeFigureOut">
              <a:rPr lang="pl-PL"/>
              <a:pPr>
                <a:defRPr/>
              </a:pPr>
              <a:t>2013-01-03</a:t>
            </a:fld>
            <a:endParaRPr lang="pl-PL"/>
          </a:p>
        </p:txBody>
      </p:sp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B8195-0DEA-4D01-8F24-F6E5CA02097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6435D-2FC0-400B-8120-86B326B2C58B}" type="datetimeFigureOut">
              <a:rPr lang="pl-PL"/>
              <a:pPr>
                <a:defRPr/>
              </a:pPr>
              <a:t>2013-01-03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C7C4D-4DCA-4159-9F5D-6D4EFA55D21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ójkąt prostokątny 8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rójkąt równoramienny 7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Łącznik prosty 10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9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5D241-ACB5-4F2B-B562-8E98B9AF812D}" type="datetimeFigureOut">
              <a:rPr lang="pl-PL"/>
              <a:pPr>
                <a:defRPr/>
              </a:pPr>
              <a:t>2013-01-03</a:t>
            </a:fld>
            <a:endParaRPr lang="pl-PL"/>
          </a:p>
        </p:txBody>
      </p:sp>
      <p:sp>
        <p:nvSpPr>
          <p:cNvPr id="9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1FBE1C-860E-4E84-80CF-978A8026AD9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05BB8-4479-4875-B0C3-C70F5A853255}" type="datetimeFigureOut">
              <a:rPr lang="pl-PL"/>
              <a:pPr>
                <a:defRPr/>
              </a:pPr>
              <a:t>2013-01-03</a:t>
            </a:fld>
            <a:endParaRPr lang="pl-PL"/>
          </a:p>
        </p:txBody>
      </p:sp>
      <p:sp>
        <p:nvSpPr>
          <p:cNvPr id="6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0C066-584F-45DB-82CE-790F86D30CC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60E93-624E-4D63-B1A5-921EF72EF087}" type="datetimeFigureOut">
              <a:rPr lang="pl-PL"/>
              <a:pPr>
                <a:defRPr/>
              </a:pPr>
              <a:t>2013-01-03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CDB1CE8-D6CB-4055-BEB5-77A8608D676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B6CFC-5428-404A-9525-2B328B367254}" type="datetimeFigureOut">
              <a:rPr lang="pl-PL"/>
              <a:pPr>
                <a:defRPr/>
              </a:pPr>
              <a:t>2013-01-03</a:t>
            </a:fld>
            <a:endParaRPr lang="pl-PL"/>
          </a:p>
        </p:txBody>
      </p:sp>
      <p:sp>
        <p:nvSpPr>
          <p:cNvPr id="4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F0474-4A7F-48B4-AFAC-76CD12DE637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2BAAB-6437-43D4-90EA-A91FE8933275}" type="datetimeFigureOut">
              <a:rPr lang="pl-PL"/>
              <a:pPr>
                <a:defRPr/>
              </a:pPr>
              <a:t>2013-01-03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DD728-457B-48AF-ADF5-B132416D179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7664FD9A-3223-4CD7-B790-67FCBB368390}" type="datetimeFigureOut">
              <a:rPr lang="pl-PL"/>
              <a:pPr>
                <a:defRPr/>
              </a:pPr>
              <a:t>2013-01-03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207CAD19-C7E0-4150-AC6F-6402A7DD16B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3A7DD0BC-CD8F-4BAF-9DFE-146C73B2AB40}" type="datetimeFigureOut">
              <a:rPr lang="pl-PL"/>
              <a:pPr>
                <a:defRPr/>
              </a:pPr>
              <a:t>2013-01-03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DE86CE9A-3555-46C4-B27A-FFDAD721159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ójkąt prostokątny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30" name="Symbol zastępczy tekstu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A55E8A4A-933D-474B-A276-605081BC9FF1}" type="datetimeFigureOut">
              <a:rPr lang="pl-PL"/>
              <a:pPr>
                <a:defRPr/>
              </a:pPr>
              <a:t>2013-01-03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81F24333-71CE-4439-985F-5BB09D00222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5" r:id="rId5"/>
    <p:sldLayoutId id="2147483670" r:id="rId6"/>
    <p:sldLayoutId id="2147483669" r:id="rId7"/>
    <p:sldLayoutId id="2147483676" r:id="rId8"/>
    <p:sldLayoutId id="2147483677" r:id="rId9"/>
    <p:sldLayoutId id="2147483668" r:id="rId10"/>
    <p:sldLayoutId id="2147483667" r:id="rId11"/>
  </p:sldLayoutIdLst>
  <p:txStyles>
    <p:titleStyle>
      <a:lvl1pPr marL="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FF90B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pl-PL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Ankieta pt.:</a:t>
            </a:r>
            <a:br>
              <a:rPr lang="pl-PL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pl-PL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„Marzenia o przyszłości”</a:t>
            </a:r>
            <a:endParaRPr lang="pl-PL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l-PL" dirty="0" smtClean="0"/>
              <a:t>Paulina Dąbrowska</a:t>
            </a:r>
            <a:endParaRPr lang="pl-PL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algn="ctr" eaLnBrk="1" fontAlgn="auto" hangingPunct="1">
              <a:spcAft>
                <a:spcPts val="0"/>
              </a:spcAft>
              <a:defRPr/>
            </a:pPr>
            <a:r>
              <a:rPr lang="pl-PL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Klasy 4a i 4b</a:t>
            </a:r>
            <a:endParaRPr lang="pl-PL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l-PL" sz="1800" b="1" u="sng" dirty="0" smtClean="0"/>
              <a:t>Kim chciał zostać twój tata, kiedy był w twoim wieku?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l-PL" sz="1800" dirty="0" smtClean="0"/>
              <a:t>W tych klasach otrzymałam ankiety od 30 osób.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l-PL" sz="1800" dirty="0" smtClean="0"/>
              <a:t>Wasze wyniki to: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l-PL" sz="1800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l-PL" sz="1800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l-PL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l-PL" dirty="0" smtClean="0"/>
          </a:p>
        </p:txBody>
      </p:sp>
      <p:graphicFrame>
        <p:nvGraphicFramePr>
          <p:cNvPr id="22531" name="Wykres 3"/>
          <p:cNvGraphicFramePr>
            <a:graphicFrameLocks/>
          </p:cNvGraphicFramePr>
          <p:nvPr/>
        </p:nvGraphicFramePr>
        <p:xfrm>
          <a:off x="2360613" y="2946400"/>
          <a:ext cx="5646737" cy="3486150"/>
        </p:xfrm>
        <a:graphic>
          <a:graphicData uri="http://schemas.openxmlformats.org/presentationml/2006/ole">
            <p:oleObj spid="_x0000_s22531" name="Wykres" r:id="rId3" imgW="5648221" imgH="3486335" progId="Excel.Chart.8">
              <p:embed/>
            </p:oleObj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6660232" y="2708920"/>
            <a:ext cx="2304256" cy="276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b="1" u="sng" dirty="0"/>
              <a:t>P.Z.D.- praca z dziećmi</a:t>
            </a:r>
          </a:p>
        </p:txBody>
      </p:sp>
      <p:sp>
        <p:nvSpPr>
          <p:cNvPr id="22537" name="pole tekstowe 6"/>
          <p:cNvSpPr txBox="1">
            <a:spLocks noChangeArrowheads="1"/>
          </p:cNvSpPr>
          <p:nvPr/>
        </p:nvSpPr>
        <p:spPr bwMode="auto">
          <a:xfrm>
            <a:off x="3492500" y="4149725"/>
            <a:ext cx="5032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b="1">
                <a:latin typeface="Century Gothic" pitchFamily="34" charset="0"/>
              </a:rPr>
              <a:t>29%</a:t>
            </a:r>
          </a:p>
        </p:txBody>
      </p:sp>
      <p:sp>
        <p:nvSpPr>
          <p:cNvPr id="22538" name="pole tekstowe 7"/>
          <p:cNvSpPr txBox="1">
            <a:spLocks noChangeArrowheads="1"/>
          </p:cNvSpPr>
          <p:nvPr/>
        </p:nvSpPr>
        <p:spPr bwMode="auto">
          <a:xfrm>
            <a:off x="5003800" y="4149725"/>
            <a:ext cx="5048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b="1">
                <a:latin typeface="Century Gothic" pitchFamily="34" charset="0"/>
              </a:rPr>
              <a:t>29%</a:t>
            </a:r>
          </a:p>
        </p:txBody>
      </p:sp>
      <p:sp>
        <p:nvSpPr>
          <p:cNvPr id="22539" name="pole tekstowe 8"/>
          <p:cNvSpPr txBox="1">
            <a:spLocks noChangeArrowheads="1"/>
          </p:cNvSpPr>
          <p:nvPr/>
        </p:nvSpPr>
        <p:spPr bwMode="auto">
          <a:xfrm>
            <a:off x="3851275" y="5805488"/>
            <a:ext cx="5048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b="1">
                <a:latin typeface="Century Gothic" pitchFamily="34" charset="0"/>
              </a:rPr>
              <a:t>10%</a:t>
            </a:r>
          </a:p>
        </p:txBody>
      </p:sp>
      <p:sp>
        <p:nvSpPr>
          <p:cNvPr id="22540" name="pole tekstowe 9"/>
          <p:cNvSpPr txBox="1">
            <a:spLocks noChangeArrowheads="1"/>
          </p:cNvSpPr>
          <p:nvPr/>
        </p:nvSpPr>
        <p:spPr bwMode="auto">
          <a:xfrm>
            <a:off x="4427538" y="5876925"/>
            <a:ext cx="5048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b="1">
                <a:latin typeface="Century Gothic" pitchFamily="34" charset="0"/>
              </a:rPr>
              <a:t>10%</a:t>
            </a:r>
          </a:p>
        </p:txBody>
      </p:sp>
      <p:sp>
        <p:nvSpPr>
          <p:cNvPr id="22541" name="pole tekstowe 10"/>
          <p:cNvSpPr txBox="1">
            <a:spLocks noChangeArrowheads="1"/>
          </p:cNvSpPr>
          <p:nvPr/>
        </p:nvSpPr>
        <p:spPr bwMode="auto">
          <a:xfrm>
            <a:off x="5292725" y="5300663"/>
            <a:ext cx="4318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b="1">
                <a:latin typeface="Century Gothic" pitchFamily="34" charset="0"/>
              </a:rPr>
              <a:t>6%</a:t>
            </a:r>
          </a:p>
        </p:txBody>
      </p:sp>
      <p:sp>
        <p:nvSpPr>
          <p:cNvPr id="22542" name="pole tekstowe 11"/>
          <p:cNvSpPr txBox="1">
            <a:spLocks noChangeArrowheads="1"/>
          </p:cNvSpPr>
          <p:nvPr/>
        </p:nvSpPr>
        <p:spPr bwMode="auto">
          <a:xfrm>
            <a:off x="5003800" y="5661025"/>
            <a:ext cx="4318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b="1">
                <a:latin typeface="Century Gothic" pitchFamily="34" charset="0"/>
              </a:rPr>
              <a:t>6%</a:t>
            </a:r>
          </a:p>
        </p:txBody>
      </p:sp>
      <p:sp>
        <p:nvSpPr>
          <p:cNvPr id="22543" name="pole tekstowe 12"/>
          <p:cNvSpPr txBox="1">
            <a:spLocks noChangeArrowheads="1"/>
          </p:cNvSpPr>
          <p:nvPr/>
        </p:nvSpPr>
        <p:spPr bwMode="auto">
          <a:xfrm>
            <a:off x="3348038" y="5373688"/>
            <a:ext cx="5032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b="1">
                <a:latin typeface="Century Gothic" pitchFamily="34" charset="0"/>
              </a:rPr>
              <a:t>10%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algn="ctr" eaLnBrk="1" fontAlgn="auto" hangingPunct="1">
              <a:spcAft>
                <a:spcPts val="0"/>
              </a:spcAft>
              <a:defRPr/>
            </a:pPr>
            <a:r>
              <a:rPr lang="pl-PL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Klasy 4a i 4b</a:t>
            </a:r>
            <a:endParaRPr lang="pl-PL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3557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pl-PL" sz="1800" b="1" u="sng" smtClean="0"/>
              <a:t>Kim chce zostać twoje rodzeństwo jak dorośnie?</a:t>
            </a:r>
          </a:p>
          <a:p>
            <a:pPr eaLnBrk="1" hangingPunct="1">
              <a:buFont typeface="Wingdings 2" pitchFamily="18" charset="2"/>
              <a:buNone/>
            </a:pPr>
            <a:r>
              <a:rPr lang="pl-PL" sz="1800" smtClean="0"/>
              <a:t>W tych klasach otrzymałam ankiety od 30 osób.</a:t>
            </a:r>
          </a:p>
          <a:p>
            <a:pPr eaLnBrk="1" hangingPunct="1">
              <a:buFont typeface="Wingdings 2" pitchFamily="18" charset="2"/>
              <a:buNone/>
            </a:pPr>
            <a:r>
              <a:rPr lang="pl-PL" sz="1800" smtClean="0"/>
              <a:t>Wasze wyniki:</a:t>
            </a:r>
          </a:p>
          <a:p>
            <a:pPr eaLnBrk="1" hangingPunct="1">
              <a:buFont typeface="Wingdings 2" pitchFamily="18" charset="2"/>
              <a:buNone/>
            </a:pPr>
            <a:endParaRPr lang="pl-PL" smtClean="0"/>
          </a:p>
          <a:p>
            <a:pPr eaLnBrk="1" hangingPunct="1">
              <a:buFont typeface="Wingdings 2" pitchFamily="18" charset="2"/>
              <a:buNone/>
            </a:pPr>
            <a:endParaRPr lang="pl-PL" smtClean="0"/>
          </a:p>
        </p:txBody>
      </p:sp>
      <p:graphicFrame>
        <p:nvGraphicFramePr>
          <p:cNvPr id="23555" name="Wykres 3"/>
          <p:cNvGraphicFramePr>
            <a:graphicFrameLocks/>
          </p:cNvGraphicFramePr>
          <p:nvPr/>
        </p:nvGraphicFramePr>
        <p:xfrm>
          <a:off x="2144713" y="2730500"/>
          <a:ext cx="5502275" cy="3660775"/>
        </p:xfrm>
        <a:graphic>
          <a:graphicData uri="http://schemas.openxmlformats.org/presentationml/2006/ole">
            <p:oleObj spid="_x0000_s23555" r:id="rId3" imgW="5499069" imgH="3664014" progId="Excel.Chart.8">
              <p:embed/>
            </p:oleObj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6372200" y="2564904"/>
            <a:ext cx="2304256" cy="276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b="1" u="sng" dirty="0"/>
              <a:t>P.Z.D.- praca z dziećmi</a:t>
            </a:r>
          </a:p>
        </p:txBody>
      </p:sp>
      <p:sp>
        <p:nvSpPr>
          <p:cNvPr id="23561" name="pole tekstowe 5"/>
          <p:cNvSpPr txBox="1">
            <a:spLocks noChangeArrowheads="1"/>
          </p:cNvSpPr>
          <p:nvPr/>
        </p:nvSpPr>
        <p:spPr bwMode="auto">
          <a:xfrm>
            <a:off x="2916238" y="5229225"/>
            <a:ext cx="431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b="1">
                <a:latin typeface="Century Gothic" pitchFamily="34" charset="0"/>
              </a:rPr>
              <a:t>7%</a:t>
            </a:r>
          </a:p>
        </p:txBody>
      </p:sp>
      <p:sp>
        <p:nvSpPr>
          <p:cNvPr id="23562" name="pole tekstowe 6"/>
          <p:cNvSpPr txBox="1">
            <a:spLocks noChangeArrowheads="1"/>
          </p:cNvSpPr>
          <p:nvPr/>
        </p:nvSpPr>
        <p:spPr bwMode="auto">
          <a:xfrm>
            <a:off x="3203575" y="5589588"/>
            <a:ext cx="431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b="1">
                <a:latin typeface="Century Gothic" pitchFamily="34" charset="0"/>
              </a:rPr>
              <a:t>7%</a:t>
            </a:r>
          </a:p>
        </p:txBody>
      </p:sp>
      <p:sp>
        <p:nvSpPr>
          <p:cNvPr id="23563" name="pole tekstowe 7"/>
          <p:cNvSpPr txBox="1">
            <a:spLocks noChangeArrowheads="1"/>
          </p:cNvSpPr>
          <p:nvPr/>
        </p:nvSpPr>
        <p:spPr bwMode="auto">
          <a:xfrm>
            <a:off x="3779838" y="5805488"/>
            <a:ext cx="5048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b="1">
                <a:latin typeface="Century Gothic" pitchFamily="34" charset="0"/>
              </a:rPr>
              <a:t>10%</a:t>
            </a:r>
          </a:p>
        </p:txBody>
      </p:sp>
      <p:sp>
        <p:nvSpPr>
          <p:cNvPr id="23564" name="pole tekstowe 8"/>
          <p:cNvSpPr txBox="1">
            <a:spLocks noChangeArrowheads="1"/>
          </p:cNvSpPr>
          <p:nvPr/>
        </p:nvSpPr>
        <p:spPr bwMode="auto">
          <a:xfrm>
            <a:off x="4572000" y="5589588"/>
            <a:ext cx="5048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b="1">
                <a:latin typeface="Century Gothic" pitchFamily="34" charset="0"/>
              </a:rPr>
              <a:t>13%</a:t>
            </a:r>
          </a:p>
        </p:txBody>
      </p:sp>
      <p:sp>
        <p:nvSpPr>
          <p:cNvPr id="23565" name="pole tekstowe 9"/>
          <p:cNvSpPr txBox="1">
            <a:spLocks noChangeArrowheads="1"/>
          </p:cNvSpPr>
          <p:nvPr/>
        </p:nvSpPr>
        <p:spPr bwMode="auto">
          <a:xfrm>
            <a:off x="5003800" y="4797425"/>
            <a:ext cx="5048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b="1">
                <a:latin typeface="Century Gothic" pitchFamily="34" charset="0"/>
              </a:rPr>
              <a:t>13%</a:t>
            </a:r>
          </a:p>
        </p:txBody>
      </p:sp>
      <p:sp>
        <p:nvSpPr>
          <p:cNvPr id="23566" name="pole tekstowe 10"/>
          <p:cNvSpPr txBox="1">
            <a:spLocks noChangeArrowheads="1"/>
          </p:cNvSpPr>
          <p:nvPr/>
        </p:nvSpPr>
        <p:spPr bwMode="auto">
          <a:xfrm>
            <a:off x="4500563" y="3716338"/>
            <a:ext cx="503237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b="1">
                <a:latin typeface="Century Gothic" pitchFamily="34" charset="0"/>
              </a:rPr>
              <a:t>20%</a:t>
            </a:r>
          </a:p>
        </p:txBody>
      </p:sp>
      <p:sp>
        <p:nvSpPr>
          <p:cNvPr id="23567" name="pole tekstowe 11"/>
          <p:cNvSpPr txBox="1">
            <a:spLocks noChangeArrowheads="1"/>
          </p:cNvSpPr>
          <p:nvPr/>
        </p:nvSpPr>
        <p:spPr bwMode="auto">
          <a:xfrm>
            <a:off x="2987675" y="3933825"/>
            <a:ext cx="5048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b="1">
                <a:latin typeface="Century Gothic" pitchFamily="34" charset="0"/>
              </a:rPr>
              <a:t>30%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Porównajmy klasy</a:t>
            </a:r>
            <a:endParaRPr lang="pl-PL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8"/>
            <a:ext cx="4038600" cy="4525962"/>
          </a:xfrm>
        </p:spPr>
        <p:txBody>
          <a:bodyPr>
            <a:normAutofit/>
          </a:bodyPr>
          <a:lstStyle/>
          <a:p>
            <a:pPr marL="448056" indent="-384048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l-PL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Klasy 2a i 2b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l-PL" sz="1800" dirty="0" smtClean="0"/>
              <a:t>Najwięcej osób chce zostać:</a:t>
            </a:r>
          </a:p>
          <a:p>
            <a:pPr marL="448056" indent="-384048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l-PL" sz="2000" b="1" u="sng" dirty="0" smtClean="0"/>
              <a:t>Piłkarzem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l-PL" sz="1800" dirty="0" smtClean="0"/>
              <a:t>Mamy największej ilości osób chciały:</a:t>
            </a:r>
          </a:p>
          <a:p>
            <a:pPr marL="448056" indent="-384048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l-PL" sz="2000" b="1" u="sng" dirty="0" smtClean="0"/>
              <a:t>Pracować z dziećmi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l-PL" sz="1800" dirty="0" smtClean="0"/>
              <a:t>Tatusiowie największej liczby osób chcieli zostać:</a:t>
            </a:r>
          </a:p>
          <a:p>
            <a:pPr marL="448056" indent="-384048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l-PL" sz="2000" b="1" u="sng" dirty="0" smtClean="0"/>
              <a:t>Strażakiem i pilotem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l-PL" sz="1800" dirty="0" smtClean="0"/>
              <a:t>Rodzeństwo największej ilości osób chce zostać:</a:t>
            </a:r>
          </a:p>
          <a:p>
            <a:pPr marL="448056" indent="-384048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l-PL" sz="2000" b="1" u="sng" dirty="0" smtClean="0"/>
              <a:t>Piosenkarzem/</a:t>
            </a:r>
            <a:r>
              <a:rPr lang="pl-PL" sz="2000" b="1" u="sng" dirty="0" err="1" smtClean="0"/>
              <a:t>ką</a:t>
            </a:r>
            <a:endParaRPr lang="pl-PL" sz="2000" b="1" u="sng" dirty="0" smtClean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8"/>
            <a:ext cx="4038600" cy="4525962"/>
          </a:xfrm>
        </p:spPr>
        <p:txBody>
          <a:bodyPr>
            <a:normAutofit/>
          </a:bodyPr>
          <a:lstStyle/>
          <a:p>
            <a:pPr marL="448056" indent="-384048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l-PL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Klasy 4a i 4b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l-PL" sz="1800" dirty="0" smtClean="0"/>
              <a:t>Najwięcej osób chce zostać:</a:t>
            </a:r>
          </a:p>
          <a:p>
            <a:pPr marL="448056" indent="-384048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l-PL" sz="2000" b="1" u="sng" dirty="0" smtClean="0"/>
              <a:t>Piłkarzem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l-PL" sz="1800" dirty="0" smtClean="0"/>
              <a:t>Mamy największej liczby osób chciały zostać:</a:t>
            </a:r>
          </a:p>
          <a:p>
            <a:pPr marL="448056" indent="-384048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l-PL" sz="2000" b="1" u="sng" dirty="0" smtClean="0"/>
              <a:t>Lekarzem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l-PL" sz="1800" dirty="0" smtClean="0"/>
              <a:t>Tatusiowie największej liczby osób chcieli zostać:</a:t>
            </a:r>
          </a:p>
          <a:p>
            <a:pPr marL="448056" indent="-384048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l-PL" sz="2000" b="1" u="sng" dirty="0" smtClean="0"/>
              <a:t>Strażakami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l-PL" sz="1800" dirty="0" smtClean="0"/>
              <a:t>Rodzeństwo największej ilości osób chce zostać:</a:t>
            </a:r>
          </a:p>
          <a:p>
            <a:pPr marL="448056" indent="-384048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l-PL" sz="2000" b="1" u="sng" dirty="0" smtClean="0"/>
              <a:t>Piosenkarzem/</a:t>
            </a:r>
            <a:r>
              <a:rPr lang="pl-PL" sz="2000" b="1" u="sng" dirty="0" err="1" smtClean="0"/>
              <a:t>ką</a:t>
            </a:r>
            <a:endParaRPr lang="pl-PL" sz="2000" b="1" u="sng" dirty="0" smtClean="0"/>
          </a:p>
          <a:p>
            <a:pPr marL="448056" indent="-384048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l-PL" sz="2000" b="1" u="sng" dirty="0" smtClean="0"/>
          </a:p>
          <a:p>
            <a:pPr marL="448056" indent="-384048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l-PL" sz="1800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l-PL" sz="1800" dirty="0" smtClean="0"/>
          </a:p>
          <a:p>
            <a:pPr marL="448056" indent="-384048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l-PL" sz="1800" dirty="0" smtClean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39552" y="3068960"/>
            <a:ext cx="8280920" cy="2215991"/>
          </a:xfrm>
          <a:prstGeom prst="rect">
            <a:avLst/>
          </a:prstGeom>
          <a:noFill/>
          <a:scene3d>
            <a:camera prst="isometricOffAxis2Right"/>
            <a:lightRig rig="threePt" dir="t"/>
          </a:scene3d>
        </p:spPr>
        <p:txBody>
          <a:bodyPr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38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  <a:t>KONIEC</a:t>
            </a:r>
            <a:endParaRPr lang="pl-PL" sz="239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</a:endParaRPr>
          </a:p>
        </p:txBody>
      </p:sp>
      <p:sp>
        <p:nvSpPr>
          <p:cNvPr id="3" name="Objaśnienie prostokątne 2"/>
          <p:cNvSpPr/>
          <p:nvPr/>
        </p:nvSpPr>
        <p:spPr>
          <a:xfrm>
            <a:off x="1187450" y="1557338"/>
            <a:ext cx="3960813" cy="1079500"/>
          </a:xfrm>
          <a:prstGeom prst="wedgeRectCallout">
            <a:avLst>
              <a:gd name="adj1" fmla="val -62578"/>
              <a:gd name="adj2" fmla="val -1564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b="1">
                <a:solidFill>
                  <a:srgbClr val="FFFFFF"/>
                </a:solidFill>
              </a:rPr>
              <a:t>DZIĘKUJĘ WSZYSTKIM, KTÓRZY POMOGLI MI W WYPEŁNIENIU ANKIETY! </a:t>
            </a:r>
            <a:r>
              <a:rPr lang="pl-PL" b="1">
                <a:solidFill>
                  <a:srgbClr val="FFFFFF"/>
                </a:solidFill>
                <a:sym typeface="Wingdings" pitchFamily="2" charset="2"/>
              </a:rPr>
              <a:t></a:t>
            </a:r>
            <a:endParaRPr lang="pl-PL" b="1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algn="ctr" eaLnBrk="1" fontAlgn="auto" hangingPunct="1">
              <a:spcAft>
                <a:spcPts val="0"/>
              </a:spcAft>
              <a:defRPr/>
            </a:pPr>
            <a:r>
              <a:rPr lang="pl-PL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Wstęp</a:t>
            </a:r>
            <a:endParaRPr lang="pl-PL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4338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pl-PL" sz="1600" smtClean="0"/>
              <a:t>Rozdawałam wam ankiety, a wy je wypełnialiście. Teraz dzięki wam mogę przedstawić ciekawe wyniki w klasach:</a:t>
            </a:r>
          </a:p>
          <a:p>
            <a:pPr eaLnBrk="1" hangingPunct="1">
              <a:buFontTx/>
              <a:buChar char="-"/>
            </a:pPr>
            <a:r>
              <a:rPr lang="pl-PL" sz="1600" smtClean="0"/>
              <a:t>2a</a:t>
            </a:r>
          </a:p>
          <a:p>
            <a:pPr eaLnBrk="1" hangingPunct="1">
              <a:buFontTx/>
              <a:buChar char="-"/>
            </a:pPr>
            <a:r>
              <a:rPr lang="pl-PL" sz="1600" smtClean="0"/>
              <a:t>2b</a:t>
            </a:r>
          </a:p>
          <a:p>
            <a:pPr eaLnBrk="1" hangingPunct="1">
              <a:buFontTx/>
              <a:buChar char="-"/>
            </a:pPr>
            <a:r>
              <a:rPr lang="pl-PL" sz="1600" smtClean="0"/>
              <a:t>4a</a:t>
            </a:r>
          </a:p>
          <a:p>
            <a:pPr eaLnBrk="1" hangingPunct="1">
              <a:buFontTx/>
              <a:buChar char="-"/>
            </a:pPr>
            <a:r>
              <a:rPr lang="pl-PL" sz="1600" smtClean="0"/>
              <a:t>4b</a:t>
            </a:r>
          </a:p>
          <a:p>
            <a:pPr eaLnBrk="1" hangingPunct="1">
              <a:buFont typeface="Wingdings 2" pitchFamily="18" charset="2"/>
              <a:buNone/>
            </a:pPr>
            <a:r>
              <a:rPr lang="pl-PL" sz="1600" smtClean="0"/>
              <a:t>Zadałam wam 4 pytania:</a:t>
            </a:r>
          </a:p>
          <a:p>
            <a:pPr eaLnBrk="1" hangingPunct="1">
              <a:buFont typeface="Wingdings 2" pitchFamily="18" charset="2"/>
              <a:buNone/>
            </a:pPr>
            <a:r>
              <a:rPr lang="pl-PL" sz="1600" smtClean="0"/>
              <a:t>- Kim chcielibyście zostać jak  dorośniecie?</a:t>
            </a:r>
          </a:p>
          <a:p>
            <a:pPr eaLnBrk="1" hangingPunct="1">
              <a:buFont typeface="Wingdings 2" pitchFamily="18" charset="2"/>
              <a:buNone/>
            </a:pPr>
            <a:r>
              <a:rPr lang="pl-PL" sz="1600" smtClean="0"/>
              <a:t>- Kim chciała zostać twoja mama, kiedy była w twoim wieku?</a:t>
            </a:r>
          </a:p>
          <a:p>
            <a:pPr eaLnBrk="1" hangingPunct="1">
              <a:buFont typeface="Wingdings 2" pitchFamily="18" charset="2"/>
              <a:buNone/>
            </a:pPr>
            <a:r>
              <a:rPr lang="pl-PL" sz="1600" smtClean="0"/>
              <a:t>- Kim chciał zostać twój tata, kiedy był w twoim wieku?</a:t>
            </a:r>
          </a:p>
          <a:p>
            <a:pPr eaLnBrk="1" hangingPunct="1">
              <a:buFont typeface="Wingdings 2" pitchFamily="18" charset="2"/>
              <a:buNone/>
            </a:pPr>
            <a:r>
              <a:rPr lang="pl-PL" sz="1600" smtClean="0"/>
              <a:t>- Czy masz rodzeństwo?- Kim chciałoby zostać?</a:t>
            </a:r>
          </a:p>
          <a:p>
            <a:pPr eaLnBrk="1" hangingPunct="1">
              <a:buFont typeface="Wingdings 2" pitchFamily="18" charset="2"/>
              <a:buNone/>
            </a:pPr>
            <a:endParaRPr lang="pl-PL" sz="1600" smtClean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algn="ctr" eaLnBrk="1" fontAlgn="auto" hangingPunct="1">
              <a:spcAft>
                <a:spcPts val="0"/>
              </a:spcAft>
              <a:defRPr/>
            </a:pPr>
            <a:r>
              <a:rPr lang="pl-PL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Instrukcje </a:t>
            </a:r>
            <a:r>
              <a:rPr lang="pl-PL" dirty="0" smtClean="0">
                <a:solidFill>
                  <a:schemeClr val="accent1">
                    <a:tint val="83000"/>
                    <a:satMod val="150000"/>
                  </a:schemeClr>
                </a:solidFill>
                <a:sym typeface="Wingdings" pitchFamily="2" charset="2"/>
              </a:rPr>
              <a:t></a:t>
            </a:r>
            <a:br>
              <a:rPr lang="pl-PL" dirty="0" smtClean="0">
                <a:solidFill>
                  <a:schemeClr val="accent1">
                    <a:tint val="83000"/>
                    <a:satMod val="150000"/>
                  </a:schemeClr>
                </a:solidFill>
                <a:sym typeface="Wingdings" pitchFamily="2" charset="2"/>
              </a:rPr>
            </a:br>
            <a:r>
              <a:rPr lang="pl-PL" sz="3600" dirty="0" smtClean="0">
                <a:solidFill>
                  <a:schemeClr val="accent1">
                    <a:tint val="83000"/>
                    <a:satMod val="150000"/>
                  </a:schemeClr>
                </a:solidFill>
                <a:sym typeface="Wingdings" pitchFamily="2" charset="2"/>
              </a:rPr>
              <a:t>- ankietę powinniście wypełnić tak:</a:t>
            </a:r>
            <a:endParaRPr lang="pl-PL" sz="3600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5362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pl-PL" smtClean="0"/>
          </a:p>
        </p:txBody>
      </p:sp>
      <p:sp>
        <p:nvSpPr>
          <p:cNvPr id="6" name="Zwój pionowy 5"/>
          <p:cNvSpPr/>
          <p:nvPr/>
        </p:nvSpPr>
        <p:spPr>
          <a:xfrm>
            <a:off x="468313" y="1989138"/>
            <a:ext cx="3887787" cy="4464050"/>
          </a:xfrm>
          <a:prstGeom prst="verticalScrol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buFontTx/>
              <a:buChar char="-"/>
              <a:defRPr/>
            </a:pPr>
            <a:r>
              <a:rPr lang="pl-PL" sz="1400">
                <a:solidFill>
                  <a:srgbClr val="000000"/>
                </a:solidFill>
              </a:rPr>
              <a:t>Kim chciałbyś zostać, kiedy dorośniesz?</a:t>
            </a:r>
          </a:p>
          <a:p>
            <a:pPr>
              <a:buFontTx/>
              <a:buChar char="-"/>
              <a:defRPr/>
            </a:pPr>
            <a:endParaRPr lang="pl-PL" sz="1400">
              <a:solidFill>
                <a:srgbClr val="000000"/>
              </a:solidFill>
            </a:endParaRPr>
          </a:p>
          <a:p>
            <a:pPr>
              <a:buFontTx/>
              <a:buChar char="-"/>
              <a:defRPr/>
            </a:pPr>
            <a:r>
              <a:rPr lang="pl-PL" sz="1400">
                <a:solidFill>
                  <a:srgbClr val="000000"/>
                </a:solidFill>
              </a:rPr>
              <a:t> Kim chciała zostać twoja mama, kiedy była w twoim wieku?</a:t>
            </a:r>
          </a:p>
          <a:p>
            <a:pPr>
              <a:buFontTx/>
              <a:buChar char="-"/>
              <a:defRPr/>
            </a:pPr>
            <a:endParaRPr lang="pl-PL" sz="1400">
              <a:solidFill>
                <a:srgbClr val="000000"/>
              </a:solidFill>
            </a:endParaRPr>
          </a:p>
          <a:p>
            <a:pPr>
              <a:buFontTx/>
              <a:buChar char="-"/>
              <a:defRPr/>
            </a:pPr>
            <a:r>
              <a:rPr lang="pl-PL" sz="1400">
                <a:solidFill>
                  <a:srgbClr val="000000"/>
                </a:solidFill>
              </a:rPr>
              <a:t> Kim chciał zostać twój tata, kiedy był w twoim wieku?</a:t>
            </a:r>
          </a:p>
          <a:p>
            <a:pPr>
              <a:buFontTx/>
              <a:buChar char="-"/>
              <a:defRPr/>
            </a:pPr>
            <a:endParaRPr lang="pl-PL" sz="1400">
              <a:solidFill>
                <a:srgbClr val="000000"/>
              </a:solidFill>
            </a:endParaRPr>
          </a:p>
          <a:p>
            <a:pPr>
              <a:buFontTx/>
              <a:buChar char="-"/>
              <a:defRPr/>
            </a:pPr>
            <a:r>
              <a:rPr lang="pl-PL" sz="1400">
                <a:solidFill>
                  <a:srgbClr val="000000"/>
                </a:solidFill>
              </a:rPr>
              <a:t> Czy masz rodzeństwo?- Kim chciałoby zostać?</a:t>
            </a:r>
            <a:endParaRPr lang="pl-PL" sz="1400">
              <a:solidFill>
                <a:srgbClr val="000000"/>
              </a:solidFill>
              <a:latin typeface="Arial" charset="0"/>
            </a:endParaRPr>
          </a:p>
          <a:p>
            <a:pPr>
              <a:buFontTx/>
              <a:buChar char="-"/>
              <a:defRPr/>
            </a:pPr>
            <a:endParaRPr lang="pl-PL" sz="1400">
              <a:solidFill>
                <a:srgbClr val="000000"/>
              </a:solidFill>
            </a:endParaRPr>
          </a:p>
          <a:p>
            <a:pPr>
              <a:buFontTx/>
              <a:buChar char="-"/>
              <a:defRPr/>
            </a:pPr>
            <a:endParaRPr lang="pl-PL" sz="1000">
              <a:solidFill>
                <a:srgbClr val="000000"/>
              </a:solidFill>
            </a:endParaRPr>
          </a:p>
        </p:txBody>
      </p:sp>
      <p:sp>
        <p:nvSpPr>
          <p:cNvPr id="7" name="Strzałka w lewo 6"/>
          <p:cNvSpPr/>
          <p:nvPr/>
        </p:nvSpPr>
        <p:spPr>
          <a:xfrm rot="20663948">
            <a:off x="3513138" y="2592388"/>
            <a:ext cx="1322387" cy="33655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5365" name="pole tekstowe 7"/>
          <p:cNvSpPr txBox="1">
            <a:spLocks noChangeArrowheads="1"/>
          </p:cNvSpPr>
          <p:nvPr/>
        </p:nvSpPr>
        <p:spPr bwMode="auto">
          <a:xfrm>
            <a:off x="4859338" y="2133600"/>
            <a:ext cx="35290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>
                <a:latin typeface="Century Gothic" pitchFamily="34" charset="0"/>
              </a:rPr>
              <a:t>Piszesz, kim chciałbyś zostać, kiedy dorośniesz.</a:t>
            </a:r>
          </a:p>
        </p:txBody>
      </p:sp>
      <p:sp>
        <p:nvSpPr>
          <p:cNvPr id="9" name="Strzałka w lewo 8"/>
          <p:cNvSpPr/>
          <p:nvPr/>
        </p:nvSpPr>
        <p:spPr>
          <a:xfrm>
            <a:off x="3563938" y="3500438"/>
            <a:ext cx="1439862" cy="360362"/>
          </a:xfrm>
          <a:prstGeom prst="lef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5367" name="pole tekstowe 9"/>
          <p:cNvSpPr txBox="1">
            <a:spLocks noChangeArrowheads="1"/>
          </p:cNvSpPr>
          <p:nvPr/>
        </p:nvSpPr>
        <p:spPr bwMode="auto">
          <a:xfrm>
            <a:off x="5148263" y="3213100"/>
            <a:ext cx="36718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>
                <a:latin typeface="Century Gothic" pitchFamily="34" charset="0"/>
              </a:rPr>
              <a:t>Piszesz, kim chciała zostać twoja mama, kiedy była w twoim wieku.</a:t>
            </a:r>
          </a:p>
        </p:txBody>
      </p:sp>
      <p:sp>
        <p:nvSpPr>
          <p:cNvPr id="11" name="Strzałka w lewo 10"/>
          <p:cNvSpPr/>
          <p:nvPr/>
        </p:nvSpPr>
        <p:spPr>
          <a:xfrm>
            <a:off x="3635375" y="4437063"/>
            <a:ext cx="1512888" cy="36036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5369" name="pole tekstowe 11"/>
          <p:cNvSpPr txBox="1">
            <a:spLocks noChangeArrowheads="1"/>
          </p:cNvSpPr>
          <p:nvPr/>
        </p:nvSpPr>
        <p:spPr bwMode="auto">
          <a:xfrm>
            <a:off x="5364163" y="4292600"/>
            <a:ext cx="352901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>
                <a:latin typeface="Century Gothic" pitchFamily="34" charset="0"/>
              </a:rPr>
              <a:t>Piszesz, kim chciał zostać twój tata, kiedy był w twoim wieku.</a:t>
            </a:r>
          </a:p>
        </p:txBody>
      </p:sp>
      <p:sp>
        <p:nvSpPr>
          <p:cNvPr id="13" name="Strzałka w lewo 12"/>
          <p:cNvSpPr/>
          <p:nvPr/>
        </p:nvSpPr>
        <p:spPr>
          <a:xfrm rot="1055117">
            <a:off x="3508375" y="5270500"/>
            <a:ext cx="1766888" cy="38735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5371" name="pole tekstowe 13"/>
          <p:cNvSpPr txBox="1">
            <a:spLocks noChangeArrowheads="1"/>
          </p:cNvSpPr>
          <p:nvPr/>
        </p:nvSpPr>
        <p:spPr bwMode="auto">
          <a:xfrm>
            <a:off x="5508625" y="5516563"/>
            <a:ext cx="28797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>
                <a:latin typeface="Century Gothic" pitchFamily="34" charset="0"/>
              </a:rPr>
              <a:t>Jeżeli masz rodzeństwo, piszesz kim chce zostać.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algn="ctr" eaLnBrk="1" fontAlgn="auto" hangingPunct="1">
              <a:spcAft>
                <a:spcPts val="0"/>
              </a:spcAft>
              <a:defRPr/>
            </a:pPr>
            <a:r>
              <a:rPr lang="pl-PL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Klasy 2a i 2b</a:t>
            </a:r>
            <a:endParaRPr lang="pl-PL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l-PL" sz="1800" b="1" u="sng" dirty="0" smtClean="0"/>
              <a:t>Kim chcesz zostać jak dorośniesz?</a:t>
            </a:r>
            <a:endParaRPr lang="pl-PL" dirty="0" smtClean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l-PL" sz="1800" dirty="0" smtClean="0"/>
              <a:t>Niestety w tych klasach otrzymałam ankiety tylko od 18 osób.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l-PL" sz="1800" dirty="0" smtClean="0"/>
              <a:t>Wasze wyniki to: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l-PL" sz="1800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l-PL" sz="1800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l-PL" sz="1800" dirty="0" smtClean="0"/>
          </a:p>
        </p:txBody>
      </p:sp>
      <p:graphicFrame>
        <p:nvGraphicFramePr>
          <p:cNvPr id="16387" name="Wykres 3"/>
          <p:cNvGraphicFramePr>
            <a:graphicFrameLocks/>
          </p:cNvGraphicFramePr>
          <p:nvPr/>
        </p:nvGraphicFramePr>
        <p:xfrm>
          <a:off x="1857375" y="3162300"/>
          <a:ext cx="5357813" cy="3157538"/>
        </p:xfrm>
        <a:graphic>
          <a:graphicData uri="http://schemas.openxmlformats.org/presentationml/2006/ole">
            <p:oleObj spid="_x0000_s16387" r:id="rId3" imgW="5358848" imgH="3158002" progId="Excel.Chart.8">
              <p:embed/>
            </p:oleObj>
          </a:graphicData>
        </a:graphic>
      </p:graphicFrame>
      <p:sp>
        <p:nvSpPr>
          <p:cNvPr id="16390" name="pole tekstowe 4"/>
          <p:cNvSpPr txBox="1">
            <a:spLocks noChangeArrowheads="1"/>
          </p:cNvSpPr>
          <p:nvPr/>
        </p:nvSpPr>
        <p:spPr bwMode="auto">
          <a:xfrm>
            <a:off x="4140200" y="5229225"/>
            <a:ext cx="5032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b="1">
                <a:latin typeface="Century Gothic" pitchFamily="34" charset="0"/>
              </a:rPr>
              <a:t>11%</a:t>
            </a:r>
          </a:p>
        </p:txBody>
      </p:sp>
      <p:sp>
        <p:nvSpPr>
          <p:cNvPr id="16391" name="pole tekstowe 5"/>
          <p:cNvSpPr txBox="1">
            <a:spLocks noChangeArrowheads="1"/>
          </p:cNvSpPr>
          <p:nvPr/>
        </p:nvSpPr>
        <p:spPr bwMode="auto">
          <a:xfrm>
            <a:off x="4067175" y="4365625"/>
            <a:ext cx="5048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b="1">
                <a:latin typeface="Century Gothic" pitchFamily="34" charset="0"/>
              </a:rPr>
              <a:t>28%</a:t>
            </a:r>
          </a:p>
        </p:txBody>
      </p:sp>
      <p:sp>
        <p:nvSpPr>
          <p:cNvPr id="16392" name="pole tekstowe 6"/>
          <p:cNvSpPr txBox="1">
            <a:spLocks noChangeArrowheads="1"/>
          </p:cNvSpPr>
          <p:nvPr/>
        </p:nvSpPr>
        <p:spPr bwMode="auto">
          <a:xfrm>
            <a:off x="2771775" y="4941888"/>
            <a:ext cx="5048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b="1">
                <a:latin typeface="Century Gothic" pitchFamily="34" charset="0"/>
              </a:rPr>
              <a:t>61%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algn="ctr" eaLnBrk="1" fontAlgn="auto" hangingPunct="1">
              <a:spcAft>
                <a:spcPts val="0"/>
              </a:spcAft>
              <a:defRPr/>
            </a:pPr>
            <a:r>
              <a:rPr lang="pl-PL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Klasy 2a i 2b</a:t>
            </a:r>
            <a:endParaRPr lang="pl-PL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741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pl-PL" sz="1800" b="1" u="sng" smtClean="0"/>
              <a:t>Kim chciała zostać twoja mama, kiedy była w twoim wieku?</a:t>
            </a:r>
          </a:p>
          <a:p>
            <a:pPr eaLnBrk="1" hangingPunct="1">
              <a:buFont typeface="Wingdings 2" pitchFamily="18" charset="2"/>
              <a:buNone/>
            </a:pPr>
            <a:r>
              <a:rPr lang="pl-PL" sz="1800" smtClean="0"/>
              <a:t>Niestety w tych klasach otrzymałam ankiety tylko od 18 osób.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pl-PL" sz="1800" smtClean="0"/>
              <a:t>Wasze wyniki to:</a:t>
            </a:r>
          </a:p>
          <a:p>
            <a:pPr eaLnBrk="1" hangingPunct="1">
              <a:buFont typeface="Wingdings 2" pitchFamily="18" charset="2"/>
              <a:buNone/>
            </a:pPr>
            <a:endParaRPr lang="pl-PL" smtClean="0"/>
          </a:p>
          <a:p>
            <a:pPr eaLnBrk="1" hangingPunct="1">
              <a:buFont typeface="Wingdings 2" pitchFamily="18" charset="2"/>
              <a:buNone/>
            </a:pPr>
            <a:endParaRPr lang="pl-PL" smtClean="0"/>
          </a:p>
        </p:txBody>
      </p:sp>
      <p:graphicFrame>
        <p:nvGraphicFramePr>
          <p:cNvPr id="17411" name="Wykres 3"/>
          <p:cNvGraphicFramePr>
            <a:graphicFrameLocks/>
          </p:cNvGraphicFramePr>
          <p:nvPr/>
        </p:nvGraphicFramePr>
        <p:xfrm>
          <a:off x="1857375" y="2946400"/>
          <a:ext cx="4997450" cy="3314700"/>
        </p:xfrm>
        <a:graphic>
          <a:graphicData uri="http://schemas.openxmlformats.org/presentationml/2006/ole">
            <p:oleObj spid="_x0000_s17411" r:id="rId3" imgW="4999153" imgH="3316511" progId="Excel.Chart.8">
              <p:embed/>
            </p:oleObj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3851275" y="5516563"/>
            <a:ext cx="504825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b="1" dirty="0">
                <a:latin typeface="+mn-lt"/>
              </a:rPr>
              <a:t>11%</a:t>
            </a:r>
            <a:endParaRPr lang="pl-PL" sz="1050" b="1" dirty="0">
              <a:latin typeface="+mn-lt"/>
            </a:endParaRPr>
          </a:p>
        </p:txBody>
      </p:sp>
      <p:sp>
        <p:nvSpPr>
          <p:cNvPr id="17415" name="pole tekstowe 5"/>
          <p:cNvSpPr txBox="1">
            <a:spLocks noChangeArrowheads="1"/>
          </p:cNvSpPr>
          <p:nvPr/>
        </p:nvSpPr>
        <p:spPr bwMode="auto">
          <a:xfrm>
            <a:off x="4211638" y="4868863"/>
            <a:ext cx="50482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b="1">
                <a:latin typeface="Century Gothic" pitchFamily="34" charset="0"/>
              </a:rPr>
              <a:t>11%</a:t>
            </a:r>
          </a:p>
        </p:txBody>
      </p:sp>
      <p:sp>
        <p:nvSpPr>
          <p:cNvPr id="17416" name="pole tekstowe 6"/>
          <p:cNvSpPr txBox="1">
            <a:spLocks noChangeArrowheads="1"/>
          </p:cNvSpPr>
          <p:nvPr/>
        </p:nvSpPr>
        <p:spPr bwMode="auto">
          <a:xfrm>
            <a:off x="3203575" y="5732463"/>
            <a:ext cx="50482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b="1">
                <a:latin typeface="Century Gothic" pitchFamily="34" charset="0"/>
              </a:rPr>
              <a:t>11%</a:t>
            </a:r>
          </a:p>
        </p:txBody>
      </p:sp>
      <p:sp>
        <p:nvSpPr>
          <p:cNvPr id="17417" name="pole tekstowe 7"/>
          <p:cNvSpPr txBox="1">
            <a:spLocks noChangeArrowheads="1"/>
          </p:cNvSpPr>
          <p:nvPr/>
        </p:nvSpPr>
        <p:spPr bwMode="auto">
          <a:xfrm>
            <a:off x="3851275" y="4005263"/>
            <a:ext cx="5048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b="1">
                <a:latin typeface="Century Gothic" pitchFamily="34" charset="0"/>
              </a:rPr>
              <a:t>22%</a:t>
            </a:r>
          </a:p>
        </p:txBody>
      </p:sp>
      <p:sp>
        <p:nvSpPr>
          <p:cNvPr id="17418" name="pole tekstowe 8"/>
          <p:cNvSpPr txBox="1">
            <a:spLocks noChangeArrowheads="1"/>
          </p:cNvSpPr>
          <p:nvPr/>
        </p:nvSpPr>
        <p:spPr bwMode="auto">
          <a:xfrm>
            <a:off x="2484438" y="4581525"/>
            <a:ext cx="5032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b="1">
                <a:latin typeface="Century Gothic" pitchFamily="34" charset="0"/>
              </a:rPr>
              <a:t>44%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6732240" y="3068960"/>
            <a:ext cx="2232248" cy="276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pl-PL" sz="1200" b="1" u="sng">
                <a:solidFill>
                  <a:srgbClr val="000000"/>
                </a:solidFill>
                <a:latin typeface="Arial" charset="0"/>
              </a:rPr>
              <a:t>P</a:t>
            </a:r>
            <a:r>
              <a:rPr lang="pl-PL" sz="1200" b="1" u="sng">
                <a:solidFill>
                  <a:srgbClr val="000000"/>
                </a:solidFill>
              </a:rPr>
              <a:t>.</a:t>
            </a:r>
            <a:r>
              <a:rPr lang="pl-PL" sz="1200" b="1" u="sng">
                <a:solidFill>
                  <a:srgbClr val="000000"/>
                </a:solidFill>
                <a:latin typeface="Arial" charset="0"/>
              </a:rPr>
              <a:t>Z</a:t>
            </a:r>
            <a:r>
              <a:rPr lang="pl-PL" sz="1200" b="1" u="sng">
                <a:solidFill>
                  <a:srgbClr val="000000"/>
                </a:solidFill>
              </a:rPr>
              <a:t>.</a:t>
            </a:r>
            <a:r>
              <a:rPr lang="pl-PL" sz="1200" b="1" u="sng">
                <a:solidFill>
                  <a:srgbClr val="000000"/>
                </a:solidFill>
                <a:latin typeface="Arial" charset="0"/>
              </a:rPr>
              <a:t>D</a:t>
            </a:r>
            <a:r>
              <a:rPr lang="pl-PL" sz="1200" b="1" u="sng">
                <a:solidFill>
                  <a:srgbClr val="000000"/>
                </a:solidFill>
              </a:rPr>
              <a:t>- praca z dziećmi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algn="ctr" eaLnBrk="1" fontAlgn="auto" hangingPunct="1">
              <a:spcAft>
                <a:spcPts val="0"/>
              </a:spcAft>
              <a:defRPr/>
            </a:pPr>
            <a:r>
              <a:rPr lang="pl-PL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Klasy 2a i 2b</a:t>
            </a:r>
            <a:endParaRPr lang="pl-PL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8437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pl-PL" sz="1800" b="1" u="sng" smtClean="0"/>
              <a:t>Kim chciał zostać twój tata, kiedy był w twoim wieku?</a:t>
            </a:r>
          </a:p>
          <a:p>
            <a:pPr eaLnBrk="1" hangingPunct="1">
              <a:buFont typeface="Wingdings 2" pitchFamily="18" charset="2"/>
              <a:buNone/>
            </a:pPr>
            <a:r>
              <a:rPr lang="pl-PL" sz="1800" smtClean="0"/>
              <a:t>Niestety w tych klasach otrzymałam ankiety tylko od 18 osób.</a:t>
            </a:r>
          </a:p>
          <a:p>
            <a:pPr eaLnBrk="1" hangingPunct="1">
              <a:buFont typeface="Wingdings 2" pitchFamily="18" charset="2"/>
              <a:buNone/>
            </a:pPr>
            <a:r>
              <a:rPr lang="pl-PL" sz="1800" smtClean="0"/>
              <a:t>Wasze wyniki to:</a:t>
            </a:r>
          </a:p>
          <a:p>
            <a:pPr eaLnBrk="1" hangingPunct="1">
              <a:buFont typeface="Wingdings 2" pitchFamily="18" charset="2"/>
              <a:buNone/>
            </a:pPr>
            <a:endParaRPr lang="pl-PL" sz="1800" smtClean="0"/>
          </a:p>
          <a:p>
            <a:pPr eaLnBrk="1" hangingPunct="1">
              <a:buFont typeface="Wingdings 2" pitchFamily="18" charset="2"/>
              <a:buNone/>
            </a:pPr>
            <a:endParaRPr lang="pl-PL" sz="1800" smtClean="0"/>
          </a:p>
          <a:p>
            <a:pPr eaLnBrk="1" hangingPunct="1">
              <a:buFont typeface="Wingdings 2" pitchFamily="18" charset="2"/>
              <a:buNone/>
            </a:pPr>
            <a:endParaRPr lang="pl-PL" sz="1800" smtClean="0"/>
          </a:p>
          <a:p>
            <a:pPr eaLnBrk="1" hangingPunct="1">
              <a:buFont typeface="Wingdings 2" pitchFamily="18" charset="2"/>
              <a:buNone/>
            </a:pPr>
            <a:endParaRPr lang="pl-PL" sz="1800" smtClean="0"/>
          </a:p>
        </p:txBody>
      </p:sp>
      <p:graphicFrame>
        <p:nvGraphicFramePr>
          <p:cNvPr id="18435" name="Wykres 3"/>
          <p:cNvGraphicFramePr>
            <a:graphicFrameLocks/>
          </p:cNvGraphicFramePr>
          <p:nvPr/>
        </p:nvGraphicFramePr>
        <p:xfrm>
          <a:off x="1568450" y="3090863"/>
          <a:ext cx="5575300" cy="3386137"/>
        </p:xfrm>
        <a:graphic>
          <a:graphicData uri="http://schemas.openxmlformats.org/presentationml/2006/ole">
            <p:oleObj spid="_x0000_s18435" r:id="rId3" imgW="5578323" imgH="3383573" progId="Excel.Chart.8">
              <p:embed/>
            </p:oleObj>
          </a:graphicData>
        </a:graphic>
      </p:graphicFrame>
      <p:sp>
        <p:nvSpPr>
          <p:cNvPr id="18438" name="pole tekstowe 4"/>
          <p:cNvSpPr txBox="1">
            <a:spLocks noChangeArrowheads="1"/>
          </p:cNvSpPr>
          <p:nvPr/>
        </p:nvSpPr>
        <p:spPr bwMode="auto">
          <a:xfrm>
            <a:off x="4427538" y="5373688"/>
            <a:ext cx="5048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b="1">
                <a:latin typeface="Century Gothic" pitchFamily="34" charset="0"/>
              </a:rPr>
              <a:t>22%</a:t>
            </a:r>
          </a:p>
        </p:txBody>
      </p:sp>
      <p:sp>
        <p:nvSpPr>
          <p:cNvPr id="18439" name="pole tekstowe 5"/>
          <p:cNvSpPr txBox="1">
            <a:spLocks noChangeArrowheads="1"/>
          </p:cNvSpPr>
          <p:nvPr/>
        </p:nvSpPr>
        <p:spPr bwMode="auto">
          <a:xfrm>
            <a:off x="4140200" y="4005263"/>
            <a:ext cx="5032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b="1">
                <a:latin typeface="Century Gothic" pitchFamily="34" charset="0"/>
              </a:rPr>
              <a:t>22%</a:t>
            </a:r>
          </a:p>
        </p:txBody>
      </p:sp>
      <p:sp>
        <p:nvSpPr>
          <p:cNvPr id="18440" name="pole tekstowe 6"/>
          <p:cNvSpPr txBox="1">
            <a:spLocks noChangeArrowheads="1"/>
          </p:cNvSpPr>
          <p:nvPr/>
        </p:nvSpPr>
        <p:spPr bwMode="auto">
          <a:xfrm>
            <a:off x="2627313" y="4365625"/>
            <a:ext cx="5048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b="1">
                <a:latin typeface="Century Gothic" pitchFamily="34" charset="0"/>
              </a:rPr>
              <a:t>33%</a:t>
            </a:r>
          </a:p>
        </p:txBody>
      </p:sp>
      <p:sp>
        <p:nvSpPr>
          <p:cNvPr id="18441" name="pole tekstowe 7"/>
          <p:cNvSpPr txBox="1">
            <a:spLocks noChangeArrowheads="1"/>
          </p:cNvSpPr>
          <p:nvPr/>
        </p:nvSpPr>
        <p:spPr bwMode="auto">
          <a:xfrm>
            <a:off x="3563938" y="6021388"/>
            <a:ext cx="5032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b="1">
                <a:latin typeface="Century Gothic" pitchFamily="34" charset="0"/>
              </a:rPr>
              <a:t>11%</a:t>
            </a:r>
          </a:p>
        </p:txBody>
      </p:sp>
      <p:sp>
        <p:nvSpPr>
          <p:cNvPr id="18442" name="pole tekstowe 8"/>
          <p:cNvSpPr txBox="1">
            <a:spLocks noChangeArrowheads="1"/>
          </p:cNvSpPr>
          <p:nvPr/>
        </p:nvSpPr>
        <p:spPr bwMode="auto">
          <a:xfrm>
            <a:off x="2843213" y="5732463"/>
            <a:ext cx="50482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b="1">
                <a:latin typeface="Century Gothic" pitchFamily="34" charset="0"/>
              </a:rPr>
              <a:t>11%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algn="ctr" eaLnBrk="1" fontAlgn="auto" hangingPunct="1">
              <a:spcAft>
                <a:spcPts val="0"/>
              </a:spcAft>
              <a:defRPr/>
            </a:pPr>
            <a:r>
              <a:rPr lang="pl-PL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Klasy 2a i 2b</a:t>
            </a:r>
            <a:endParaRPr lang="pl-PL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l-PL" sz="1800" b="1" u="sng" dirty="0" smtClean="0"/>
              <a:t>Kim chce zostać twoje rodzeństwo jak dorośnie?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l-PL" sz="1800" dirty="0" smtClean="0"/>
              <a:t>Niestety w tych klasach otrzymałam ankiety tylko od 18 osób, ale poszczególnych informacji o rodzeństwie mam 19.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l-PL" sz="1800" dirty="0" smtClean="0"/>
              <a:t>Wasze wyniki to: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l-PL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l-PL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l-PL" dirty="0" smtClean="0"/>
          </a:p>
        </p:txBody>
      </p:sp>
      <p:graphicFrame>
        <p:nvGraphicFramePr>
          <p:cNvPr id="19459" name="Wykres 3"/>
          <p:cNvGraphicFramePr>
            <a:graphicFrameLocks/>
          </p:cNvGraphicFramePr>
          <p:nvPr/>
        </p:nvGraphicFramePr>
        <p:xfrm>
          <a:off x="2073275" y="3233738"/>
          <a:ext cx="5141913" cy="3387725"/>
        </p:xfrm>
        <a:graphic>
          <a:graphicData uri="http://schemas.openxmlformats.org/presentationml/2006/ole">
            <p:oleObj spid="_x0000_s19459" r:id="rId3" imgW="5145470" imgH="3383573" progId="Excel.Chart.8">
              <p:embed/>
            </p:oleObj>
          </a:graphicData>
        </a:graphic>
      </p:graphicFrame>
      <p:sp>
        <p:nvSpPr>
          <p:cNvPr id="19462" name="pole tekstowe 4"/>
          <p:cNvSpPr txBox="1">
            <a:spLocks noChangeArrowheads="1"/>
          </p:cNvSpPr>
          <p:nvPr/>
        </p:nvSpPr>
        <p:spPr bwMode="auto">
          <a:xfrm>
            <a:off x="2700338" y="4581525"/>
            <a:ext cx="5032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b="1">
                <a:latin typeface="Century Gothic" pitchFamily="34" charset="0"/>
              </a:rPr>
              <a:t>42%</a:t>
            </a:r>
          </a:p>
        </p:txBody>
      </p:sp>
      <p:sp>
        <p:nvSpPr>
          <p:cNvPr id="19463" name="pole tekstowe 6"/>
          <p:cNvSpPr txBox="1">
            <a:spLocks noChangeArrowheads="1"/>
          </p:cNvSpPr>
          <p:nvPr/>
        </p:nvSpPr>
        <p:spPr bwMode="auto">
          <a:xfrm>
            <a:off x="4211638" y="4149725"/>
            <a:ext cx="5048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b="1">
                <a:latin typeface="Century Gothic" pitchFamily="34" charset="0"/>
              </a:rPr>
              <a:t>21%</a:t>
            </a:r>
          </a:p>
        </p:txBody>
      </p:sp>
      <p:sp>
        <p:nvSpPr>
          <p:cNvPr id="19464" name="pole tekstowe 7"/>
          <p:cNvSpPr txBox="1">
            <a:spLocks noChangeArrowheads="1"/>
          </p:cNvSpPr>
          <p:nvPr/>
        </p:nvSpPr>
        <p:spPr bwMode="auto">
          <a:xfrm>
            <a:off x="3419475" y="6021388"/>
            <a:ext cx="5048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b="1">
                <a:latin typeface="Century Gothic" pitchFamily="34" charset="0"/>
              </a:rPr>
              <a:t>11%</a:t>
            </a:r>
          </a:p>
        </p:txBody>
      </p:sp>
      <p:sp>
        <p:nvSpPr>
          <p:cNvPr id="19465" name="pole tekstowe 8"/>
          <p:cNvSpPr txBox="1">
            <a:spLocks noChangeArrowheads="1"/>
          </p:cNvSpPr>
          <p:nvPr/>
        </p:nvSpPr>
        <p:spPr bwMode="auto">
          <a:xfrm>
            <a:off x="4067175" y="5876925"/>
            <a:ext cx="5048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b="1">
                <a:latin typeface="Century Gothic" pitchFamily="34" charset="0"/>
              </a:rPr>
              <a:t>11%</a:t>
            </a:r>
          </a:p>
        </p:txBody>
      </p:sp>
      <p:sp>
        <p:nvSpPr>
          <p:cNvPr id="19466" name="pole tekstowe 9"/>
          <p:cNvSpPr txBox="1">
            <a:spLocks noChangeArrowheads="1"/>
          </p:cNvSpPr>
          <p:nvPr/>
        </p:nvSpPr>
        <p:spPr bwMode="auto">
          <a:xfrm>
            <a:off x="4572000" y="5157788"/>
            <a:ext cx="5048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b="1">
                <a:latin typeface="Century Gothic" pitchFamily="34" charset="0"/>
              </a:rPr>
              <a:t>16%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algn="ctr" eaLnBrk="1" fontAlgn="auto" hangingPunct="1">
              <a:spcAft>
                <a:spcPts val="0"/>
              </a:spcAft>
              <a:defRPr/>
            </a:pPr>
            <a:r>
              <a:rPr lang="pl-PL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Klasy 4a i 4b</a:t>
            </a:r>
            <a:endParaRPr lang="pl-PL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l-PL" sz="1800" b="1" u="sng" dirty="0" smtClean="0"/>
              <a:t>Kim chcesz zostać jak dorośniesz?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l-PL" sz="1800" dirty="0" smtClean="0"/>
              <a:t>w tych klasach otrzymałam ankiety od 30 osób.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l-PL" sz="1800" dirty="0" smtClean="0"/>
              <a:t>Wasze wyniki to: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l-PL" sz="1800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l-PL" sz="1800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l-PL" sz="1800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l-PL" sz="1800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l-PL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l-PL" dirty="0" smtClean="0"/>
          </a:p>
        </p:txBody>
      </p:sp>
      <p:graphicFrame>
        <p:nvGraphicFramePr>
          <p:cNvPr id="20483" name="Wykres 3"/>
          <p:cNvGraphicFramePr>
            <a:graphicFrameLocks/>
          </p:cNvGraphicFramePr>
          <p:nvPr/>
        </p:nvGraphicFramePr>
        <p:xfrm>
          <a:off x="2289175" y="3017838"/>
          <a:ext cx="5286375" cy="3530600"/>
        </p:xfrm>
        <a:graphic>
          <a:graphicData uri="http://schemas.openxmlformats.org/presentationml/2006/ole">
            <p:oleObj spid="_x0000_s20483" r:id="rId3" imgW="5291787" imgH="3529890" progId="Excel.Chart.8">
              <p:embed/>
            </p:oleObj>
          </a:graphicData>
        </a:graphic>
      </p:graphicFrame>
      <p:sp>
        <p:nvSpPr>
          <p:cNvPr id="20486" name="pole tekstowe 4"/>
          <p:cNvSpPr txBox="1">
            <a:spLocks noChangeArrowheads="1"/>
          </p:cNvSpPr>
          <p:nvPr/>
        </p:nvSpPr>
        <p:spPr bwMode="auto">
          <a:xfrm>
            <a:off x="2987675" y="4941888"/>
            <a:ext cx="5048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b="1">
                <a:latin typeface="Century Gothic" pitchFamily="34" charset="0"/>
              </a:rPr>
              <a:t>57%</a:t>
            </a:r>
          </a:p>
        </p:txBody>
      </p:sp>
      <p:sp>
        <p:nvSpPr>
          <p:cNvPr id="20487" name="pole tekstowe 5"/>
          <p:cNvSpPr txBox="1">
            <a:spLocks noChangeArrowheads="1"/>
          </p:cNvSpPr>
          <p:nvPr/>
        </p:nvSpPr>
        <p:spPr bwMode="auto">
          <a:xfrm>
            <a:off x="4356100" y="3860800"/>
            <a:ext cx="50323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b="1">
                <a:latin typeface="Century Gothic" pitchFamily="34" charset="0"/>
              </a:rPr>
              <a:t>13%</a:t>
            </a:r>
          </a:p>
        </p:txBody>
      </p:sp>
      <p:sp>
        <p:nvSpPr>
          <p:cNvPr id="20488" name="pole tekstowe 6"/>
          <p:cNvSpPr txBox="1">
            <a:spLocks noChangeArrowheads="1"/>
          </p:cNvSpPr>
          <p:nvPr/>
        </p:nvSpPr>
        <p:spPr bwMode="auto">
          <a:xfrm>
            <a:off x="4932363" y="4437063"/>
            <a:ext cx="503237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b="1">
                <a:latin typeface="Century Gothic" pitchFamily="34" charset="0"/>
              </a:rPr>
              <a:t>10%</a:t>
            </a:r>
          </a:p>
        </p:txBody>
      </p:sp>
      <p:sp>
        <p:nvSpPr>
          <p:cNvPr id="20489" name="pole tekstowe 8"/>
          <p:cNvSpPr txBox="1">
            <a:spLocks noChangeArrowheads="1"/>
          </p:cNvSpPr>
          <p:nvPr/>
        </p:nvSpPr>
        <p:spPr bwMode="auto">
          <a:xfrm>
            <a:off x="5076825" y="5084763"/>
            <a:ext cx="4318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b="1">
                <a:latin typeface="Century Gothic" pitchFamily="34" charset="0"/>
              </a:rPr>
              <a:t>7%</a:t>
            </a:r>
          </a:p>
        </p:txBody>
      </p:sp>
      <p:sp>
        <p:nvSpPr>
          <p:cNvPr id="20490" name="pole tekstowe 9"/>
          <p:cNvSpPr txBox="1">
            <a:spLocks noChangeArrowheads="1"/>
          </p:cNvSpPr>
          <p:nvPr/>
        </p:nvSpPr>
        <p:spPr bwMode="auto">
          <a:xfrm>
            <a:off x="4859338" y="5516563"/>
            <a:ext cx="433387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b="1">
                <a:latin typeface="Century Gothic" pitchFamily="34" charset="0"/>
              </a:rPr>
              <a:t>7%</a:t>
            </a:r>
          </a:p>
        </p:txBody>
      </p:sp>
      <p:sp>
        <p:nvSpPr>
          <p:cNvPr id="20491" name="pole tekstowe 10"/>
          <p:cNvSpPr txBox="1">
            <a:spLocks noChangeArrowheads="1"/>
          </p:cNvSpPr>
          <p:nvPr/>
        </p:nvSpPr>
        <p:spPr bwMode="auto">
          <a:xfrm>
            <a:off x="4572000" y="5805488"/>
            <a:ext cx="431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b="1">
                <a:latin typeface="Century Gothic" pitchFamily="34" charset="0"/>
              </a:rPr>
              <a:t>7%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algn="ctr" eaLnBrk="1" fontAlgn="auto" hangingPunct="1">
              <a:spcAft>
                <a:spcPts val="0"/>
              </a:spcAft>
              <a:defRPr/>
            </a:pPr>
            <a:r>
              <a:rPr lang="pl-PL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Klasy 4a i 4b</a:t>
            </a:r>
            <a:endParaRPr lang="pl-PL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l-PL" sz="1800" b="1" u="sng" dirty="0" smtClean="0"/>
              <a:t>Kim chciała zostać twoja mama, kiedy była w twoim wieku?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l-PL" sz="1800" dirty="0" smtClean="0"/>
              <a:t>W tych klasach otrzymałam ankiety od 30 osób.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l-PL" sz="1800" dirty="0" smtClean="0"/>
              <a:t>Wasze wyniki: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l-PL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l-PL" dirty="0" smtClean="0"/>
          </a:p>
        </p:txBody>
      </p:sp>
      <p:graphicFrame>
        <p:nvGraphicFramePr>
          <p:cNvPr id="21507" name="Wykres 3"/>
          <p:cNvGraphicFramePr>
            <a:graphicFrameLocks/>
          </p:cNvGraphicFramePr>
          <p:nvPr/>
        </p:nvGraphicFramePr>
        <p:xfrm>
          <a:off x="2144713" y="3017838"/>
          <a:ext cx="5502275" cy="3446462"/>
        </p:xfrm>
        <a:graphic>
          <a:graphicData uri="http://schemas.openxmlformats.org/presentationml/2006/ole">
            <p:oleObj spid="_x0000_s21507" r:id="rId3" imgW="5499069" imgH="3444539" progId="Excel.Chart.8">
              <p:embed/>
            </p:oleObj>
          </a:graphicData>
        </a:graphic>
      </p:graphicFrame>
      <p:sp>
        <p:nvSpPr>
          <p:cNvPr id="21510" name="pole tekstowe 4"/>
          <p:cNvSpPr txBox="1">
            <a:spLocks noChangeArrowheads="1"/>
          </p:cNvSpPr>
          <p:nvPr/>
        </p:nvSpPr>
        <p:spPr bwMode="auto">
          <a:xfrm>
            <a:off x="2916238" y="4797425"/>
            <a:ext cx="5032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b="1">
                <a:latin typeface="Century Gothic" pitchFamily="34" charset="0"/>
              </a:rPr>
              <a:t>50%</a:t>
            </a:r>
          </a:p>
        </p:txBody>
      </p:sp>
      <p:sp>
        <p:nvSpPr>
          <p:cNvPr id="21511" name="pole tekstowe 5"/>
          <p:cNvSpPr txBox="1">
            <a:spLocks noChangeArrowheads="1"/>
          </p:cNvSpPr>
          <p:nvPr/>
        </p:nvSpPr>
        <p:spPr bwMode="auto">
          <a:xfrm>
            <a:off x="4356100" y="3933825"/>
            <a:ext cx="5032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b="1">
                <a:latin typeface="Century Gothic" pitchFamily="34" charset="0"/>
              </a:rPr>
              <a:t>17%</a:t>
            </a:r>
          </a:p>
        </p:txBody>
      </p:sp>
      <p:sp>
        <p:nvSpPr>
          <p:cNvPr id="21512" name="pole tekstowe 6"/>
          <p:cNvSpPr txBox="1">
            <a:spLocks noChangeArrowheads="1"/>
          </p:cNvSpPr>
          <p:nvPr/>
        </p:nvSpPr>
        <p:spPr bwMode="auto">
          <a:xfrm>
            <a:off x="4787900" y="4797425"/>
            <a:ext cx="5048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b="1">
                <a:latin typeface="Century Gothic" pitchFamily="34" charset="0"/>
              </a:rPr>
              <a:t>13%</a:t>
            </a:r>
          </a:p>
        </p:txBody>
      </p:sp>
      <p:sp>
        <p:nvSpPr>
          <p:cNvPr id="21513" name="pole tekstowe 7"/>
          <p:cNvSpPr txBox="1">
            <a:spLocks noChangeArrowheads="1"/>
          </p:cNvSpPr>
          <p:nvPr/>
        </p:nvSpPr>
        <p:spPr bwMode="auto">
          <a:xfrm>
            <a:off x="3995738" y="5876925"/>
            <a:ext cx="4318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b="1">
                <a:latin typeface="Century Gothic" pitchFamily="34" charset="0"/>
              </a:rPr>
              <a:t>7%</a:t>
            </a:r>
          </a:p>
        </p:txBody>
      </p:sp>
      <p:sp>
        <p:nvSpPr>
          <p:cNvPr id="21514" name="pole tekstowe 8"/>
          <p:cNvSpPr txBox="1">
            <a:spLocks noChangeArrowheads="1"/>
          </p:cNvSpPr>
          <p:nvPr/>
        </p:nvSpPr>
        <p:spPr bwMode="auto">
          <a:xfrm>
            <a:off x="4427538" y="5732463"/>
            <a:ext cx="4318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b="1">
                <a:latin typeface="Century Gothic" pitchFamily="34" charset="0"/>
              </a:rPr>
              <a:t>7%</a:t>
            </a:r>
          </a:p>
        </p:txBody>
      </p:sp>
      <p:sp>
        <p:nvSpPr>
          <p:cNvPr id="21515" name="pole tekstowe 9"/>
          <p:cNvSpPr txBox="1">
            <a:spLocks noChangeArrowheads="1"/>
          </p:cNvSpPr>
          <p:nvPr/>
        </p:nvSpPr>
        <p:spPr bwMode="auto">
          <a:xfrm>
            <a:off x="4716463" y="5445125"/>
            <a:ext cx="4318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b="1">
                <a:latin typeface="Century Gothic" pitchFamily="34" charset="0"/>
              </a:rPr>
              <a:t>7%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6732240" y="3212976"/>
            <a:ext cx="2267744" cy="276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pl-PL" sz="1200" b="1" u="sng">
                <a:solidFill>
                  <a:srgbClr val="000000"/>
                </a:solidFill>
                <a:latin typeface="Arial" charset="0"/>
              </a:rPr>
              <a:t>P</a:t>
            </a:r>
            <a:r>
              <a:rPr lang="pl-PL" sz="1200" b="1" u="sng">
                <a:solidFill>
                  <a:srgbClr val="000000"/>
                </a:solidFill>
              </a:rPr>
              <a:t>.</a:t>
            </a:r>
            <a:r>
              <a:rPr lang="pl-PL" sz="1200" b="1" u="sng">
                <a:solidFill>
                  <a:srgbClr val="000000"/>
                </a:solidFill>
                <a:latin typeface="Arial" charset="0"/>
              </a:rPr>
              <a:t>Z.D.-</a:t>
            </a:r>
            <a:r>
              <a:rPr lang="pl-PL" sz="1200" b="1" u="sng">
                <a:solidFill>
                  <a:srgbClr val="000000"/>
                </a:solidFill>
              </a:rPr>
              <a:t> praca z dziećmi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ergetyczny">
  <a:themeElements>
    <a:clrScheme name="Energetyczny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Energetyczn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Energetyczny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300</TotalTime>
  <Words>417</Words>
  <Application>Microsoft Office PowerPoint</Application>
  <PresentationFormat>On-screen Show (4:3)</PresentationFormat>
  <Paragraphs>124</Paragraphs>
  <Slides>13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6</vt:i4>
      </vt:variant>
      <vt:variant>
        <vt:lpstr>Szablon projektu</vt:lpstr>
      </vt:variant>
      <vt:variant>
        <vt:i4>7</vt:i4>
      </vt:variant>
      <vt:variant>
        <vt:lpstr>Osadzone serwery OLE</vt:lpstr>
      </vt:variant>
      <vt:variant>
        <vt:i4>2</vt:i4>
      </vt:variant>
      <vt:variant>
        <vt:lpstr>Tytuły slajdów</vt:lpstr>
      </vt:variant>
      <vt:variant>
        <vt:i4>13</vt:i4>
      </vt:variant>
    </vt:vector>
  </HeadingPairs>
  <TitlesOfParts>
    <vt:vector size="28" baseType="lpstr">
      <vt:lpstr>Arial</vt:lpstr>
      <vt:lpstr>Century Gothic</vt:lpstr>
      <vt:lpstr>Wingdings 2</vt:lpstr>
      <vt:lpstr>Verdana</vt:lpstr>
      <vt:lpstr>Calibri</vt:lpstr>
      <vt:lpstr>Wingdings</vt:lpstr>
      <vt:lpstr>Energetyczny</vt:lpstr>
      <vt:lpstr>Energetyczny</vt:lpstr>
      <vt:lpstr>Energetyczny</vt:lpstr>
      <vt:lpstr>Energetyczny</vt:lpstr>
      <vt:lpstr>Energetyczny</vt:lpstr>
      <vt:lpstr>Energetyczny</vt:lpstr>
      <vt:lpstr>Energetyczny</vt:lpstr>
      <vt:lpstr>Wykres programu Microsoft Excel</vt:lpstr>
      <vt:lpstr>Wykres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Ankieta pt.: „Marzenia o przyszłości”</dc:title>
  <dc:creator>OEM</dc:creator>
  <cp:lastModifiedBy>JUSTYNA</cp:lastModifiedBy>
  <cp:revision>36</cp:revision>
  <dcterms:created xsi:type="dcterms:W3CDTF">2012-12-06T19:25:51Z</dcterms:created>
  <dcterms:modified xsi:type="dcterms:W3CDTF">2013-01-03T20:49:44Z</dcterms:modified>
</cp:coreProperties>
</file>