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1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4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1" r:id="rId3"/>
    <p:sldId id="264" r:id="rId4"/>
    <p:sldId id="265" r:id="rId5"/>
    <p:sldId id="266" r:id="rId6"/>
    <p:sldId id="267" r:id="rId7"/>
    <p:sldId id="278" r:id="rId8"/>
    <p:sldId id="268" r:id="rId9"/>
    <p:sldId id="282" r:id="rId10"/>
    <p:sldId id="257" r:id="rId11"/>
    <p:sldId id="258" r:id="rId12"/>
    <p:sldId id="259" r:id="rId13"/>
    <p:sldId id="260" r:id="rId14"/>
    <p:sldId id="283" r:id="rId15"/>
    <p:sldId id="262" r:id="rId16"/>
    <p:sldId id="284" r:id="rId17"/>
    <p:sldId id="263" r:id="rId18"/>
    <p:sldId id="269" r:id="rId19"/>
    <p:sldId id="270" r:id="rId20"/>
    <p:sldId id="271" r:id="rId21"/>
    <p:sldId id="279" r:id="rId22"/>
    <p:sldId id="272" r:id="rId23"/>
    <p:sldId id="285" r:id="rId24"/>
    <p:sldId id="273" r:id="rId25"/>
    <p:sldId id="274" r:id="rId26"/>
    <p:sldId id="275" r:id="rId27"/>
    <p:sldId id="276" r:id="rId28"/>
    <p:sldId id="277" r:id="rId29"/>
    <p:sldId id="280" r:id="rId30"/>
    <p:sldId id="281" r:id="rId31"/>
    <p:sldId id="286" r:id="rId32"/>
    <p:sldId id="289" r:id="rId33"/>
    <p:sldId id="290" r:id="rId34"/>
    <p:sldId id="287" r:id="rId35"/>
    <p:sldId id="288" r:id="rId36"/>
  </p:sldIdLst>
  <p:sldSz cx="9144000" cy="6858000" type="screen4x3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469B99"/>
    <a:srgbClr val="3692AB"/>
    <a:srgbClr val="51DBFF"/>
    <a:srgbClr val="438833"/>
    <a:srgbClr val="FF2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65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-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a_arkusze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4b_arkusze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3_kl_4b_wersja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3_kl_4b_wersja2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3_kl_4b_wersja2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3_kl_4b_wersja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matma4_kl_3a_wersjanow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lia:Library:Mail%20Downloads:3b_arkusz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Arkusz1!$H$97:$H$105</c:f>
              <c:strCache>
                <c:ptCount val="9"/>
                <c:pt idx="0">
                  <c:v>piosenkarka</c:v>
                </c:pt>
                <c:pt idx="1">
                  <c:v>autorka</c:v>
                </c:pt>
                <c:pt idx="2">
                  <c:v>inżynier</c:v>
                </c:pt>
                <c:pt idx="3">
                  <c:v>malarz</c:v>
                </c:pt>
                <c:pt idx="4">
                  <c:v>pisarka</c:v>
                </c:pt>
                <c:pt idx="5">
                  <c:v>reporter</c:v>
                </c:pt>
                <c:pt idx="6">
                  <c:v>aktorka</c:v>
                </c:pt>
                <c:pt idx="7">
                  <c:v>piłkarz</c:v>
                </c:pt>
                <c:pt idx="8">
                  <c:v>nie wiem</c:v>
                </c:pt>
              </c:strCache>
            </c:strRef>
          </c:cat>
          <c:val>
            <c:numRef>
              <c:f>Arkusz1!$I$97:$I$105</c:f>
              <c:numCache>
                <c:formatCode>General</c:formatCode>
                <c:ptCount val="9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2.0</c:v>
                </c:pt>
                <c:pt idx="7">
                  <c:v>4.0</c:v>
                </c:pt>
                <c:pt idx="8">
                  <c:v>5.0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'ch1'!$A$1:$A$7</c:f>
              <c:strCache>
                <c:ptCount val="7"/>
                <c:pt idx="0">
                  <c:v>architekt</c:v>
                </c:pt>
                <c:pt idx="1">
                  <c:v>dziennikarz</c:v>
                </c:pt>
                <c:pt idx="2">
                  <c:v>informatyk</c:v>
                </c:pt>
                <c:pt idx="3">
                  <c:v>koszykarz</c:v>
                </c:pt>
                <c:pt idx="4">
                  <c:v>żołnierz</c:v>
                </c:pt>
                <c:pt idx="5">
                  <c:v>pilot</c:v>
                </c:pt>
                <c:pt idx="6">
                  <c:v>piłkarz</c:v>
                </c:pt>
              </c:strCache>
            </c:strRef>
          </c:cat>
          <c:val>
            <c:numRef>
              <c:f>'ch1'!$B$1:$B$7</c:f>
              <c:numCache>
                <c:formatCode>General</c:formatCode>
                <c:ptCount val="7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2.0</c:v>
                </c:pt>
                <c:pt idx="6">
                  <c:v>2.0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'pyt2'!$A$1:$A$10</c:f>
              <c:strCache>
                <c:ptCount val="10"/>
                <c:pt idx="0">
                  <c:v>kierownik</c:v>
                </c:pt>
                <c:pt idx="1">
                  <c:v>matematyk</c:v>
                </c:pt>
                <c:pt idx="2">
                  <c:v>pracuje w wydawnictwie</c:v>
                </c:pt>
                <c:pt idx="3">
                  <c:v>prawnik</c:v>
                </c:pt>
                <c:pt idx="4">
                  <c:v>psycholog</c:v>
                </c:pt>
                <c:pt idx="5">
                  <c:v>sekretarka</c:v>
                </c:pt>
                <c:pt idx="6">
                  <c:v>bankowiec</c:v>
                </c:pt>
                <c:pt idx="7">
                  <c:v>dyrektor</c:v>
                </c:pt>
                <c:pt idx="8">
                  <c:v>urzędnik</c:v>
                </c:pt>
                <c:pt idx="9">
                  <c:v>nie pracuje</c:v>
                </c:pt>
              </c:strCache>
            </c:strRef>
          </c:cat>
          <c:val>
            <c:numRef>
              <c:f>'pyt2'!$B$1:$B$10</c:f>
              <c:numCache>
                <c:formatCode>General</c:formatCode>
                <c:ptCount val="10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2.0</c:v>
                </c:pt>
                <c:pt idx="7">
                  <c:v>2.0</c:v>
                </c:pt>
                <c:pt idx="8">
                  <c:v>2.0</c:v>
                </c:pt>
                <c:pt idx="9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'pyt3'!$A$4:$A$15</c:f>
              <c:strCache>
                <c:ptCount val="12"/>
                <c:pt idx="0">
                  <c:v>audytor</c:v>
                </c:pt>
                <c:pt idx="1">
                  <c:v>bankowiec</c:v>
                </c:pt>
                <c:pt idx="2">
                  <c:v>dyrektor</c:v>
                </c:pt>
                <c:pt idx="3">
                  <c:v>handlowiec</c:v>
                </c:pt>
                <c:pt idx="4">
                  <c:v>informatyk </c:v>
                </c:pt>
                <c:pt idx="5">
                  <c:v>kierownik</c:v>
                </c:pt>
                <c:pt idx="6">
                  <c:v>optyk</c:v>
                </c:pt>
                <c:pt idx="7">
                  <c:v>prawnik</c:v>
                </c:pt>
                <c:pt idx="8">
                  <c:v>przedsiębiorca</c:v>
                </c:pt>
                <c:pt idx="9">
                  <c:v>sędzia</c:v>
                </c:pt>
                <c:pt idx="10">
                  <c:v>szef firmy</c:v>
                </c:pt>
                <c:pt idx="11">
                  <c:v>urzędnik</c:v>
                </c:pt>
              </c:strCache>
            </c:strRef>
          </c:cat>
          <c:val>
            <c:numRef>
              <c:f>'pyt3'!$B$4:$B$15</c:f>
              <c:numCache>
                <c:formatCode>General</c:formatCode>
                <c:ptCount val="12"/>
                <c:pt idx="0">
                  <c:v>1.0</c:v>
                </c:pt>
                <c:pt idx="1">
                  <c:v>1.0</c:v>
                </c:pt>
                <c:pt idx="2">
                  <c:v>2.0</c:v>
                </c:pt>
                <c:pt idx="3">
                  <c:v>1.0</c:v>
                </c:pt>
                <c:pt idx="4">
                  <c:v>2.0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4.0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'pyt4'!$A$8:$A$15</c:f>
              <c:strCache>
                <c:ptCount val="8"/>
                <c:pt idx="0">
                  <c:v>chemik</c:v>
                </c:pt>
                <c:pt idx="1">
                  <c:v>fryzjer</c:v>
                </c:pt>
                <c:pt idx="2">
                  <c:v>informatyk</c:v>
                </c:pt>
                <c:pt idx="3">
                  <c:v>lekarz</c:v>
                </c:pt>
                <c:pt idx="4">
                  <c:v>nauczyciel</c:v>
                </c:pt>
                <c:pt idx="5">
                  <c:v>nie wiedział</c:v>
                </c:pt>
                <c:pt idx="6">
                  <c:v>prawnik</c:v>
                </c:pt>
                <c:pt idx="7">
                  <c:v>weterynarz</c:v>
                </c:pt>
              </c:strCache>
            </c:strRef>
          </c:cat>
          <c:val>
            <c:numRef>
              <c:f>'pyt4'!$B$8:$B$15</c:f>
              <c:numCache>
                <c:formatCode>General</c:formatCode>
                <c:ptCount val="8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2.0</c:v>
                </c:pt>
                <c:pt idx="4">
                  <c:v>3.0</c:v>
                </c:pt>
                <c:pt idx="5">
                  <c:v>4.0</c:v>
                </c:pt>
                <c:pt idx="6">
                  <c:v>1.0</c:v>
                </c:pt>
                <c:pt idx="7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'pyt5'!$A$1:$A$12</c:f>
              <c:strCache>
                <c:ptCount val="12"/>
                <c:pt idx="0">
                  <c:v>astronauta</c:v>
                </c:pt>
                <c:pt idx="1">
                  <c:v>kierowca formuły 1 </c:v>
                </c:pt>
                <c:pt idx="2">
                  <c:v>kierowca rajdowy</c:v>
                </c:pt>
                <c:pt idx="3">
                  <c:v>kierowca tira</c:v>
                </c:pt>
                <c:pt idx="4">
                  <c:v>kosmonauta</c:v>
                </c:pt>
                <c:pt idx="5">
                  <c:v>prawnik</c:v>
                </c:pt>
                <c:pt idx="6">
                  <c:v>sędzia</c:v>
                </c:pt>
                <c:pt idx="7">
                  <c:v>strażak</c:v>
                </c:pt>
                <c:pt idx="8">
                  <c:v>szef firmy</c:v>
                </c:pt>
                <c:pt idx="9">
                  <c:v>śmieciarz</c:v>
                </c:pt>
                <c:pt idx="10">
                  <c:v>twórca lego</c:v>
                </c:pt>
                <c:pt idx="11">
                  <c:v>nie wiedział</c:v>
                </c:pt>
              </c:strCache>
            </c:strRef>
          </c:cat>
          <c:val>
            <c:numRef>
              <c:f>'pyt5'!$B$1:$B$12</c:f>
              <c:numCache>
                <c:formatCode>General</c:formatCode>
                <c:ptCount val="12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6.0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razem!$A$7:$A$21</c:f>
              <c:strCache>
                <c:ptCount val="15"/>
                <c:pt idx="0">
                  <c:v>aktorka</c:v>
                </c:pt>
                <c:pt idx="1">
                  <c:v>architekt</c:v>
                </c:pt>
                <c:pt idx="2">
                  <c:v>astrofizyk</c:v>
                </c:pt>
                <c:pt idx="3">
                  <c:v>fotograf</c:v>
                </c:pt>
                <c:pt idx="4">
                  <c:v>fryzjerka</c:v>
                </c:pt>
                <c:pt idx="5">
                  <c:v>graficzka komputerowa</c:v>
                </c:pt>
                <c:pt idx="6">
                  <c:v>mieć dużo czasu</c:v>
                </c:pt>
                <c:pt idx="7">
                  <c:v>nurek</c:v>
                </c:pt>
                <c:pt idx="8">
                  <c:v>piosenkarka</c:v>
                </c:pt>
                <c:pt idx="9">
                  <c:v>rehabilitantka</c:v>
                </c:pt>
                <c:pt idx="10">
                  <c:v>strażak</c:v>
                </c:pt>
                <c:pt idx="11">
                  <c:v>tancerka</c:v>
                </c:pt>
                <c:pt idx="12">
                  <c:v>tester jedzenia</c:v>
                </c:pt>
                <c:pt idx="13">
                  <c:v>weterynarz</c:v>
                </c:pt>
                <c:pt idx="14">
                  <c:v>nie wiem</c:v>
                </c:pt>
              </c:strCache>
            </c:strRef>
          </c:cat>
          <c:val>
            <c:numRef>
              <c:f>razem!$B$7:$B$21</c:f>
              <c:numCache>
                <c:formatCode>General</c:formatCode>
                <c:ptCount val="15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'dz1'!$A$1:$A$10</c:f>
              <c:strCache>
                <c:ptCount val="10"/>
                <c:pt idx="0">
                  <c:v>aktorka</c:v>
                </c:pt>
                <c:pt idx="1">
                  <c:v>architekt</c:v>
                </c:pt>
                <c:pt idx="2">
                  <c:v>fotograf</c:v>
                </c:pt>
                <c:pt idx="3">
                  <c:v>fryzjerka</c:v>
                </c:pt>
                <c:pt idx="4">
                  <c:v>graficzka komputerowa</c:v>
                </c:pt>
                <c:pt idx="5">
                  <c:v>mieć dużo czasu</c:v>
                </c:pt>
                <c:pt idx="6">
                  <c:v>piosenkarka</c:v>
                </c:pt>
                <c:pt idx="7">
                  <c:v>rehabilitantka</c:v>
                </c:pt>
                <c:pt idx="8">
                  <c:v>tancerka</c:v>
                </c:pt>
                <c:pt idx="9">
                  <c:v>weterynarz</c:v>
                </c:pt>
              </c:strCache>
            </c:strRef>
          </c:cat>
          <c:val>
            <c:numRef>
              <c:f>'dz1'!$B$1:$B$10</c:f>
              <c:numCache>
                <c:formatCode>General</c:formatCode>
                <c:ptCount val="10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'ch1'!$A$1:$A$5</c:f>
              <c:strCache>
                <c:ptCount val="5"/>
                <c:pt idx="0">
                  <c:v>tester jedzenia</c:v>
                </c:pt>
                <c:pt idx="1">
                  <c:v>strażak</c:v>
                </c:pt>
                <c:pt idx="2">
                  <c:v>nurek</c:v>
                </c:pt>
                <c:pt idx="3">
                  <c:v>astrofizyk</c:v>
                </c:pt>
                <c:pt idx="4">
                  <c:v>nie wiem</c:v>
                </c:pt>
              </c:strCache>
            </c:strRef>
          </c:cat>
          <c:val>
            <c:numRef>
              <c:f>'ch1'!$B$1:$B$5</c:f>
              <c:numCache>
                <c:formatCode>General</c:formatCode>
                <c:ptCount val="5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'pyt2'!$A$2:$A$14</c:f>
              <c:strCache>
                <c:ptCount val="13"/>
                <c:pt idx="0">
                  <c:v>aptekarka</c:v>
                </c:pt>
                <c:pt idx="1">
                  <c:v>dentysta</c:v>
                </c:pt>
                <c:pt idx="2">
                  <c:v>doradca</c:v>
                </c:pt>
                <c:pt idx="3">
                  <c:v>ekonomistka</c:v>
                </c:pt>
                <c:pt idx="4">
                  <c:v>fizjoterapeutka</c:v>
                </c:pt>
                <c:pt idx="5">
                  <c:v>nie pracuje</c:v>
                </c:pt>
                <c:pt idx="6">
                  <c:v>pisarka</c:v>
                </c:pt>
                <c:pt idx="7">
                  <c:v>pracuje w agencji reklamowej</c:v>
                </c:pt>
                <c:pt idx="8">
                  <c:v>pracuje w firmie elektronicznej</c:v>
                </c:pt>
                <c:pt idx="9">
                  <c:v>projektantka wnętrz</c:v>
                </c:pt>
                <c:pt idx="10">
                  <c:v>specjalistka do spraw planowania</c:v>
                </c:pt>
                <c:pt idx="11">
                  <c:v>urzędniczka</c:v>
                </c:pt>
                <c:pt idx="12">
                  <c:v>wydawca</c:v>
                </c:pt>
              </c:strCache>
            </c:strRef>
          </c:cat>
          <c:val>
            <c:numRef>
              <c:f>'pyt2'!$B$2:$B$14</c:f>
              <c:numCache>
                <c:formatCode>General</c:formatCode>
                <c:ptCount val="13"/>
                <c:pt idx="0">
                  <c:v>1.0</c:v>
                </c:pt>
                <c:pt idx="1">
                  <c:v>2.0</c:v>
                </c:pt>
                <c:pt idx="2">
                  <c:v>1.0</c:v>
                </c:pt>
                <c:pt idx="3">
                  <c:v>2.0</c:v>
                </c:pt>
                <c:pt idx="4">
                  <c:v>1.0</c:v>
                </c:pt>
                <c:pt idx="5">
                  <c:v>3.0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'pyt3'!$A$1:$A$13</c:f>
              <c:strCache>
                <c:ptCount val="13"/>
                <c:pt idx="0">
                  <c:v>biznesman</c:v>
                </c:pt>
                <c:pt idx="1">
                  <c:v>dentysta</c:v>
                </c:pt>
                <c:pt idx="2">
                  <c:v>dyrektor</c:v>
                </c:pt>
                <c:pt idx="3">
                  <c:v>ekonomista</c:v>
                </c:pt>
                <c:pt idx="4">
                  <c:v>elektronik</c:v>
                </c:pt>
                <c:pt idx="5">
                  <c:v>elektryk</c:v>
                </c:pt>
                <c:pt idx="6">
                  <c:v>informatyk</c:v>
                </c:pt>
                <c:pt idx="7">
                  <c:v>inżynier lotnictwa</c:v>
                </c:pt>
                <c:pt idx="8">
                  <c:v>marketingowiec</c:v>
                </c:pt>
                <c:pt idx="9">
                  <c:v>menedżer</c:v>
                </c:pt>
                <c:pt idx="10">
                  <c:v>nauczyciel</c:v>
                </c:pt>
                <c:pt idx="11">
                  <c:v>prezes</c:v>
                </c:pt>
                <c:pt idx="12">
                  <c:v>szef firmy</c:v>
                </c:pt>
              </c:strCache>
            </c:strRef>
          </c:cat>
          <c:val>
            <c:numRef>
              <c:f>'pyt3'!$B$1:$B$13</c:f>
              <c:numCache>
                <c:formatCode>General</c:formatCode>
                <c:ptCount val="1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2.0</c:v>
                </c:pt>
                <c:pt idx="12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Arkusz3!$JJJ$6666:$JJJ$6671</c:f>
              <c:strCache>
                <c:ptCount val="6"/>
                <c:pt idx="0">
                  <c:v>pisarka</c:v>
                </c:pt>
                <c:pt idx="1">
                  <c:v>piosenkarka</c:v>
                </c:pt>
                <c:pt idx="2">
                  <c:v>piłkarka</c:v>
                </c:pt>
                <c:pt idx="3">
                  <c:v>nie wiem</c:v>
                </c:pt>
                <c:pt idx="4">
                  <c:v>autorka</c:v>
                </c:pt>
                <c:pt idx="5">
                  <c:v>aktorka</c:v>
                </c:pt>
              </c:strCache>
            </c:strRef>
          </c:cat>
          <c:val>
            <c:numRef>
              <c:f>Arkusz3!$JJK$6666:$JJK$6671</c:f>
              <c:numCache>
                <c:formatCode>General</c:formatCode>
                <c:ptCount val="6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2.0</c:v>
                </c:pt>
                <c:pt idx="4">
                  <c:v>1.0</c:v>
                </c:pt>
                <c:pt idx="5">
                  <c:v>2.0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'pyt4'!$A$1:$A$14</c:f>
              <c:strCache>
                <c:ptCount val="14"/>
                <c:pt idx="0">
                  <c:v>biolożka</c:v>
                </c:pt>
                <c:pt idx="1">
                  <c:v>dziennikarka</c:v>
                </c:pt>
                <c:pt idx="2">
                  <c:v>malarka</c:v>
                </c:pt>
                <c:pt idx="3">
                  <c:v>nauczyciel</c:v>
                </c:pt>
                <c:pt idx="4">
                  <c:v>pielęgniarka</c:v>
                </c:pt>
                <c:pt idx="5">
                  <c:v>podróżniczka</c:v>
                </c:pt>
                <c:pt idx="6">
                  <c:v>pracownik Zoo</c:v>
                </c:pt>
                <c:pt idx="7">
                  <c:v>producentka filmowa</c:v>
                </c:pt>
                <c:pt idx="8">
                  <c:v>sprzedawać lody</c:v>
                </c:pt>
                <c:pt idx="9">
                  <c:v>stewardessa</c:v>
                </c:pt>
                <c:pt idx="10">
                  <c:v>urzędniczka</c:v>
                </c:pt>
                <c:pt idx="11">
                  <c:v>lekarz</c:v>
                </c:pt>
                <c:pt idx="12">
                  <c:v>tancerka</c:v>
                </c:pt>
                <c:pt idx="13">
                  <c:v>weterynarz</c:v>
                </c:pt>
              </c:strCache>
            </c:strRef>
          </c:cat>
          <c:val>
            <c:numRef>
              <c:f>'pyt4'!$B$1:$B$14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2.0</c:v>
                </c:pt>
                <c:pt idx="12">
                  <c:v>2.0</c:v>
                </c:pt>
                <c:pt idx="13">
                  <c:v>2.0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'pyt5'!$A$1:$A$13</c:f>
              <c:strCache>
                <c:ptCount val="13"/>
                <c:pt idx="0">
                  <c:v>kolejarz</c:v>
                </c:pt>
                <c:pt idx="1">
                  <c:v>kominiarz</c:v>
                </c:pt>
                <c:pt idx="2">
                  <c:v>nauczyciel</c:v>
                </c:pt>
                <c:pt idx="3">
                  <c:v>nie wiem</c:v>
                </c:pt>
                <c:pt idx="4">
                  <c:v>piłkarz</c:v>
                </c:pt>
                <c:pt idx="5">
                  <c:v>prezydent</c:v>
                </c:pt>
                <c:pt idx="6">
                  <c:v>producent filmowy</c:v>
                </c:pt>
                <c:pt idx="7">
                  <c:v>strażak</c:v>
                </c:pt>
                <c:pt idx="8">
                  <c:v>lekarz</c:v>
                </c:pt>
                <c:pt idx="9">
                  <c:v>pilot</c:v>
                </c:pt>
                <c:pt idx="10">
                  <c:v>biznesmanem</c:v>
                </c:pt>
                <c:pt idx="11">
                  <c:v>chemik</c:v>
                </c:pt>
                <c:pt idx="12">
                  <c:v>informatyk</c:v>
                </c:pt>
              </c:strCache>
            </c:strRef>
          </c:cat>
          <c:val>
            <c:numRef>
              <c:f>'pyt5'!$B$1:$B$13</c:f>
              <c:numCache>
                <c:formatCode>General</c:formatCode>
                <c:ptCount val="1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2.0</c:v>
                </c:pt>
                <c:pt idx="9">
                  <c:v>4.0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razaem!$A$5:$A$19</c:f>
              <c:strCache>
                <c:ptCount val="15"/>
                <c:pt idx="0">
                  <c:v>biolog morski</c:v>
                </c:pt>
                <c:pt idx="1">
                  <c:v>dziennikarz</c:v>
                </c:pt>
                <c:pt idx="2">
                  <c:v>informatyk</c:v>
                </c:pt>
                <c:pt idx="3">
                  <c:v>kosmonauta</c:v>
                </c:pt>
                <c:pt idx="4">
                  <c:v>lekarka</c:v>
                </c:pt>
                <c:pt idx="5">
                  <c:v>logopeda</c:v>
                </c:pt>
                <c:pt idx="6">
                  <c:v>nauczycielka</c:v>
                </c:pt>
                <c:pt idx="7">
                  <c:v>piosenkarka</c:v>
                </c:pt>
                <c:pt idx="8">
                  <c:v>podróżnik</c:v>
                </c:pt>
                <c:pt idx="9">
                  <c:v>policjant</c:v>
                </c:pt>
                <c:pt idx="10">
                  <c:v>pracownik Zoo</c:v>
                </c:pt>
                <c:pt idx="11">
                  <c:v>prezes</c:v>
                </c:pt>
                <c:pt idx="12">
                  <c:v>tancerka</c:v>
                </c:pt>
                <c:pt idx="13">
                  <c:v>weterynarz</c:v>
                </c:pt>
                <c:pt idx="14">
                  <c:v>piłkarz</c:v>
                </c:pt>
              </c:strCache>
            </c:strRef>
          </c:cat>
          <c:val>
            <c:numRef>
              <c:f>razaem!$B$5:$B$19</c:f>
              <c:numCache>
                <c:formatCode>General</c:formatCode>
                <c:ptCount val="15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4.0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'dz1'!$A$1:$A$8</c:f>
              <c:strCache>
                <c:ptCount val="8"/>
                <c:pt idx="0">
                  <c:v>biolog morski</c:v>
                </c:pt>
                <c:pt idx="1">
                  <c:v>lekarka</c:v>
                </c:pt>
                <c:pt idx="2">
                  <c:v>logopeda</c:v>
                </c:pt>
                <c:pt idx="3">
                  <c:v>nauczycielka</c:v>
                </c:pt>
                <c:pt idx="4">
                  <c:v>piosenkarka</c:v>
                </c:pt>
                <c:pt idx="5">
                  <c:v>pracownik Zoo</c:v>
                </c:pt>
                <c:pt idx="6">
                  <c:v>tancerka</c:v>
                </c:pt>
                <c:pt idx="7">
                  <c:v>weterynarz</c:v>
                </c:pt>
              </c:strCache>
            </c:strRef>
          </c:cat>
          <c:val>
            <c:numRef>
              <c:f>'dz1'!$B$1:$B$8</c:f>
              <c:numCache>
                <c:formatCode>General</c:formatCode>
                <c:ptCount val="8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'ch1'!$A$4:$A$10</c:f>
              <c:strCache>
                <c:ptCount val="7"/>
                <c:pt idx="0">
                  <c:v>dziennikarz</c:v>
                </c:pt>
                <c:pt idx="1">
                  <c:v>informatyk</c:v>
                </c:pt>
                <c:pt idx="2">
                  <c:v>kosmonauta</c:v>
                </c:pt>
                <c:pt idx="3">
                  <c:v>podróżnik</c:v>
                </c:pt>
                <c:pt idx="4">
                  <c:v>policjant</c:v>
                </c:pt>
                <c:pt idx="5">
                  <c:v>prezes</c:v>
                </c:pt>
                <c:pt idx="6">
                  <c:v>piłkarz</c:v>
                </c:pt>
              </c:strCache>
            </c:strRef>
          </c:cat>
          <c:val>
            <c:numRef>
              <c:f>'ch1'!$B$4:$B$10</c:f>
              <c:numCache>
                <c:formatCode>General</c:formatCode>
                <c:ptCount val="7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4.0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'pyt2'!$A$2:$A$19</c:f>
              <c:strCache>
                <c:ptCount val="18"/>
                <c:pt idx="0">
                  <c:v>doradca</c:v>
                </c:pt>
                <c:pt idx="1">
                  <c:v>informatyczka</c:v>
                </c:pt>
                <c:pt idx="2">
                  <c:v>księgowa</c:v>
                </c:pt>
                <c:pt idx="3">
                  <c:v>logopeda</c:v>
                </c:pt>
                <c:pt idx="4">
                  <c:v>nauczycielka WF</c:v>
                </c:pt>
                <c:pt idx="5">
                  <c:v>nie pracuje</c:v>
                </c:pt>
                <c:pt idx="6">
                  <c:v>pracuje w T - Mobile</c:v>
                </c:pt>
                <c:pt idx="7">
                  <c:v>specjalista do spraw szkoleń</c:v>
                </c:pt>
                <c:pt idx="8">
                  <c:v>inżynier</c:v>
                </c:pt>
                <c:pt idx="9">
                  <c:v>bankowiec</c:v>
                </c:pt>
                <c:pt idx="10">
                  <c:v>nie wypełnione </c:v>
                </c:pt>
                <c:pt idx="11">
                  <c:v>pracuje w banku</c:v>
                </c:pt>
                <c:pt idx="12">
                  <c:v>szkoleniowiec</c:v>
                </c:pt>
                <c:pt idx="13">
                  <c:v>zatrudnia pracowników</c:v>
                </c:pt>
                <c:pt idx="14">
                  <c:v>urzędniczka</c:v>
                </c:pt>
                <c:pt idx="15">
                  <c:v>hotelarz</c:v>
                </c:pt>
                <c:pt idx="16">
                  <c:v>architekt</c:v>
                </c:pt>
                <c:pt idx="17">
                  <c:v>okulista</c:v>
                </c:pt>
              </c:strCache>
            </c:strRef>
          </c:cat>
          <c:val>
            <c:numRef>
              <c:f>'pyt2'!$B$2:$B$19</c:f>
              <c:numCache>
                <c:formatCode>General</c:formatCode>
                <c:ptCount val="18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1.0</c:v>
                </c:pt>
                <c:pt idx="16">
                  <c:v>1.0</c:v>
                </c:pt>
                <c:pt idx="17">
                  <c:v>1.0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'pyt3'!$A$3:$A$18</c:f>
              <c:strCache>
                <c:ptCount val="16"/>
                <c:pt idx="0">
                  <c:v>bankowiec</c:v>
                </c:pt>
                <c:pt idx="1">
                  <c:v>informatyk</c:v>
                </c:pt>
                <c:pt idx="2">
                  <c:v>inżynier budowlany</c:v>
                </c:pt>
                <c:pt idx="3">
                  <c:v>konsultant</c:v>
                </c:pt>
                <c:pt idx="4">
                  <c:v>lekarz</c:v>
                </c:pt>
                <c:pt idx="5">
                  <c:v>naprawia samochody</c:v>
                </c:pt>
                <c:pt idx="6">
                  <c:v>nauczyciel WF</c:v>
                </c:pt>
                <c:pt idx="7">
                  <c:v>nie wypełnione </c:v>
                </c:pt>
                <c:pt idx="8">
                  <c:v>pracuje w banku</c:v>
                </c:pt>
                <c:pt idx="9">
                  <c:v>pracuje w Mobile</c:v>
                </c:pt>
                <c:pt idx="10">
                  <c:v>radca prawny</c:v>
                </c:pt>
                <c:pt idx="11">
                  <c:v>sędzia</c:v>
                </c:pt>
                <c:pt idx="12">
                  <c:v>szef firmy</c:v>
                </c:pt>
                <c:pt idx="13">
                  <c:v>zarządza budową domów</c:v>
                </c:pt>
                <c:pt idx="14">
                  <c:v>zatrudnia pracowników</c:v>
                </c:pt>
                <c:pt idx="15">
                  <c:v>inżynier</c:v>
                </c:pt>
              </c:strCache>
            </c:strRef>
          </c:cat>
          <c:val>
            <c:numRef>
              <c:f>'pyt3'!$B$3:$B$18</c:f>
              <c:numCache>
                <c:formatCode>General</c:formatCode>
                <c:ptCount val="16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'pyt4'!$A$3:$A$15</c:f>
              <c:strCache>
                <c:ptCount val="13"/>
                <c:pt idx="0">
                  <c:v>aktorka</c:v>
                </c:pt>
                <c:pt idx="1">
                  <c:v>archeolog</c:v>
                </c:pt>
                <c:pt idx="2">
                  <c:v>fryzjerka</c:v>
                </c:pt>
                <c:pt idx="3">
                  <c:v>malarka</c:v>
                </c:pt>
                <c:pt idx="4">
                  <c:v>nie wiedziała</c:v>
                </c:pt>
                <c:pt idx="5">
                  <c:v>piosenkarka</c:v>
                </c:pt>
                <c:pt idx="6">
                  <c:v>pracować w Erze</c:v>
                </c:pt>
                <c:pt idx="7">
                  <c:v>pracownik delfinarium</c:v>
                </c:pt>
                <c:pt idx="8">
                  <c:v>prowadzić przedszkole</c:v>
                </c:pt>
                <c:pt idx="9">
                  <c:v>przedszkolanka</c:v>
                </c:pt>
                <c:pt idx="10">
                  <c:v>sportowiec</c:v>
                </c:pt>
                <c:pt idx="11">
                  <c:v>nauczycielka</c:v>
                </c:pt>
                <c:pt idx="12">
                  <c:v>lekarka</c:v>
                </c:pt>
              </c:strCache>
            </c:strRef>
          </c:cat>
          <c:val>
            <c:numRef>
              <c:f>'pyt4'!$B$3:$B$15</c:f>
              <c:numCache>
                <c:formatCode>General</c:formatCode>
                <c:ptCount val="13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2.0</c:v>
                </c:pt>
                <c:pt idx="12">
                  <c:v>5.0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'pyt5'!$A$5:$A$14</c:f>
              <c:strCache>
                <c:ptCount val="10"/>
                <c:pt idx="0">
                  <c:v>chemik</c:v>
                </c:pt>
                <c:pt idx="1">
                  <c:v>kierowca Formuły 1</c:v>
                </c:pt>
                <c:pt idx="2">
                  <c:v>lekkoatleta</c:v>
                </c:pt>
                <c:pt idx="3">
                  <c:v>nauczyciel</c:v>
                </c:pt>
                <c:pt idx="4">
                  <c:v>pisarz</c:v>
                </c:pt>
                <c:pt idx="5">
                  <c:v>pracować w Erze</c:v>
                </c:pt>
                <c:pt idx="6">
                  <c:v>weterynarz</c:v>
                </c:pt>
                <c:pt idx="7">
                  <c:v>piłkarz</c:v>
                </c:pt>
                <c:pt idx="8">
                  <c:v>policjant</c:v>
                </c:pt>
                <c:pt idx="9">
                  <c:v>strażak</c:v>
                </c:pt>
              </c:strCache>
            </c:strRef>
          </c:cat>
          <c:val>
            <c:numRef>
              <c:f>'pyt5'!$B$5:$B$14</c:f>
              <c:numCache>
                <c:formatCode>General</c:formatCode>
                <c:ptCount val="10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3.0</c:v>
                </c:pt>
                <c:pt idx="8">
                  <c:v>3.0</c:v>
                </c:pt>
                <c:pt idx="9">
                  <c:v>5.0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3"/>
              <c:layout>
                <c:manualLayout>
                  <c:x val="-0.325"/>
                  <c:y val="0.4953703703703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Arkusz3!$B$7:$B$10</c:f>
              <c:strCache>
                <c:ptCount val="4"/>
                <c:pt idx="0">
                  <c:v>klasa 3a</c:v>
                </c:pt>
                <c:pt idx="1">
                  <c:v>klasa 3b</c:v>
                </c:pt>
                <c:pt idx="2">
                  <c:v>klasa 4a</c:v>
                </c:pt>
                <c:pt idx="3">
                  <c:v>klasa 4b</c:v>
                </c:pt>
              </c:strCache>
            </c:strRef>
          </c:cat>
          <c:val>
            <c:numRef>
              <c:f>Arkusz3!$C$7:$C$10</c:f>
              <c:numCache>
                <c:formatCode>General</c:formatCode>
                <c:ptCount val="4"/>
                <c:pt idx="0">
                  <c:v>1.0</c:v>
                </c:pt>
                <c:pt idx="1">
                  <c:v>5.0</c:v>
                </c:pt>
                <c:pt idx="2">
                  <c:v>2.0</c:v>
                </c:pt>
                <c:pt idx="3">
                  <c:v>0.0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Arkusz4!$JJJ$333:$JJJ$337</c:f>
              <c:strCache>
                <c:ptCount val="5"/>
                <c:pt idx="0">
                  <c:v>inżynier</c:v>
                </c:pt>
                <c:pt idx="1">
                  <c:v>malarz</c:v>
                </c:pt>
                <c:pt idx="2">
                  <c:v>reporter</c:v>
                </c:pt>
                <c:pt idx="3">
                  <c:v>nie wiem</c:v>
                </c:pt>
                <c:pt idx="4">
                  <c:v>piłkarz</c:v>
                </c:pt>
              </c:strCache>
            </c:strRef>
          </c:cat>
          <c:val>
            <c:numRef>
              <c:f>Arkusz4!$JJK$333:$JJK$337</c:f>
              <c:numCache>
                <c:formatCode>General</c:formatCode>
                <c:ptCount val="5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3.0</c:v>
                </c:pt>
                <c:pt idx="4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multiLvlStrRef>
              <c:f>Arkusz3!$K$30:$M$37</c:f>
              <c:multiLvlStrCache>
                <c:ptCount val="8"/>
                <c:lvl>
                  <c:pt idx="0">
                    <c:v>nauczycielka</c:v>
                  </c:pt>
                  <c:pt idx="1">
                    <c:v>pilot</c:v>
                  </c:pt>
                  <c:pt idx="2">
                    <c:v>nie wiedział</c:v>
                  </c:pt>
                  <c:pt idx="3">
                    <c:v>nie wiedział</c:v>
                  </c:pt>
                  <c:pt idx="4">
                    <c:v>tancerka,  weterynarz, lekarz</c:v>
                  </c:pt>
                  <c:pt idx="5">
                    <c:v>pilot</c:v>
                  </c:pt>
                  <c:pt idx="6">
                    <c:v>lekarka</c:v>
                  </c:pt>
                  <c:pt idx="7">
                    <c:v>strażak</c:v>
                  </c:pt>
                </c:lvl>
                <c:lvl>
                  <c:pt idx="0">
                    <c:v>matki</c:v>
                  </c:pt>
                  <c:pt idx="1">
                    <c:v>ojcowie</c:v>
                  </c:pt>
                  <c:pt idx="2">
                    <c:v>matki</c:v>
                  </c:pt>
                  <c:pt idx="3">
                    <c:v>ojcowie</c:v>
                  </c:pt>
                  <c:pt idx="4">
                    <c:v>matki</c:v>
                  </c:pt>
                  <c:pt idx="5">
                    <c:v>ojcowie</c:v>
                  </c:pt>
                  <c:pt idx="6">
                    <c:v>matki</c:v>
                  </c:pt>
                  <c:pt idx="7">
                    <c:v>ojcowie</c:v>
                  </c:pt>
                </c:lvl>
                <c:lvl>
                  <c:pt idx="0">
                    <c:v>klasa 3a</c:v>
                  </c:pt>
                  <c:pt idx="1">
                    <c:v>klasa 3a</c:v>
                  </c:pt>
                  <c:pt idx="2">
                    <c:v>klasa 3b</c:v>
                  </c:pt>
                  <c:pt idx="3">
                    <c:v>klasa 3b</c:v>
                  </c:pt>
                  <c:pt idx="4">
                    <c:v>klasa 4a</c:v>
                  </c:pt>
                  <c:pt idx="5">
                    <c:v>klasa 4a</c:v>
                  </c:pt>
                  <c:pt idx="6">
                    <c:v>klasa 4b</c:v>
                  </c:pt>
                  <c:pt idx="7">
                    <c:v>klasa 4b</c:v>
                  </c:pt>
                </c:lvl>
              </c:multiLvlStrCache>
            </c:multiLvlStrRef>
          </c:cat>
          <c:val>
            <c:numRef>
              <c:f>Arkusz3!$N$30:$N$37</c:f>
              <c:numCache>
                <c:formatCode>General</c:formatCode>
                <c:ptCount val="8"/>
                <c:pt idx="0">
                  <c:v>6.0</c:v>
                </c:pt>
                <c:pt idx="1">
                  <c:v>6.0</c:v>
                </c:pt>
                <c:pt idx="2">
                  <c:v>4.0</c:v>
                </c:pt>
                <c:pt idx="3">
                  <c:v>6.0</c:v>
                </c:pt>
                <c:pt idx="4">
                  <c:v>2.0</c:v>
                </c:pt>
                <c:pt idx="5">
                  <c:v>4.0</c:v>
                </c:pt>
                <c:pt idx="6">
                  <c:v>5.0</c:v>
                </c:pt>
                <c:pt idx="7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01153992"/>
        <c:axId val="-2101058376"/>
      </c:barChart>
      <c:catAx>
        <c:axId val="-210115399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01058376"/>
        <c:crosses val="autoZero"/>
        <c:auto val="1"/>
        <c:lblAlgn val="ctr"/>
        <c:lblOffset val="100"/>
        <c:noMultiLvlLbl val="0"/>
      </c:catAx>
      <c:valAx>
        <c:axId val="-2101058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01153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cat>
            <c:multiLvlStrRef>
              <c:f>Arkusz3!$P$22:$R$29</c:f>
              <c:multiLvlStrCache>
                <c:ptCount val="8"/>
                <c:lvl>
                  <c:pt idx="0">
                    <c:v>nie pracuje</c:v>
                  </c:pt>
                  <c:pt idx="1">
                    <c:v>bankowiec, finansista, inżynier</c:v>
                  </c:pt>
                  <c:pt idx="2">
                    <c:v>nie pracuje</c:v>
                  </c:pt>
                  <c:pt idx="3">
                    <c:v>urzędnik</c:v>
                  </c:pt>
                  <c:pt idx="4">
                    <c:v>nie pracuje</c:v>
                  </c:pt>
                  <c:pt idx="5">
                    <c:v>szef firmy</c:v>
                  </c:pt>
                  <c:pt idx="6">
                    <c:v>każda mama wykonuje inny zawód</c:v>
                  </c:pt>
                  <c:pt idx="7">
                    <c:v>inżynier</c:v>
                  </c:pt>
                </c:lvl>
                <c:lvl>
                  <c:pt idx="0">
                    <c:v>matki</c:v>
                  </c:pt>
                  <c:pt idx="1">
                    <c:v>ojcowie</c:v>
                  </c:pt>
                  <c:pt idx="2">
                    <c:v>matki</c:v>
                  </c:pt>
                  <c:pt idx="3">
                    <c:v>ojcowie</c:v>
                  </c:pt>
                  <c:pt idx="4">
                    <c:v>matki</c:v>
                  </c:pt>
                  <c:pt idx="5">
                    <c:v>ojcowie</c:v>
                  </c:pt>
                  <c:pt idx="6">
                    <c:v>matki</c:v>
                  </c:pt>
                  <c:pt idx="7">
                    <c:v>ojcowie</c:v>
                  </c:pt>
                </c:lvl>
                <c:lvl>
                  <c:pt idx="0">
                    <c:v>klasa 3a</c:v>
                  </c:pt>
                  <c:pt idx="1">
                    <c:v>klasa 3a</c:v>
                  </c:pt>
                  <c:pt idx="2">
                    <c:v>klasa 3b</c:v>
                  </c:pt>
                  <c:pt idx="3">
                    <c:v>klasa 3b</c:v>
                  </c:pt>
                  <c:pt idx="4">
                    <c:v>klasa 4a</c:v>
                  </c:pt>
                  <c:pt idx="5">
                    <c:v>klasa 4a</c:v>
                  </c:pt>
                  <c:pt idx="6">
                    <c:v>klasa 4b</c:v>
                  </c:pt>
                  <c:pt idx="7">
                    <c:v>klasa 4b</c:v>
                  </c:pt>
                </c:lvl>
              </c:multiLvlStrCache>
            </c:multiLvlStrRef>
          </c:cat>
          <c:val>
            <c:numRef>
              <c:f>Arkusz3!$S$22:$S$29</c:f>
              <c:numCache>
                <c:formatCode>General</c:formatCode>
                <c:ptCount val="8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3.0</c:v>
                </c:pt>
                <c:pt idx="5">
                  <c:v>3.0</c:v>
                </c:pt>
                <c:pt idx="6">
                  <c:v>1.0</c:v>
                </c:pt>
                <c:pt idx="7">
                  <c:v>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26730952"/>
        <c:axId val="-2104404280"/>
      </c:barChart>
      <c:catAx>
        <c:axId val="-212673095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04404280"/>
        <c:crosses val="autoZero"/>
        <c:auto val="1"/>
        <c:lblAlgn val="ctr"/>
        <c:lblOffset val="100"/>
        <c:noMultiLvlLbl val="0"/>
      </c:catAx>
      <c:valAx>
        <c:axId val="-2104404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6730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447265966754156"/>
          <c:y val="0.0833333333333333"/>
          <c:w val="0.905273403324584"/>
          <c:h val="0.73932195975503"/>
        </c:manualLayout>
      </c:layout>
      <c:barChart>
        <c:barDir val="col"/>
        <c:grouping val="stacked"/>
        <c:varyColors val="0"/>
        <c:ser>
          <c:idx val="0"/>
          <c:order val="0"/>
          <c:invertIfNegative val="0"/>
          <c:cat>
            <c:multiLvlStrRef>
              <c:f>Arkusz3!$R$11:$S$14</c:f>
              <c:multiLvlStrCache>
                <c:ptCount val="4"/>
                <c:lvl>
                  <c:pt idx="0">
                    <c:v>nie wiem</c:v>
                  </c:pt>
                  <c:pt idx="1">
                    <c:v>piosenkarka</c:v>
                  </c:pt>
                  <c:pt idx="2">
                    <c:v>nie wiem</c:v>
                  </c:pt>
                  <c:pt idx="3">
                    <c:v>piłkarz</c:v>
                  </c:pt>
                </c:lvl>
                <c:lvl>
                  <c:pt idx="0">
                    <c:v>klasa 3a</c:v>
                  </c:pt>
                  <c:pt idx="1">
                    <c:v>klasa 3b</c:v>
                  </c:pt>
                  <c:pt idx="2">
                    <c:v>klasa 4a</c:v>
                  </c:pt>
                  <c:pt idx="3">
                    <c:v>klasa 4b</c:v>
                  </c:pt>
                </c:lvl>
              </c:multiLvlStrCache>
            </c:multiLvlStrRef>
          </c:cat>
          <c:val>
            <c:numRef>
              <c:f>Arkusz3!$T$11:$T$14</c:f>
              <c:numCache>
                <c:formatCode>General</c:formatCode>
                <c:ptCount val="4"/>
                <c:pt idx="0">
                  <c:v>5.0</c:v>
                </c:pt>
                <c:pt idx="1">
                  <c:v>3.0</c:v>
                </c:pt>
                <c:pt idx="2">
                  <c:v>3.0</c:v>
                </c:pt>
                <c:pt idx="3">
                  <c:v>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26492072"/>
        <c:axId val="2137834872"/>
      </c:barChart>
      <c:catAx>
        <c:axId val="-2126492072"/>
        <c:scaling>
          <c:orientation val="minMax"/>
        </c:scaling>
        <c:delete val="0"/>
        <c:axPos val="b"/>
        <c:majorTickMark val="out"/>
        <c:minorTickMark val="none"/>
        <c:tickLblPos val="nextTo"/>
        <c:crossAx val="2137834872"/>
        <c:crosses val="autoZero"/>
        <c:auto val="1"/>
        <c:lblAlgn val="ctr"/>
        <c:lblOffset val="100"/>
        <c:noMultiLvlLbl val="0"/>
      </c:catAx>
      <c:valAx>
        <c:axId val="2137834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6492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Arkusz5!$AAA$999:$AAA$1014</c:f>
              <c:strCache>
                <c:ptCount val="16"/>
                <c:pt idx="0">
                  <c:v>archeolog</c:v>
                </c:pt>
                <c:pt idx="1">
                  <c:v>asystentka prezesa</c:v>
                </c:pt>
                <c:pt idx="2">
                  <c:v>biolog</c:v>
                </c:pt>
                <c:pt idx="3">
                  <c:v>zarządzanie budowami</c:v>
                </c:pt>
                <c:pt idx="4">
                  <c:v>dentysta</c:v>
                </c:pt>
                <c:pt idx="5">
                  <c:v>ekonomistka</c:v>
                </c:pt>
                <c:pt idx="6">
                  <c:v>finansistka</c:v>
                </c:pt>
                <c:pt idx="7">
                  <c:v>nadzór nad produkcja leków</c:v>
                </c:pt>
                <c:pt idx="8">
                  <c:v>nauczycielka</c:v>
                </c:pt>
                <c:pt idx="9">
                  <c:v>pracownik działu personalnego</c:v>
                </c:pt>
                <c:pt idx="10">
                  <c:v>pracownik umysłowy</c:v>
                </c:pt>
                <c:pt idx="11">
                  <c:v>prezes</c:v>
                </c:pt>
                <c:pt idx="12">
                  <c:v>prowadzi komis</c:v>
                </c:pt>
                <c:pt idx="13">
                  <c:v>psycholog</c:v>
                </c:pt>
                <c:pt idx="14">
                  <c:v>urzędnik państwowy</c:v>
                </c:pt>
                <c:pt idx="15">
                  <c:v>nie pracuje</c:v>
                </c:pt>
              </c:strCache>
            </c:strRef>
          </c:cat>
          <c:val>
            <c:numRef>
              <c:f>Arkusz5!$AAB$999:$AAB$1014</c:f>
              <c:numCache>
                <c:formatCode>General</c:formatCode>
                <c:ptCount val="16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1.0</c:v>
                </c:pt>
                <c:pt idx="12">
                  <c:v>1.0</c:v>
                </c:pt>
                <c:pt idx="13">
                  <c:v>1.0</c:v>
                </c:pt>
                <c:pt idx="14">
                  <c:v>1.0</c:v>
                </c:pt>
                <c:pt idx="15">
                  <c:v>2.0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Arkusz6!$F$5:$F$18</c:f>
              <c:strCache>
                <c:ptCount val="14"/>
                <c:pt idx="0">
                  <c:v>architekt</c:v>
                </c:pt>
                <c:pt idx="1">
                  <c:v>biznesman</c:v>
                </c:pt>
                <c:pt idx="2">
                  <c:v>dyrektor</c:v>
                </c:pt>
                <c:pt idx="3">
                  <c:v>ekonomista</c:v>
                </c:pt>
                <c:pt idx="4">
                  <c:v>gazownik</c:v>
                </c:pt>
                <c:pt idx="5">
                  <c:v>handluje bawełną</c:v>
                </c:pt>
                <c:pt idx="6">
                  <c:v>kierownik sklepu</c:v>
                </c:pt>
                <c:pt idx="7">
                  <c:v>menedżer</c:v>
                </c:pt>
                <c:pt idx="8">
                  <c:v>nie pracuje</c:v>
                </c:pt>
                <c:pt idx="9">
                  <c:v>prawnik</c:v>
                </c:pt>
                <c:pt idx="10">
                  <c:v>sprzedaje kamienie</c:v>
                </c:pt>
                <c:pt idx="11">
                  <c:v>bankowiec</c:v>
                </c:pt>
                <c:pt idx="12">
                  <c:v>finansista</c:v>
                </c:pt>
                <c:pt idx="13">
                  <c:v>inżynier</c:v>
                </c:pt>
              </c:strCache>
            </c:strRef>
          </c:cat>
          <c:val>
            <c:numRef>
              <c:f>Arkusz6!$G$5:$G$18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1.0</c:v>
                </c:pt>
                <c:pt idx="9">
                  <c:v>1.0</c:v>
                </c:pt>
                <c:pt idx="10">
                  <c:v>1.0</c:v>
                </c:pt>
                <c:pt idx="11">
                  <c:v>2.0</c:v>
                </c:pt>
                <c:pt idx="12">
                  <c:v>2.0</c:v>
                </c:pt>
                <c:pt idx="13">
                  <c:v>2.0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Arkusz7!$G$16:$G$24</c:f>
              <c:strCache>
                <c:ptCount val="9"/>
                <c:pt idx="0">
                  <c:v>archeolog</c:v>
                </c:pt>
                <c:pt idx="1">
                  <c:v>bibliotekarka</c:v>
                </c:pt>
                <c:pt idx="2">
                  <c:v>nic</c:v>
                </c:pt>
                <c:pt idx="3">
                  <c:v>nie wiem</c:v>
                </c:pt>
                <c:pt idx="4">
                  <c:v>pracować w delfinarium</c:v>
                </c:pt>
                <c:pt idx="5">
                  <c:v>przedszkolanka</c:v>
                </c:pt>
                <c:pt idx="6">
                  <c:v>weterynarz</c:v>
                </c:pt>
                <c:pt idx="7">
                  <c:v>lekarz</c:v>
                </c:pt>
                <c:pt idx="8">
                  <c:v>nauczycielka</c:v>
                </c:pt>
              </c:strCache>
            </c:strRef>
          </c:cat>
          <c:val>
            <c:numRef>
              <c:f>Arkusz7!$H$16:$H$24</c:f>
              <c:numCache>
                <c:formatCode>General</c:formatCode>
                <c:ptCount val="9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4.0</c:v>
                </c:pt>
                <c:pt idx="8">
                  <c:v>6.0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Arkusz8!$G$7:$G$14</c:f>
              <c:strCache>
                <c:ptCount val="8"/>
                <c:pt idx="0">
                  <c:v>archeolog</c:v>
                </c:pt>
                <c:pt idx="1">
                  <c:v>kierowca tira</c:v>
                </c:pt>
                <c:pt idx="2">
                  <c:v>policjant</c:v>
                </c:pt>
                <c:pt idx="3">
                  <c:v>pracownik LOT</c:v>
                </c:pt>
                <c:pt idx="4">
                  <c:v>leśniczy</c:v>
                </c:pt>
                <c:pt idx="5">
                  <c:v>piłkarz</c:v>
                </c:pt>
                <c:pt idx="6">
                  <c:v>strażak</c:v>
                </c:pt>
                <c:pt idx="7">
                  <c:v>pilot</c:v>
                </c:pt>
              </c:strCache>
            </c:strRef>
          </c:cat>
          <c:val>
            <c:numRef>
              <c:f>Arkusz8!$H$7:$H$14</c:f>
              <c:numCache>
                <c:formatCode>General</c:formatCode>
                <c:ptCount val="8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2.0</c:v>
                </c:pt>
                <c:pt idx="5">
                  <c:v>2.0</c:v>
                </c:pt>
                <c:pt idx="6">
                  <c:v>3.0</c:v>
                </c:pt>
                <c:pt idx="7">
                  <c:v>6.0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razem!$A$1:$A$12</c:f>
              <c:strCache>
                <c:ptCount val="12"/>
                <c:pt idx="0">
                  <c:v>architekt</c:v>
                </c:pt>
                <c:pt idx="1">
                  <c:v>dziennikarz</c:v>
                </c:pt>
                <c:pt idx="2">
                  <c:v>fotograf</c:v>
                </c:pt>
                <c:pt idx="3">
                  <c:v>heavy-metalowiec</c:v>
                </c:pt>
                <c:pt idx="4">
                  <c:v>informatyk</c:v>
                </c:pt>
                <c:pt idx="5">
                  <c:v>koszykarz</c:v>
                </c:pt>
                <c:pt idx="6">
                  <c:v>weterynarz</c:v>
                </c:pt>
                <c:pt idx="7">
                  <c:v>żołnierz</c:v>
                </c:pt>
                <c:pt idx="8">
                  <c:v>aktorka</c:v>
                </c:pt>
                <c:pt idx="9">
                  <c:v>pilot</c:v>
                </c:pt>
                <c:pt idx="10">
                  <c:v>piłkarz</c:v>
                </c:pt>
                <c:pt idx="11">
                  <c:v>piosenkarka</c:v>
                </c:pt>
              </c:strCache>
            </c:strRef>
          </c:cat>
          <c:val>
            <c:numRef>
              <c:f>razem!$B$1:$B$12</c:f>
              <c:numCache>
                <c:formatCode>General</c:formatCode>
                <c:ptCount val="12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1.0</c:v>
                </c:pt>
                <c:pt idx="6">
                  <c:v>1.0</c:v>
                </c:pt>
                <c:pt idx="7">
                  <c:v>1.0</c:v>
                </c:pt>
                <c:pt idx="8">
                  <c:v>2.0</c:v>
                </c:pt>
                <c:pt idx="9">
                  <c:v>2.0</c:v>
                </c:pt>
                <c:pt idx="10">
                  <c:v>2.0</c:v>
                </c:pt>
                <c:pt idx="11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'dz1'!$A$3:$A$7</c:f>
              <c:strCache>
                <c:ptCount val="5"/>
                <c:pt idx="0">
                  <c:v>fotograf</c:v>
                </c:pt>
                <c:pt idx="1">
                  <c:v>heavy-metalowiec</c:v>
                </c:pt>
                <c:pt idx="2">
                  <c:v>weterynarz</c:v>
                </c:pt>
                <c:pt idx="3">
                  <c:v>aktorka</c:v>
                </c:pt>
                <c:pt idx="4">
                  <c:v>piosenkarka</c:v>
                </c:pt>
              </c:strCache>
            </c:strRef>
          </c:cat>
          <c:val>
            <c:numRef>
              <c:f>'dz1'!$B$3:$B$7</c:f>
              <c:numCache>
                <c:formatCode>General</c:formatCode>
                <c:ptCount val="5"/>
                <c:pt idx="0">
                  <c:v>1.0</c:v>
                </c:pt>
                <c:pt idx="1">
                  <c:v>1.0</c:v>
                </c:pt>
                <c:pt idx="2">
                  <c:v>1.0</c:v>
                </c:pt>
                <c:pt idx="3">
                  <c:v>2.0</c:v>
                </c:pt>
                <c:pt idx="4">
                  <c:v>3.0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A726D-27E0-734C-8D92-3BF1438DDFE5}" type="datetimeFigureOut">
              <a:rPr lang="pl-PL" smtClean="0"/>
              <a:t>03.01.2013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CC4DB-220F-8C43-A575-E34631A721B8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058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4BCE6-D286-AE44-B0B3-552BD1B69D9D}" type="datetimeFigureOut">
              <a:rPr lang="pl-PL" smtClean="0"/>
              <a:t>03.01.2013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DB398-7681-364C-9B13-28FF5F22013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0594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DB398-7681-364C-9B13-28FF5F220131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9560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48D92626-37D2-4832-BF7A-BC283494A20D}" type="datetimeFigureOut">
              <a:rPr lang="en-US" smtClean="0"/>
              <a:t>03.01.2013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1EACD6-A525-4B49-8009-7F09B4461B46}" type="slidenum">
              <a:rPr lang="en-US" smtClean="0"/>
              <a:t>‹nr›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03.01.2013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03.01.2013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03.01.2013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48D92626-37D2-4832-BF7A-BC283494A20D}" type="datetimeFigureOut">
              <a:rPr lang="en-US" smtClean="0"/>
              <a:t>03.01.2013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t>‹nr›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03.01.2013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edyt. styl wz. tyt.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03.01.2013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03.01.2013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03.01.2013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l-PL" smtClean="0"/>
              <a:t>Kliknij, aby edyt. styl wz. tyt.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03.01.2013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‹nr›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l-PL" smtClean="0"/>
              <a:t>Kliknij, aby edyt. styl wz. tyt.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Przeciągnij obraz na symbol zastępczy lub kliknij ikonę, aby go dodać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D2ABD-78FF-1B45-817C-4F1209813F0F}" type="datetimeFigureOut">
              <a:rPr lang="pl-PL" smtClean="0"/>
              <a:t>03.01.2013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edyt. styl wz. tyt.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0FD2ABD-78FF-1B45-817C-4F1209813F0F}" type="datetimeFigureOut">
              <a:rPr lang="pl-PL" smtClean="0"/>
              <a:t>03.01.2013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C710DCE-71B9-D244-BE4B-440A278F828C}" type="slidenum">
              <a:rPr lang="pl-PL" smtClean="0"/>
              <a:t>‹nr›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Wymarzone zawody</a:t>
            </a:r>
            <a:endParaRPr lang="pl-PL" dirty="0">
              <a:effectLst>
                <a:outerShdw blurRad="25400" dist="12700" dir="14220000" rotWithShape="0">
                  <a:prstClr val="black">
                    <a:alpha val="5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n w="19050">
                  <a:noFill/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Julia Kulpa</a:t>
            </a:r>
          </a:p>
          <a:p>
            <a:r>
              <a:rPr lang="pl-PL" b="1" dirty="0" smtClean="0">
                <a:ln w="19050">
                  <a:noFill/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Klasa 4a</a:t>
            </a:r>
            <a:endParaRPr lang="pl-PL" b="1" dirty="0">
              <a:ln w="19050">
                <a:noFill/>
                <a:prstDash val="solid"/>
              </a:ln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498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Apple Chancery"/>
                <a:cs typeface="Apple Chancery"/>
              </a:rPr>
              <a:t>3b - wymarzone zawody uczniów</a:t>
            </a:r>
            <a:endParaRPr lang="pl-PL" sz="4800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233505"/>
              </p:ext>
            </p:extLst>
          </p:nvPr>
        </p:nvGraphicFramePr>
        <p:xfrm>
          <a:off x="0" y="2006068"/>
          <a:ext cx="9144000" cy="485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119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Apple Chancery"/>
                <a:cs typeface="Apple Chancery"/>
              </a:rPr>
              <a:t>3b dziewczynki – wymarzone zawody</a:t>
            </a:r>
            <a:endParaRPr lang="pl-PL" sz="4800" dirty="0">
              <a:latin typeface="Apple Chancery"/>
              <a:cs typeface="Apple Chancery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682960"/>
              </p:ext>
            </p:extLst>
          </p:nvPr>
        </p:nvGraphicFramePr>
        <p:xfrm>
          <a:off x="0" y="2065867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93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Apple Chancery"/>
                <a:cs typeface="Apple Chancery"/>
              </a:rPr>
              <a:t>3b chłopcy – wymarzone zawody</a:t>
            </a:r>
            <a:endParaRPr lang="pl-PL" sz="4800" dirty="0">
              <a:latin typeface="Apple Chancery"/>
              <a:cs typeface="Apple Chancery"/>
            </a:endParaRPr>
          </a:p>
        </p:txBody>
      </p:sp>
      <p:sp>
        <p:nvSpPr>
          <p:cNvPr id="3" name="PoleTekstowe 2"/>
          <p:cNvSpPr txBox="1"/>
          <p:nvPr/>
        </p:nvSpPr>
        <p:spPr>
          <a:xfrm>
            <a:off x="-391837" y="433670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5098071"/>
              </p:ext>
            </p:extLst>
          </p:nvPr>
        </p:nvGraphicFramePr>
        <p:xfrm>
          <a:off x="0" y="2057400"/>
          <a:ext cx="9144000" cy="4682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792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800" dirty="0" smtClean="0">
                <a:latin typeface="Apple Chancery"/>
                <a:cs typeface="Apple Chancery"/>
              </a:rPr>
              <a:t>3b rodzice – wykonywane zawody </a:t>
            </a:r>
            <a:endParaRPr lang="pl-PL" sz="4800" dirty="0">
              <a:latin typeface="Apple Chancery"/>
              <a:cs typeface="Apple Chancery"/>
            </a:endParaRPr>
          </a:p>
        </p:txBody>
      </p:sp>
      <p:sp>
        <p:nvSpPr>
          <p:cNvPr id="6" name="PoleTekstowe 5"/>
          <p:cNvSpPr txBox="1"/>
          <p:nvPr/>
        </p:nvSpPr>
        <p:spPr>
          <a:xfrm>
            <a:off x="4117377" y="1967111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413166"/>
              </p:ext>
            </p:extLst>
          </p:nvPr>
        </p:nvGraphicFramePr>
        <p:xfrm>
          <a:off x="-67734" y="1967111"/>
          <a:ext cx="9260417" cy="4913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287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xmlns:p14="http://schemas.microsoft.com/office/powerpoint/2010/main"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pple Chancery"/>
                <a:cs typeface="Apple Chancery"/>
              </a:rPr>
              <a:t>3b rodzice – wykonywane zawody </a:t>
            </a:r>
            <a:endParaRPr lang="pl-PL" dirty="0"/>
          </a:p>
        </p:txBody>
      </p:sp>
      <p:sp>
        <p:nvSpPr>
          <p:cNvPr id="3" name="PoleTekstowe 2"/>
          <p:cNvSpPr txBox="1"/>
          <p:nvPr/>
        </p:nvSpPr>
        <p:spPr>
          <a:xfrm>
            <a:off x="4016026" y="2110672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951323"/>
              </p:ext>
            </p:extLst>
          </p:nvPr>
        </p:nvGraphicFramePr>
        <p:xfrm>
          <a:off x="0" y="2110672"/>
          <a:ext cx="9144000" cy="5006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2210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3b rodzice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6" name="PoleTekstowe 5"/>
          <p:cNvSpPr txBox="1"/>
          <p:nvPr/>
        </p:nvSpPr>
        <p:spPr>
          <a:xfrm>
            <a:off x="4085344" y="2092689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651762"/>
              </p:ext>
            </p:extLst>
          </p:nvPr>
        </p:nvGraphicFramePr>
        <p:xfrm>
          <a:off x="0" y="2319867"/>
          <a:ext cx="91948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6778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xmlns:p14="http://schemas.microsoft.com/office/powerpoint/2010/main" spd="slow">
        <p:dissolv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pple Chancery"/>
                <a:cs typeface="Apple Chancery"/>
              </a:rPr>
              <a:t>3b rodzice – wymarzone zawody</a:t>
            </a:r>
            <a:endParaRPr lang="pl-PL" dirty="0"/>
          </a:p>
        </p:txBody>
      </p:sp>
      <p:sp>
        <p:nvSpPr>
          <p:cNvPr id="3" name="PoleTekstowe 2"/>
          <p:cNvSpPr txBox="1"/>
          <p:nvPr/>
        </p:nvSpPr>
        <p:spPr>
          <a:xfrm>
            <a:off x="4012955" y="2135709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6914309"/>
              </p:ext>
            </p:extLst>
          </p:nvPr>
        </p:nvGraphicFramePr>
        <p:xfrm>
          <a:off x="0" y="2286000"/>
          <a:ext cx="9200905" cy="466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1904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u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4a – wymarzone zawody uczniów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6071481"/>
              </p:ext>
            </p:extLst>
          </p:nvPr>
        </p:nvGraphicFramePr>
        <p:xfrm>
          <a:off x="0" y="1913467"/>
          <a:ext cx="9144000" cy="4944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754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4a dziewczynki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5451562"/>
              </p:ext>
            </p:extLst>
          </p:nvPr>
        </p:nvGraphicFramePr>
        <p:xfrm>
          <a:off x="1253068" y="2166272"/>
          <a:ext cx="7191685" cy="4639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892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d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4a chłopcy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3290982"/>
              </p:ext>
            </p:extLst>
          </p:nvPr>
        </p:nvGraphicFramePr>
        <p:xfrm>
          <a:off x="914400" y="2082800"/>
          <a:ext cx="7281333" cy="4419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089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dirty="0" smtClean="0">
                <a:latin typeface="Apple Chancery"/>
                <a:cs typeface="Apple Chancery"/>
              </a:rPr>
              <a:t>Wstęp</a:t>
            </a:r>
            <a:endParaRPr lang="pl-PL" sz="4800" dirty="0">
              <a:latin typeface="Apple Chancery"/>
              <a:cs typeface="Apple Chancery"/>
            </a:endParaRPr>
          </a:p>
        </p:txBody>
      </p:sp>
      <p:sp>
        <p:nvSpPr>
          <p:cNvPr id="3" name="PoleTekstowe 2"/>
          <p:cNvSpPr txBox="1"/>
          <p:nvPr/>
        </p:nvSpPr>
        <p:spPr>
          <a:xfrm>
            <a:off x="1216047" y="2499345"/>
            <a:ext cx="7553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Arial"/>
                <a:cs typeface="Arial"/>
              </a:rPr>
              <a:t>Przeprowadziłam w klasach czwartych i trzecich ankietę dotyczącą  wymarzonych zawodów. Na kolejnych slajdach przedstawię Wam wyniki. W ankiecie zadałam następujące pytania:</a:t>
            </a:r>
            <a:endParaRPr lang="pl-PL" dirty="0">
              <a:latin typeface="Arial"/>
              <a:cs typeface="Arial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772419" y="3874829"/>
            <a:ext cx="53615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arenR"/>
            </a:pPr>
            <a:r>
              <a:rPr lang="pl-PL" dirty="0" smtClean="0">
                <a:solidFill>
                  <a:srgbClr val="3692AB"/>
                </a:solidFill>
                <a:latin typeface="Apple Chancery"/>
                <a:cs typeface="Apple Chancery"/>
              </a:rPr>
              <a:t>Jaki </a:t>
            </a:r>
            <a:r>
              <a:rPr lang="pl-PL" dirty="0">
                <a:solidFill>
                  <a:srgbClr val="3692AB"/>
                </a:solidFill>
                <a:latin typeface="Apple Chancery"/>
                <a:cs typeface="Apple Chancery"/>
              </a:rPr>
              <a:t>chciałbyś/chciałabyś wykonywać zawód jak dorośniesz?</a:t>
            </a:r>
            <a:endParaRPr lang="cs-CZ" dirty="0">
              <a:solidFill>
                <a:srgbClr val="3692AB"/>
              </a:solidFill>
              <a:latin typeface="Apple Chancery"/>
              <a:cs typeface="Apple Chancery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pl-PL" dirty="0">
                <a:solidFill>
                  <a:srgbClr val="438833"/>
                </a:solidFill>
                <a:latin typeface="Apple Chancery"/>
                <a:cs typeface="Apple Chancery"/>
              </a:rPr>
              <a:t>Jaki </a:t>
            </a:r>
            <a:r>
              <a:rPr lang="pl-PL" dirty="0" smtClean="0">
                <a:solidFill>
                  <a:srgbClr val="438833"/>
                </a:solidFill>
                <a:latin typeface="Apple Chancery"/>
                <a:cs typeface="Apple Chancery"/>
              </a:rPr>
              <a:t>zawód wykonuje </a:t>
            </a:r>
            <a:r>
              <a:rPr lang="pl-PL" dirty="0">
                <a:solidFill>
                  <a:srgbClr val="438833"/>
                </a:solidFill>
                <a:latin typeface="Apple Chancery"/>
                <a:cs typeface="Apple Chancery"/>
              </a:rPr>
              <a:t>Twoja Mama?</a:t>
            </a:r>
            <a:endParaRPr lang="cs-CZ" dirty="0">
              <a:solidFill>
                <a:srgbClr val="438833"/>
              </a:solidFill>
              <a:latin typeface="Apple Chancery"/>
              <a:cs typeface="Apple Chancery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pl-PL" dirty="0">
                <a:solidFill>
                  <a:srgbClr val="FF0000"/>
                </a:solidFill>
                <a:latin typeface="Apple Chancery"/>
                <a:cs typeface="Apple Chancery"/>
              </a:rPr>
              <a:t>Jaki zawód wykonuje Twój Tata?</a:t>
            </a:r>
            <a:endParaRPr lang="cs-CZ" dirty="0">
              <a:solidFill>
                <a:srgbClr val="FF0000"/>
              </a:solidFill>
              <a:latin typeface="Apple Chancery"/>
              <a:cs typeface="Apple Chancery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pl-PL" dirty="0">
                <a:solidFill>
                  <a:srgbClr val="0000FF"/>
                </a:solidFill>
                <a:latin typeface="Apple Chancery"/>
                <a:cs typeface="Apple Chancery"/>
              </a:rPr>
              <a:t>Jaki zawód chciała wykonywać w Twoim wieku Twoja Mama?</a:t>
            </a:r>
            <a:endParaRPr lang="cs-CZ" dirty="0">
              <a:solidFill>
                <a:srgbClr val="0000FF"/>
              </a:solidFill>
              <a:latin typeface="Apple Chancery"/>
              <a:cs typeface="Apple Chancery"/>
            </a:endParaRPr>
          </a:p>
          <a:p>
            <a:pPr marL="342900" lvl="0" indent="-342900">
              <a:buFont typeface="+mj-lt"/>
              <a:buAutoNum type="arabicParenR"/>
            </a:pPr>
            <a:r>
              <a:rPr lang="pl-PL" dirty="0">
                <a:solidFill>
                  <a:srgbClr val="FF29C6"/>
                </a:solidFill>
                <a:latin typeface="Apple Chancery"/>
                <a:cs typeface="Apple Chancery"/>
              </a:rPr>
              <a:t>Jaki zawód chciał wykonywać w Twoim wieku Twój Tata?</a:t>
            </a:r>
            <a:endParaRPr lang="cs-CZ" dirty="0">
              <a:solidFill>
                <a:srgbClr val="FF29C6"/>
              </a:solidFill>
              <a:latin typeface="Apple Chancery"/>
              <a:cs typeface="Apple Chancery"/>
            </a:endParaRPr>
          </a:p>
        </p:txBody>
      </p:sp>
    </p:spTree>
    <p:extLst>
      <p:ext uri="{BB962C8B-B14F-4D97-AF65-F5344CB8AC3E}">
        <p14:creationId xmlns:p14="http://schemas.microsoft.com/office/powerpoint/2010/main" val="111018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4a rodzice – wykonywane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4" name="PoleTekstowe 3"/>
          <p:cNvSpPr txBox="1"/>
          <p:nvPr/>
        </p:nvSpPr>
        <p:spPr>
          <a:xfrm>
            <a:off x="4147472" y="2221468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9348957"/>
              </p:ext>
            </p:extLst>
          </p:nvPr>
        </p:nvGraphicFramePr>
        <p:xfrm>
          <a:off x="0" y="2221468"/>
          <a:ext cx="9144000" cy="4636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267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pple Chancery"/>
                <a:cs typeface="Apple Chancery"/>
              </a:rPr>
              <a:t>4a rodzice – wykonywane zawody</a:t>
            </a:r>
            <a:endParaRPr lang="pl-PL" dirty="0"/>
          </a:p>
        </p:txBody>
      </p:sp>
      <p:sp>
        <p:nvSpPr>
          <p:cNvPr id="4" name="PoleTekstowe 3"/>
          <p:cNvSpPr txBox="1"/>
          <p:nvPr/>
        </p:nvSpPr>
        <p:spPr>
          <a:xfrm>
            <a:off x="3904863" y="2002503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417537"/>
              </p:ext>
            </p:extLst>
          </p:nvPr>
        </p:nvGraphicFramePr>
        <p:xfrm>
          <a:off x="0" y="1845302"/>
          <a:ext cx="8873067" cy="5227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458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4a rodzice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5" name="PoleTekstowe 4"/>
          <p:cNvSpPr txBox="1"/>
          <p:nvPr/>
        </p:nvSpPr>
        <p:spPr>
          <a:xfrm>
            <a:off x="4133597" y="2057399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614383"/>
              </p:ext>
            </p:extLst>
          </p:nvPr>
        </p:nvGraphicFramePr>
        <p:xfrm>
          <a:off x="71966" y="2426730"/>
          <a:ext cx="9072033" cy="4431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901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pple Chancery"/>
                <a:cs typeface="Apple Chancery"/>
              </a:rPr>
              <a:t>4a rodzice – wymarzone zawody</a:t>
            </a:r>
            <a:endParaRPr lang="pl-PL" dirty="0"/>
          </a:p>
        </p:txBody>
      </p:sp>
      <p:sp>
        <p:nvSpPr>
          <p:cNvPr id="3" name="PoleTekstowe 2"/>
          <p:cNvSpPr txBox="1"/>
          <p:nvPr/>
        </p:nvSpPr>
        <p:spPr>
          <a:xfrm>
            <a:off x="4023748" y="1984610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065700"/>
              </p:ext>
            </p:extLst>
          </p:nvPr>
        </p:nvGraphicFramePr>
        <p:xfrm>
          <a:off x="0" y="1984610"/>
          <a:ext cx="9144000" cy="4919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5843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4b – wymarzone zawody uczniów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40960"/>
              </p:ext>
            </p:extLst>
          </p:nvPr>
        </p:nvGraphicFramePr>
        <p:xfrm>
          <a:off x="1582209" y="2259202"/>
          <a:ext cx="6419850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84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4b dziewczynki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0719194"/>
              </p:ext>
            </p:extLst>
          </p:nvPr>
        </p:nvGraphicFramePr>
        <p:xfrm>
          <a:off x="1778000" y="2235201"/>
          <a:ext cx="6366933" cy="416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138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xmlns:p14="http://schemas.microsoft.com/office/powerpoint/2010/main"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4b chłopcy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3738878"/>
              </p:ext>
            </p:extLst>
          </p:nvPr>
        </p:nvGraphicFramePr>
        <p:xfrm>
          <a:off x="1202267" y="2057399"/>
          <a:ext cx="5655733" cy="4106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9646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Inverted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4b rodzice – wykonywane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4" name="PoleTekstowe 3"/>
          <p:cNvSpPr txBox="1"/>
          <p:nvPr/>
        </p:nvSpPr>
        <p:spPr>
          <a:xfrm>
            <a:off x="4147471" y="192162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501084"/>
              </p:ext>
            </p:extLst>
          </p:nvPr>
        </p:nvGraphicFramePr>
        <p:xfrm>
          <a:off x="491067" y="1776806"/>
          <a:ext cx="8652933" cy="5233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9269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pple Chancery"/>
                <a:cs typeface="Apple Chancery"/>
              </a:rPr>
              <a:t>4b rodzice – wykonywane zawody</a:t>
            </a:r>
          </a:p>
        </p:txBody>
      </p:sp>
      <p:sp>
        <p:nvSpPr>
          <p:cNvPr id="4" name="PoleTekstowe 3"/>
          <p:cNvSpPr txBox="1"/>
          <p:nvPr/>
        </p:nvSpPr>
        <p:spPr>
          <a:xfrm>
            <a:off x="3634629" y="2217448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5944153"/>
              </p:ext>
            </p:extLst>
          </p:nvPr>
        </p:nvGraphicFramePr>
        <p:xfrm>
          <a:off x="1" y="2318230"/>
          <a:ext cx="7307999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622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4b rodzice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5" name="PoleTekstowe 4"/>
          <p:cNvSpPr txBox="1"/>
          <p:nvPr/>
        </p:nvSpPr>
        <p:spPr>
          <a:xfrm>
            <a:off x="4296099" y="2066347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7338743"/>
              </p:ext>
            </p:extLst>
          </p:nvPr>
        </p:nvGraphicFramePr>
        <p:xfrm>
          <a:off x="1354667" y="2201333"/>
          <a:ext cx="7293285" cy="4535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707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– wymarzone zawody uczniów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087817"/>
              </p:ext>
            </p:extLst>
          </p:nvPr>
        </p:nvGraphicFramePr>
        <p:xfrm>
          <a:off x="-67733" y="2057400"/>
          <a:ext cx="9262535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151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Apple Chancery"/>
                <a:cs typeface="Apple Chancery"/>
              </a:rPr>
              <a:t>4b rodzice – wymarzone zawody</a:t>
            </a:r>
            <a:endParaRPr lang="pl-PL" dirty="0"/>
          </a:p>
        </p:txBody>
      </p:sp>
      <p:sp>
        <p:nvSpPr>
          <p:cNvPr id="3" name="PoleTekstowe 2"/>
          <p:cNvSpPr txBox="1"/>
          <p:nvPr/>
        </p:nvSpPr>
        <p:spPr>
          <a:xfrm>
            <a:off x="3904862" y="2217448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07996"/>
              </p:ext>
            </p:extLst>
          </p:nvPr>
        </p:nvGraphicFramePr>
        <p:xfrm>
          <a:off x="474133" y="2322000"/>
          <a:ext cx="7307999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410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8490" y="361379"/>
            <a:ext cx="7756263" cy="1054250"/>
          </a:xfrm>
        </p:spPr>
        <p:txBody>
          <a:bodyPr/>
          <a:lstStyle/>
          <a:p>
            <a:r>
              <a:rPr lang="pl-PL" sz="3600" dirty="0" smtClean="0">
                <a:latin typeface="Apple Chancery"/>
                <a:cs typeface="Apple Chancery"/>
              </a:rPr>
              <a:t>Czy marzenia Waszych rodziców o zawodzie, który chcą wykonywać</a:t>
            </a:r>
            <a:br>
              <a:rPr lang="pl-PL" sz="3600" dirty="0" smtClean="0">
                <a:latin typeface="Apple Chancery"/>
                <a:cs typeface="Apple Chancery"/>
              </a:rPr>
            </a:br>
            <a:r>
              <a:rPr lang="pl-PL" sz="3600" dirty="0" smtClean="0">
                <a:latin typeface="Apple Chancery"/>
                <a:cs typeface="Apple Chancery"/>
              </a:rPr>
              <a:t>się spełniło?</a:t>
            </a:r>
            <a:endParaRPr lang="pl-PL" sz="3600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329793"/>
              </p:ext>
            </p:extLst>
          </p:nvPr>
        </p:nvGraphicFramePr>
        <p:xfrm>
          <a:off x="1337733" y="2277531"/>
          <a:ext cx="7307999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5436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Najczęstsze marzenia rodziców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652445"/>
              </p:ext>
            </p:extLst>
          </p:nvPr>
        </p:nvGraphicFramePr>
        <p:xfrm>
          <a:off x="0" y="20574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865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Najczęstsze zawody rodziców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428434"/>
              </p:ext>
            </p:extLst>
          </p:nvPr>
        </p:nvGraphicFramePr>
        <p:xfrm>
          <a:off x="1064683" y="1792817"/>
          <a:ext cx="7251700" cy="466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3832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Najczęstsze wybory dzieci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331190"/>
              </p:ext>
            </p:extLst>
          </p:nvPr>
        </p:nvGraphicFramePr>
        <p:xfrm>
          <a:off x="1456267" y="2404535"/>
          <a:ext cx="6299200" cy="4123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396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69956" y="3110156"/>
            <a:ext cx="7756263" cy="1054250"/>
          </a:xfrm>
        </p:spPr>
        <p:txBody>
          <a:bodyPr/>
          <a:lstStyle/>
          <a:p>
            <a:r>
              <a:rPr lang="pl-PL" dirty="0" smtClean="0"/>
              <a:t>KONIEC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87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dziewczynki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674542"/>
              </p:ext>
            </p:extLst>
          </p:nvPr>
        </p:nvGraphicFramePr>
        <p:xfrm>
          <a:off x="1745535" y="3066764"/>
          <a:ext cx="5658842" cy="3314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98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chłopcy-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794624"/>
              </p:ext>
            </p:extLst>
          </p:nvPr>
        </p:nvGraphicFramePr>
        <p:xfrm>
          <a:off x="2299510" y="2485835"/>
          <a:ext cx="4767075" cy="3409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050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rodzice – wykonywane zawody 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5" name="PoleTekstowe 4"/>
          <p:cNvSpPr txBox="1"/>
          <p:nvPr/>
        </p:nvSpPr>
        <p:spPr>
          <a:xfrm>
            <a:off x="4106937" y="2285035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1304374"/>
              </p:ext>
            </p:extLst>
          </p:nvPr>
        </p:nvGraphicFramePr>
        <p:xfrm>
          <a:off x="688490" y="2285035"/>
          <a:ext cx="8455510" cy="4572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8968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rodzice – wykonywane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4" name="PoleTekstowe 3"/>
          <p:cNvSpPr txBox="1"/>
          <p:nvPr/>
        </p:nvSpPr>
        <p:spPr>
          <a:xfrm>
            <a:off x="4148072" y="2134576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4115609"/>
              </p:ext>
            </p:extLst>
          </p:nvPr>
        </p:nvGraphicFramePr>
        <p:xfrm>
          <a:off x="1714643" y="2503908"/>
          <a:ext cx="5930900" cy="405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015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rodzice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sp>
        <p:nvSpPr>
          <p:cNvPr id="4" name="PoleTekstowe 3"/>
          <p:cNvSpPr txBox="1"/>
          <p:nvPr/>
        </p:nvSpPr>
        <p:spPr>
          <a:xfrm>
            <a:off x="4347880" y="2072577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matki</a:t>
            </a:r>
            <a:endParaRPr lang="pl-PL" dirty="0">
              <a:latin typeface="Chalkduster"/>
              <a:cs typeface="Chalkduster"/>
            </a:endParaRPr>
          </a:p>
        </p:txBody>
      </p:sp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7261061"/>
              </p:ext>
            </p:extLst>
          </p:nvPr>
        </p:nvGraphicFramePr>
        <p:xfrm>
          <a:off x="1758424" y="2993217"/>
          <a:ext cx="6032500" cy="349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827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Tekstowe 2"/>
          <p:cNvSpPr txBox="1"/>
          <p:nvPr/>
        </p:nvSpPr>
        <p:spPr>
          <a:xfrm>
            <a:off x="3972421" y="2038147"/>
            <a:ext cx="1188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Chalkduster"/>
                <a:cs typeface="Chalkduster"/>
              </a:rPr>
              <a:t>ojcowie</a:t>
            </a:r>
            <a:endParaRPr lang="pl-PL" dirty="0">
              <a:latin typeface="Chalkduster"/>
              <a:cs typeface="Chalkduster"/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pple Chancery"/>
                <a:cs typeface="Apple Chancery"/>
              </a:rPr>
              <a:t>3a rodzice – wymarzone zawody</a:t>
            </a:r>
            <a:endParaRPr lang="pl-PL" dirty="0">
              <a:latin typeface="Apple Chancery"/>
              <a:cs typeface="Apple Chancery"/>
            </a:endParaRPr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696012"/>
              </p:ext>
            </p:extLst>
          </p:nvPr>
        </p:nvGraphicFramePr>
        <p:xfrm>
          <a:off x="2069814" y="3174844"/>
          <a:ext cx="5361586" cy="3246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352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warda oprawa">
  <a:themeElements>
    <a:clrScheme name="Twarda opraw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warda opraw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warda opraw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Twarda oprawa.thmx</Template>
  <TotalTime>6711</TotalTime>
  <Words>253</Words>
  <Application>Microsoft Macintosh PowerPoint</Application>
  <PresentationFormat>Pokaz na ekranie (4:3)</PresentationFormat>
  <Paragraphs>61</Paragraphs>
  <Slides>35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Twarda oprawa</vt:lpstr>
      <vt:lpstr>Wymarzone zawody</vt:lpstr>
      <vt:lpstr>Wstęp</vt:lpstr>
      <vt:lpstr>3a – wymarzone zawody uczniów</vt:lpstr>
      <vt:lpstr>3a dziewczynki – wymarzone zawody</vt:lpstr>
      <vt:lpstr>3a chłopcy- wymarzone zawody</vt:lpstr>
      <vt:lpstr>3a rodzice – wykonywane zawody </vt:lpstr>
      <vt:lpstr>3a rodzice – wykonywane zawody</vt:lpstr>
      <vt:lpstr>3a rodzice – wymarzone zawody</vt:lpstr>
      <vt:lpstr>3a rodzice – wymarzone zawody</vt:lpstr>
      <vt:lpstr>3b - wymarzone zawody uczniów</vt:lpstr>
      <vt:lpstr>3b dziewczynki – wymarzone zawody</vt:lpstr>
      <vt:lpstr>3b chłopcy – wymarzone zawody</vt:lpstr>
      <vt:lpstr>3b rodzice – wykonywane zawody </vt:lpstr>
      <vt:lpstr>3b rodzice – wykonywane zawody </vt:lpstr>
      <vt:lpstr>3b rodzice – wymarzone zawody</vt:lpstr>
      <vt:lpstr>3b rodzice – wymarzone zawody</vt:lpstr>
      <vt:lpstr>4a – wymarzone zawody uczniów</vt:lpstr>
      <vt:lpstr>4a dziewczynki – wymarzone zawody</vt:lpstr>
      <vt:lpstr>4a chłopcy – wymarzone zawody</vt:lpstr>
      <vt:lpstr>4a rodzice – wykonywane zawody</vt:lpstr>
      <vt:lpstr>4a rodzice – wykonywane zawody</vt:lpstr>
      <vt:lpstr>4a rodzice – wymarzone zawody</vt:lpstr>
      <vt:lpstr>4a rodzice – wymarzone zawody</vt:lpstr>
      <vt:lpstr>4b – wymarzone zawody uczniów</vt:lpstr>
      <vt:lpstr>4b dziewczynki – wymarzone zawody</vt:lpstr>
      <vt:lpstr>4b chłopcy – wymarzone zawody</vt:lpstr>
      <vt:lpstr>4b rodzice – wykonywane zawody</vt:lpstr>
      <vt:lpstr>4b rodzice – wykonywane zawody</vt:lpstr>
      <vt:lpstr>4b rodzice – wymarzone zawody</vt:lpstr>
      <vt:lpstr>4b rodzice – wymarzone zawody</vt:lpstr>
      <vt:lpstr>Czy marzenia Waszych rodziców o zawodzie, który chcą wykonywać się spełniło?</vt:lpstr>
      <vt:lpstr>Najczęstsze marzenia rodziców</vt:lpstr>
      <vt:lpstr>Najczęstsze zawody rodziców</vt:lpstr>
      <vt:lpstr>Najczęstsze wybory dzieci</vt:lpstr>
      <vt:lpstr>KONIEC</vt:lpstr>
    </vt:vector>
  </TitlesOfParts>
  <Company>julka10k@spoko.pl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Julia Kulpa</dc:creator>
  <cp:lastModifiedBy>Julia Kulpa</cp:lastModifiedBy>
  <cp:revision>61</cp:revision>
  <cp:lastPrinted>2012-12-19T07:05:40Z</cp:lastPrinted>
  <dcterms:created xsi:type="dcterms:W3CDTF">2012-11-23T19:11:13Z</dcterms:created>
  <dcterms:modified xsi:type="dcterms:W3CDTF">2013-01-03T21:27:34Z</dcterms:modified>
</cp:coreProperties>
</file>