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2" r:id="rId4"/>
    <p:sldId id="259" r:id="rId5"/>
    <p:sldId id="268" r:id="rId6"/>
    <p:sldId id="263" r:id="rId7"/>
    <p:sldId id="267" r:id="rId8"/>
    <p:sldId id="265" r:id="rId9"/>
    <p:sldId id="269" r:id="rId10"/>
    <p:sldId id="271" r:id="rId11"/>
    <p:sldId id="272" r:id="rId12"/>
    <p:sldId id="273" r:id="rId13"/>
    <p:sldId id="274" r:id="rId14"/>
    <p:sldId id="275" r:id="rId15"/>
    <p:sldId id="284" r:id="rId16"/>
    <p:sldId id="276" r:id="rId17"/>
    <p:sldId id="277" r:id="rId18"/>
    <p:sldId id="283" r:id="rId19"/>
    <p:sldId id="278" r:id="rId20"/>
    <p:sldId id="279" r:id="rId21"/>
    <p:sldId id="28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66"/>
    <a:srgbClr val="2721A3"/>
    <a:srgbClr val="1F06D8"/>
    <a:srgbClr val="190A8C"/>
    <a:srgbClr val="210DB7"/>
    <a:srgbClr val="FFFFFF"/>
    <a:srgbClr val="67CCEB"/>
    <a:srgbClr val="9AE3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726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100BAF-E2F2-4D82-A528-24F9E042280F}" type="datetimeFigureOut">
              <a:rPr lang="pl-PL" smtClean="0"/>
              <a:pPr/>
              <a:t>2012-12-09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A47827-517C-46AF-9B54-8B6BF81CE06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A\Desktop\Prace%20sam%20mewa\mewa%20pospolita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A\Downloads\Mewa%20srebrzysta.wma" TargetMode="External"/><Relationship Id="rId1" Type="http://schemas.openxmlformats.org/officeDocument/2006/relationships/audio" Target="file:///C:\Users\ADA\Desktop\Prace%20sam%20mewa\Mewa%20srebrzysta%20(wyszukiwarkamp3.us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22753"/>
            <a:ext cx="7772400" cy="1829761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Wiślańskie Mewy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4461544"/>
            <a:ext cx="7772400" cy="119970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Ada Kończak 6a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77.imageshack.us/img577/1379/dsc2067p.jpg"/>
          <p:cNvPicPr>
            <a:picLocks noChangeAspect="1" noChangeArrowheads="1"/>
          </p:cNvPicPr>
          <p:nvPr/>
        </p:nvPicPr>
        <p:blipFill>
          <a:blip r:embed="rId2" cstate="print"/>
          <a:srcRect l="4725" t="5785" r="10226" b="12702"/>
          <a:stretch>
            <a:fillRect/>
          </a:stretch>
        </p:blipFill>
        <p:spPr bwMode="auto">
          <a:xfrm>
            <a:off x="2051720" y="3185592"/>
            <a:ext cx="5184576" cy="3672408"/>
          </a:xfrm>
          <a:prstGeom prst="rect">
            <a:avLst/>
          </a:prstGeom>
          <a:noFill/>
        </p:spPr>
      </p:pic>
      <p:pic>
        <p:nvPicPr>
          <p:cNvPr id="1028" name="Picture 4" descr="http://x.garnek.pl/ga5533/f51440a193f25ba4203408a3/mewa_srebrzysta.jpg"/>
          <p:cNvPicPr>
            <a:picLocks noChangeAspect="1" noChangeArrowheads="1"/>
          </p:cNvPicPr>
          <p:nvPr/>
        </p:nvPicPr>
        <p:blipFill>
          <a:blip r:embed="rId3" cstate="print"/>
          <a:srcRect t="4851" b="11815"/>
          <a:stretch>
            <a:fillRect/>
          </a:stretch>
        </p:blipFill>
        <p:spPr bwMode="auto">
          <a:xfrm rot="10800000" flipV="1">
            <a:off x="2051720" y="0"/>
            <a:ext cx="5184576" cy="3240360"/>
          </a:xfrm>
          <a:prstGeom prst="rect">
            <a:avLst/>
          </a:prstGeom>
          <a:noFill/>
        </p:spPr>
      </p:pic>
      <p:cxnSp>
        <p:nvCxnSpPr>
          <p:cNvPr id="5" name="Łącznik prosty ze strzałką 4"/>
          <p:cNvCxnSpPr/>
          <p:nvPr/>
        </p:nvCxnSpPr>
        <p:spPr>
          <a:xfrm>
            <a:off x="1691680" y="1268760"/>
            <a:ext cx="2088232" cy="36004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51520" y="6926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Szaro popielaty wierzch ciała</a:t>
            </a: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1763688" y="1988840"/>
            <a:ext cx="936104" cy="1296144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321297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Końcówki skrzydeł </a:t>
            </a:r>
            <a:br>
              <a:rPr lang="pl-PL" dirty="0" smtClean="0"/>
            </a:br>
            <a:r>
              <a:rPr lang="pl-PL" dirty="0" smtClean="0"/>
              <a:t>z białymi plamkami </a:t>
            </a:r>
            <a:endParaRPr lang="pl-PL" dirty="0"/>
          </a:p>
        </p:txBody>
      </p:sp>
      <p:cxnSp>
        <p:nvCxnSpPr>
          <p:cNvPr id="13" name="Łącznik prosty ze strzałką 12"/>
          <p:cNvCxnSpPr>
            <a:stCxn id="15" idx="1"/>
          </p:cNvCxnSpPr>
          <p:nvPr/>
        </p:nvCxnSpPr>
        <p:spPr>
          <a:xfrm flipH="1">
            <a:off x="5796136" y="373306"/>
            <a:ext cx="1152128" cy="31939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6948264" y="1886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Żółty dziób</a:t>
            </a:r>
            <a:endParaRPr lang="pl-PL" dirty="0"/>
          </a:p>
        </p:txBody>
      </p:sp>
      <p:cxnSp>
        <p:nvCxnSpPr>
          <p:cNvPr id="19" name="Łącznik prosty ze strzałką 18"/>
          <p:cNvCxnSpPr/>
          <p:nvPr/>
        </p:nvCxnSpPr>
        <p:spPr>
          <a:xfrm flipH="1" flipV="1">
            <a:off x="5940152" y="908720"/>
            <a:ext cx="1440160" cy="144016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6876256" y="220486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Czerwona plamka </a:t>
            </a:r>
            <a:endParaRPr lang="pl-PL" dirty="0"/>
          </a:p>
        </p:txBody>
      </p:sp>
      <p:cxnSp>
        <p:nvCxnSpPr>
          <p:cNvPr id="22" name="Łącznik prosty ze strzałką 21"/>
          <p:cNvCxnSpPr/>
          <p:nvPr/>
        </p:nvCxnSpPr>
        <p:spPr>
          <a:xfrm>
            <a:off x="1907704" y="4725144"/>
            <a:ext cx="2520280" cy="7200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251520" y="44371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Brunatne plamki</a:t>
            </a:r>
            <a:endParaRPr lang="pl-PL" dirty="0"/>
          </a:p>
        </p:txBody>
      </p:sp>
      <p:cxnSp>
        <p:nvCxnSpPr>
          <p:cNvPr id="26" name="Łącznik prosty ze strzałką 25"/>
          <p:cNvCxnSpPr/>
          <p:nvPr/>
        </p:nvCxnSpPr>
        <p:spPr>
          <a:xfrm flipH="1" flipV="1">
            <a:off x="7020272" y="3933056"/>
            <a:ext cx="1008112" cy="100811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7524328" y="5013176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Ciemny, mocny dziób</a:t>
            </a:r>
            <a:endParaRPr lang="pl-PL" dirty="0"/>
          </a:p>
        </p:txBody>
      </p:sp>
      <p:cxnSp>
        <p:nvCxnSpPr>
          <p:cNvPr id="30" name="Łącznik prosty ze strzałką 29"/>
          <p:cNvCxnSpPr/>
          <p:nvPr/>
        </p:nvCxnSpPr>
        <p:spPr>
          <a:xfrm flipH="1" flipV="1">
            <a:off x="5292080" y="2924944"/>
            <a:ext cx="2088232" cy="43204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7380312" y="32129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Różowe nogi</a:t>
            </a:r>
            <a:endParaRPr lang="pl-PL" dirty="0"/>
          </a:p>
        </p:txBody>
      </p:sp>
      <p:cxnSp>
        <p:nvCxnSpPr>
          <p:cNvPr id="36" name="Łącznik prosty ze strzałką 35"/>
          <p:cNvCxnSpPr/>
          <p:nvPr/>
        </p:nvCxnSpPr>
        <p:spPr>
          <a:xfrm flipH="1">
            <a:off x="5508104" y="6021288"/>
            <a:ext cx="1800200" cy="7200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pole tekstowe 38"/>
          <p:cNvSpPr txBox="1"/>
          <p:nvPr/>
        </p:nvSpPr>
        <p:spPr>
          <a:xfrm>
            <a:off x="7308304" y="594928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Cieliste nogi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20" grpId="0"/>
      <p:bldP spid="24" grpId="0"/>
      <p:bldP spid="28" grpId="0"/>
      <p:bldP spid="33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Mewa srebrzysta zaczęła się gnieździć w Polsce w końcu lat 60. i stopniowo skolonizowała północne rejony kraju. Obecnie gniazduje kolonijnie na dachach budynków i innych obiektach portowych w wielu miastach naszego wybrzeża. W Europie często spotykana jest w stronach północno – zachodnich.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Występowanie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26" name="AutoShape 2" descr="mi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 descr="http://ptaki.info/imgekoprojekty/image/ptaki/komentarze/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27479" cy="68580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043608" y="5949280"/>
            <a:ext cx="1008112" cy="504056"/>
          </a:xfrm>
          <a:prstGeom prst="rect">
            <a:avLst/>
          </a:prstGeom>
          <a:solidFill>
            <a:srgbClr val="272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051720" y="58772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STREFA WYSTĘPOWANIA MEW SREBRZYSTYCH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Gniazda buduje na ziemi wśród </a:t>
            </a:r>
            <a:r>
              <a:rPr lang="pl-PL" dirty="0" smtClean="0"/>
              <a:t>roślinności, </a:t>
            </a:r>
            <a:r>
              <a:rPr lang="pl-PL" dirty="0" smtClean="0"/>
              <a:t>czasem na otwartym gruncie w postaci kopca. Składa 2-3 </a:t>
            </a:r>
            <a:r>
              <a:rPr lang="pl-PL" dirty="0" smtClean="0"/>
              <a:t>oliwkowe, </a:t>
            </a:r>
            <a:r>
              <a:rPr lang="pl-PL" dirty="0" smtClean="0"/>
              <a:t>brunatno </a:t>
            </a:r>
            <a:r>
              <a:rPr lang="pl-PL" dirty="0" smtClean="0"/>
              <a:t>plamkowane jaja. </a:t>
            </a:r>
            <a:r>
              <a:rPr lang="pl-PL" dirty="0" smtClean="0"/>
              <a:t>Wysiadywanie ich zajmuje ok. 28-30 </a:t>
            </a:r>
            <a:r>
              <a:rPr lang="pl-PL" dirty="0" smtClean="0"/>
              <a:t>dni. </a:t>
            </a:r>
            <a:r>
              <a:rPr lang="pl-PL" dirty="0" smtClean="0"/>
              <a:t>Młode uzyskują lotność po 35-40 dniach.</a:t>
            </a:r>
          </a:p>
          <a:p>
            <a:pPr algn="ctr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Gniazdowanie i lęg mew srebrzystych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Mewy srebrzyste żywią się odpadkami i małymi gryzoniami lub innymi zwierzętami.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Pokarm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Mewa siodłata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128594"/>
            <a:ext cx="5210175" cy="372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 b="4968"/>
          <a:stretch>
            <a:fillRect/>
          </a:stretch>
        </p:blipFill>
        <p:spPr bwMode="auto">
          <a:xfrm>
            <a:off x="1835696" y="0"/>
            <a:ext cx="522922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ze strzałką 8"/>
          <p:cNvCxnSpPr/>
          <p:nvPr/>
        </p:nvCxnSpPr>
        <p:spPr>
          <a:xfrm flipV="1">
            <a:off x="1259632" y="1124744"/>
            <a:ext cx="2808312" cy="108012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0" y="2204864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Czarny płaszcz</a:t>
            </a:r>
            <a:endParaRPr lang="pl-PL" dirty="0"/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763688" y="980728"/>
            <a:ext cx="914400" cy="410344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251520" y="476672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Białe plamki</a:t>
            </a:r>
            <a:endParaRPr lang="pl-PL" dirty="0"/>
          </a:p>
        </p:txBody>
      </p:sp>
      <p:cxnSp>
        <p:nvCxnSpPr>
          <p:cNvPr id="19" name="Łącznik prosty ze strzałką 18"/>
          <p:cNvCxnSpPr/>
          <p:nvPr/>
        </p:nvCxnSpPr>
        <p:spPr>
          <a:xfrm flipH="1" flipV="1">
            <a:off x="6444208" y="476672"/>
            <a:ext cx="1224136" cy="108012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6732240" y="1556792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Żółty dziób </a:t>
            </a:r>
            <a:br>
              <a:rPr lang="pl-PL" dirty="0" smtClean="0"/>
            </a:br>
            <a:r>
              <a:rPr lang="pl-PL" dirty="0" smtClean="0"/>
              <a:t>z czerwoną plamką</a:t>
            </a:r>
            <a:endParaRPr lang="pl-PL" dirty="0"/>
          </a:p>
        </p:txBody>
      </p:sp>
      <p:cxnSp>
        <p:nvCxnSpPr>
          <p:cNvPr id="23" name="Łącznik prosty ze strzałką 22"/>
          <p:cNvCxnSpPr/>
          <p:nvPr/>
        </p:nvCxnSpPr>
        <p:spPr>
          <a:xfrm flipH="1" flipV="1">
            <a:off x="5580112" y="2780928"/>
            <a:ext cx="1944216" cy="504056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7524328" y="3068960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Cieliste nogi</a:t>
            </a:r>
            <a:endParaRPr lang="pl-PL" dirty="0"/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1403648" y="4221088"/>
            <a:ext cx="2520280" cy="72008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323528" y="37170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Brązowe łuski</a:t>
            </a:r>
            <a:endParaRPr lang="pl-PL" dirty="0"/>
          </a:p>
        </p:txBody>
      </p:sp>
      <p:cxnSp>
        <p:nvCxnSpPr>
          <p:cNvPr id="30" name="Łącznik prosty ze strzałką 29"/>
          <p:cNvCxnSpPr/>
          <p:nvPr/>
        </p:nvCxnSpPr>
        <p:spPr>
          <a:xfrm flipH="1" flipV="1">
            <a:off x="5292080" y="3789040"/>
            <a:ext cx="864096" cy="18002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6228184" y="55172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Plamkowana głowa</a:t>
            </a:r>
            <a:endParaRPr lang="pl-PL" dirty="0"/>
          </a:p>
        </p:txBody>
      </p:sp>
      <p:cxnSp>
        <p:nvCxnSpPr>
          <p:cNvPr id="35" name="Łącznik prosty ze strzałką 34"/>
          <p:cNvCxnSpPr/>
          <p:nvPr/>
        </p:nvCxnSpPr>
        <p:spPr>
          <a:xfrm flipH="1" flipV="1">
            <a:off x="6084168" y="3933056"/>
            <a:ext cx="1080120" cy="7200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7308304" y="39330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Czarny dziób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1" grpId="0"/>
      <p:bldP spid="25" grpId="0"/>
      <p:bldP spid="28" grpId="0"/>
      <p:bldP spid="33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	W Polsce najliczniej występują nad Bałtykiem. Na wybrzeżu trzyma się portów rybackich </a:t>
            </a:r>
            <a:br>
              <a:rPr lang="pl-PL" dirty="0" smtClean="0"/>
            </a:br>
            <a:r>
              <a:rPr lang="pl-PL" dirty="0" smtClean="0"/>
              <a:t>i spokojnych miejsc odpoczynku, a żeruje na otwartym morzu, ponadto w głębi lądu nad dużymi rzekami i różnego typu zbiornikami.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Występowanie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 descr="http://ptaki.info/imgekoprojekty/image/ptaki/komentarze/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05104" cy="683734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259632" y="6021288"/>
            <a:ext cx="1008112" cy="504056"/>
          </a:xfrm>
          <a:prstGeom prst="rect">
            <a:avLst/>
          </a:prstGeom>
          <a:solidFill>
            <a:srgbClr val="272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339752" y="594928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STREFA WYSTĘPOWANIA MEW SIODŁATYCH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	Gniazdo buduje w koloniach lub pojedynczo na klifach, plażach lub </a:t>
            </a:r>
            <a:r>
              <a:rPr lang="pl-PL" dirty="0" smtClean="0"/>
              <a:t>torfowiskach, </a:t>
            </a:r>
            <a:r>
              <a:rPr lang="pl-PL" dirty="0" smtClean="0"/>
              <a:t>jako płytki dołek wyścielony trawą. Składa ok. 2-3 szare lub oliwkowe, brunatno plamkowane jaja. Wysiadywanie ich trwa 26-28 dni. Młode karmione przez oboje rodziców, a osiągają lotność w wieku 7-8 tygodni.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Gniazdowanie i lęg mew siodłatych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	Mewy są to ptaki nadwodne, których polska nazwa pochodzi z języka niemieckiego (</a:t>
            </a:r>
            <a:r>
              <a:rPr lang="pl-PL" dirty="0" err="1" smtClean="0"/>
              <a:t>Möwe</a:t>
            </a:r>
            <a:r>
              <a:rPr lang="pl-PL" dirty="0" smtClean="0"/>
              <a:t>). Do mew zaliczamy również rybitwy </a:t>
            </a:r>
            <a:br>
              <a:rPr lang="pl-PL" dirty="0" smtClean="0"/>
            </a:br>
            <a:r>
              <a:rPr lang="pl-PL" dirty="0" smtClean="0"/>
              <a:t>i brzytwodzioby. Wszystkie te ptaki żyją </a:t>
            </a:r>
            <a:br>
              <a:rPr lang="pl-PL" dirty="0" smtClean="0"/>
            </a:br>
            <a:r>
              <a:rPr lang="pl-PL" dirty="0" smtClean="0"/>
              <a:t>w stadach. Mewy są świetnymi lotnikami </a:t>
            </a:r>
            <a:br>
              <a:rPr lang="pl-PL" dirty="0" smtClean="0"/>
            </a:br>
            <a:r>
              <a:rPr lang="pl-PL" dirty="0" smtClean="0"/>
              <a:t>i pływakami. Mimo to nie potrafią nurkować. Ważą do 3kg. W Polsce nad Wisłą występują między innymi mewy: pospolite, siodłate </a:t>
            </a:r>
            <a:br>
              <a:rPr lang="pl-PL" dirty="0" smtClean="0"/>
            </a:br>
            <a:r>
              <a:rPr lang="pl-PL" dirty="0" smtClean="0"/>
              <a:t>i srebrzyste. Każda mewa ma ciało ułatwiające lot (skrzydła, pióra itp.).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Mewy – co to takiego?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pl-PL" dirty="0" smtClean="0"/>
              <a:t>	Mewa siodłata jest wszystkożerna, poluje nawet </a:t>
            </a:r>
            <a:r>
              <a:rPr lang="pl-PL" dirty="0" smtClean="0"/>
              <a:t>na sporej </a:t>
            </a:r>
            <a:r>
              <a:rPr lang="pl-PL" dirty="0" smtClean="0"/>
              <a:t>wielkości ptaki, ssaki i ryby, </a:t>
            </a:r>
            <a:br>
              <a:rPr lang="pl-PL" dirty="0" smtClean="0"/>
            </a:br>
            <a:r>
              <a:rPr lang="pl-PL" dirty="0" smtClean="0"/>
              <a:t>a także zjada różnego rodzaju odpadki.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Pokarm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KONIEC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79359"/>
            <a:ext cx="7772400" cy="1829761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Mewa pospolita (siwa)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" name="mewa pospoli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taki.info/imgekoprojekty/image/ptaki/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292080" cy="69632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cxnSp>
        <p:nvCxnSpPr>
          <p:cNvPr id="6" name="Łącznik prosty ze strzałką 5"/>
          <p:cNvCxnSpPr/>
          <p:nvPr/>
        </p:nvCxnSpPr>
        <p:spPr>
          <a:xfrm>
            <a:off x="899592" y="2060848"/>
            <a:ext cx="1872208" cy="576064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1187624" y="5085184"/>
            <a:ext cx="1944216" cy="43204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 flipV="1">
            <a:off x="6588224" y="980728"/>
            <a:ext cx="1152128" cy="72008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7020272" y="3429000"/>
            <a:ext cx="792088" cy="576064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 flipV="1">
            <a:off x="5220072" y="5013176"/>
            <a:ext cx="1800200" cy="1224136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 flipV="1">
            <a:off x="6228184" y="4437112"/>
            <a:ext cx="1512168" cy="43204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2987824" y="3573016"/>
            <a:ext cx="1800200" cy="7200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V="1">
            <a:off x="4139952" y="6093296"/>
            <a:ext cx="1152128" cy="28803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0" y="1628800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Białe plamki</a:t>
            </a:r>
            <a:endParaRPr lang="pl-PL" sz="2000" dirty="0"/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3635896" y="1124744"/>
            <a:ext cx="792088" cy="72008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2411760" y="62068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Szary wierzch ciała</a:t>
            </a:r>
            <a:endParaRPr lang="pl-PL" sz="20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251520" y="443711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Czarne końcówki skrzydeł</a:t>
            </a:r>
            <a:endParaRPr lang="pl-PL" sz="20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7380312" y="1700808"/>
            <a:ext cx="1763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Żółty dziób</a:t>
            </a:r>
            <a:endParaRPr lang="pl-PL" sz="20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971600" y="314096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Żółtozielone nogi</a:t>
            </a:r>
            <a:endParaRPr lang="pl-PL" sz="20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7668344" y="4653136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Szare plamki</a:t>
            </a:r>
            <a:endParaRPr lang="pl-PL" sz="24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6948264" y="5949280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Brązowoszary wzór</a:t>
            </a:r>
            <a:endParaRPr lang="pl-PL" sz="24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2699792" y="623731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Szare nogi</a:t>
            </a:r>
            <a:endParaRPr lang="pl-PL" sz="2000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6948264" y="2924944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Czarny dziób</a:t>
            </a:r>
            <a:endParaRPr lang="pl-PL" sz="20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  <p:bldP spid="35" grpId="0"/>
      <p:bldP spid="37" grpId="0"/>
      <p:bldP spid="38" grpId="0"/>
      <p:bldP spid="39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		Mewy Pospolite występują w północnej Eurazji i Ameryce Północnej. Ich dokładne występowanie zależy od podgatunku. </a:t>
            </a:r>
            <a:br>
              <a:rPr lang="pl-PL" dirty="0" smtClean="0"/>
            </a:br>
            <a:r>
              <a:rPr lang="pl-PL" dirty="0" smtClean="0"/>
              <a:t>W Polsce najbardziej lubią osiedlać się na terenach niżowych, w okolicach środkowej Wisły. Mewy pospolite bardzo lubią zimować na wybrzeżach Morza Bałtyckiego.</a:t>
            </a:r>
          </a:p>
          <a:p>
            <a:pPr algn="ctr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Występowanie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http://ptaki.info/imgekoprojekty/image/ptaki/komentarze/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829" y="-27384"/>
            <a:ext cx="7602914" cy="702000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827584" y="5949280"/>
            <a:ext cx="1008112" cy="504056"/>
          </a:xfrm>
          <a:prstGeom prst="rect">
            <a:avLst/>
          </a:prstGeom>
          <a:solidFill>
            <a:srgbClr val="272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835696" y="58772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STREFA WYSTĘPOWANIA MEW POSPOLITYCH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	Mewy pospolite gniazdują kolonijnie </a:t>
            </a:r>
            <a:br>
              <a:rPr lang="pl-PL" dirty="0" smtClean="0"/>
            </a:br>
            <a:r>
              <a:rPr lang="pl-PL" dirty="0" smtClean="0"/>
              <a:t>i w pojedynczych parach. </a:t>
            </a:r>
          </a:p>
          <a:p>
            <a:pPr algn="ctr">
              <a:buNone/>
            </a:pPr>
            <a:r>
              <a:rPr lang="pl-PL" dirty="0" smtClean="0"/>
              <a:t>Najczęściej budują gniazda na ziemi (czasem nad brzegiem – np. na gałęziach). Mewa pospolita składa </a:t>
            </a:r>
            <a:r>
              <a:rPr lang="pl-PL" dirty="0" smtClean="0"/>
              <a:t>jaja </a:t>
            </a:r>
            <a:r>
              <a:rPr lang="pl-PL" dirty="0" smtClean="0"/>
              <a:t>(z reguły 2 lub 3)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maju. Mewy odbywają </a:t>
            </a:r>
            <a:r>
              <a:rPr lang="pl-PL" dirty="0" smtClean="0"/>
              <a:t>jeden </a:t>
            </a:r>
            <a:r>
              <a:rPr lang="pl-PL" dirty="0" smtClean="0"/>
              <a:t>lęg w roku. Młode, aby odlecieć z gniazda, potrzebują nieco ponad miesiąc. Jaja mew pospolitych są </a:t>
            </a:r>
            <a:r>
              <a:rPr lang="pl-PL" dirty="0" smtClean="0"/>
              <a:t>beżowe </a:t>
            </a:r>
            <a:r>
              <a:rPr lang="pl-PL" dirty="0" smtClean="0"/>
              <a:t>lub </a:t>
            </a:r>
            <a:r>
              <a:rPr lang="pl-PL" dirty="0" smtClean="0"/>
              <a:t>oliwkowe. </a:t>
            </a:r>
            <a:r>
              <a:rPr lang="pl-PL" dirty="0" smtClean="0"/>
              <a:t>Mają brunatne plamki. Wysiadywanie ich trwa około 26-28 dni. </a:t>
            </a:r>
          </a:p>
          <a:p>
            <a:pPr algn="ctr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Gniazdowanie i lęg </a:t>
            </a:r>
            <a:r>
              <a:rPr lang="pl-PL" dirty="0" smtClean="0"/>
              <a:t>m</a:t>
            </a:r>
            <a:r>
              <a:rPr lang="pl-PL" dirty="0" smtClean="0"/>
              <a:t>ew pospolitych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	Mewa żywi się małymi rybami </a:t>
            </a:r>
            <a:br>
              <a:rPr lang="pl-PL" dirty="0" smtClean="0"/>
            </a:br>
            <a:r>
              <a:rPr lang="pl-PL" dirty="0" smtClean="0"/>
              <a:t>i bezkręgowcami, których poszukuje głównie na płyciznach. Nie jest wybredna i często </a:t>
            </a:r>
            <a:br>
              <a:rPr lang="pl-PL" dirty="0" smtClean="0"/>
            </a:br>
            <a:r>
              <a:rPr lang="pl-PL" dirty="0" smtClean="0"/>
              <a:t>w poszukiwaniu pokarmu odwiedza miejsca, gdzie gromadzą się odpady i padlina. Zjada też niewielkie gryzonie.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Pokarm</a:t>
            </a:r>
            <a:endParaRPr lang="pl-PL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dirty="0" smtClean="0">
                <a:solidFill>
                  <a:srgbClr val="FFC000"/>
                </a:solidFill>
                <a:effectLst/>
              </a:rPr>
              <a:t>Mewa </a:t>
            </a:r>
            <a:r>
              <a:rPr lang="pl-PL" b="0" dirty="0" smtClean="0">
                <a:solidFill>
                  <a:srgbClr val="FFC000"/>
                </a:solidFill>
                <a:effectLst/>
              </a:rPr>
              <a:t>srebrzysta</a:t>
            </a:r>
            <a:endParaRPr lang="pl-PL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Mewa srebrzysta (wyszukiwarkamp3.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260648"/>
            <a:ext cx="304800" cy="304800"/>
          </a:xfrm>
          <a:prstGeom prst="rect">
            <a:avLst/>
          </a:prstGeom>
        </p:spPr>
      </p:pic>
      <p:pic>
        <p:nvPicPr>
          <p:cNvPr id="5" name="Mewa srebrzysta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304800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32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10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B0F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204</Words>
  <Application>Microsoft Office PowerPoint</Application>
  <PresentationFormat>Pokaz na ekranie (4:3)</PresentationFormat>
  <Paragraphs>54</Paragraphs>
  <Slides>21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Hol</vt:lpstr>
      <vt:lpstr>Wiślańskie Mewy</vt:lpstr>
      <vt:lpstr>Mewy – co to takiego?</vt:lpstr>
      <vt:lpstr>Mewa pospolita (siwa)</vt:lpstr>
      <vt:lpstr>Slajd 4</vt:lpstr>
      <vt:lpstr>Występowanie</vt:lpstr>
      <vt:lpstr>Slajd 6</vt:lpstr>
      <vt:lpstr>Gniazdowanie i lęg mew pospolitych</vt:lpstr>
      <vt:lpstr>Pokarm</vt:lpstr>
      <vt:lpstr>Mewa srebrzysta</vt:lpstr>
      <vt:lpstr>Slajd 10</vt:lpstr>
      <vt:lpstr>Występowanie</vt:lpstr>
      <vt:lpstr>Slajd 12</vt:lpstr>
      <vt:lpstr>Gniazdowanie i lęg mew srebrzystych</vt:lpstr>
      <vt:lpstr>Pokarm</vt:lpstr>
      <vt:lpstr>Mewa siodłata</vt:lpstr>
      <vt:lpstr>Slajd 16</vt:lpstr>
      <vt:lpstr>Występowanie</vt:lpstr>
      <vt:lpstr>Slajd 18</vt:lpstr>
      <vt:lpstr>Gniazdowanie i lęg mew siodłatych</vt:lpstr>
      <vt:lpstr>Pokarm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Wiślańskie Mewy</dc:title>
  <dc:creator>ADA</dc:creator>
  <cp:lastModifiedBy>ADA</cp:lastModifiedBy>
  <cp:revision>20</cp:revision>
  <dcterms:created xsi:type="dcterms:W3CDTF">2012-11-17T12:13:08Z</dcterms:created>
  <dcterms:modified xsi:type="dcterms:W3CDTF">2012-12-09T22:44:12Z</dcterms:modified>
</cp:coreProperties>
</file>