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60" r:id="rId4"/>
    <p:sldId id="266" r:id="rId5"/>
    <p:sldId id="268" r:id="rId6"/>
    <p:sldId id="269" r:id="rId7"/>
    <p:sldId id="270" r:id="rId8"/>
    <p:sldId id="273" r:id="rId9"/>
    <p:sldId id="274" r:id="rId10"/>
    <p:sldId id="271" r:id="rId11"/>
    <p:sldId id="275" r:id="rId12"/>
    <p:sldId id="276" r:id="rId1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5" d="100"/>
          <a:sy n="75" d="100"/>
        </p:scale>
        <p:origin x="-9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F94B6B4-6875-44F2-9A9E-7F37509A23EF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803EA4-69FF-4B07-BD68-D075EA1B96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153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0F666F-6250-4B51-8B0D-B318D493BFF9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2355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44C7EB-1A8C-413E-B5D7-54439C99EA59}" type="slidenum">
              <a:rPr lang="pl-P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AA8EE-98BE-4A72-A113-C026C50962BF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13F8A-9AEC-4575-A8F3-D624076DDC5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2908-4481-4D66-8CD1-C75304563EA0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A6018-852D-4431-8836-10C06D96DF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59853-B86F-44E9-A3DF-248A0CA0884D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A7C12-C060-41AD-AB2D-D5F9B21DA2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CCC8B-FFE5-404E-B605-7E7056AC8E67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45A6A-8F90-4374-9985-1699AEC465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B82DD-B777-4D9C-AD86-8A219B5DB048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CBC22-AFF2-41ED-8FC1-276C1D9064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99DC-5361-4A90-9252-D3066D16F371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8DEE7-6843-4B09-88B1-2EED1A8CCE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9C2CD-7FE0-46F9-AD93-E6E0E755C043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45B-8478-4060-AD0B-2A28DF4B5BD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A2FE-BF2F-40A7-A0CD-37D83F3B9AD2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F0B6A-75F2-439A-AD0D-94A3E03047A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1FD4E-D4A9-42DD-AA84-D8B4987707C4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5311B-496F-49B5-89BE-8724DF2F29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B52BD-947A-422D-A4AA-F538D2786687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47794AE-5B25-4FEE-9DF1-5534867B013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2BE9E-192A-4AEA-8F5F-18B4963C641D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051AE-3842-4B0F-929B-ABBD77E6BE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14F900D-76A1-4EA2-AD5E-79E0EE168CA7}" type="datetimeFigureOut">
              <a:rPr lang="pl-PL"/>
              <a:pPr>
                <a:defRPr/>
              </a:pPr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8C7FE9E-51D6-443A-9CFD-3142EB138CF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 rot="19090718">
            <a:off x="735013" y="1522413"/>
            <a:ext cx="7269162" cy="12049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2"/>
                </a:solidFill>
              </a:rPr>
              <a:t>Świat filmu- Zadania matematyczne</a:t>
            </a:r>
            <a:endParaRPr lang="pl-PL" dirty="0">
              <a:solidFill>
                <a:schemeClr val="accent2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rot="19140000">
            <a:off x="1504950" y="2932113"/>
            <a:ext cx="6511925" cy="328612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>
                <a:solidFill>
                  <a:schemeClr val="bg1"/>
                </a:solidFill>
              </a:rPr>
              <a:t>Autor: Aniela wojciechowska  klasa:4a</a:t>
            </a:r>
            <a:endParaRPr lang="pl-PL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</a:t>
            </a:r>
            <a:r>
              <a:rPr lang="pl-PL" b="1" u="sng" dirty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00113" y="1125538"/>
            <a:ext cx="7519987" cy="35798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2000" smtClean="0"/>
              <a:t>           </a:t>
            </a:r>
            <a:r>
              <a:rPr lang="pl-PL" sz="2000" smtClean="0">
                <a:solidFill>
                  <a:srgbClr val="9C007F"/>
                </a:solidFill>
              </a:rPr>
              <a:t>W filmie ,, Ralph Demolka” lizaki z gry ,,Mistrz Cukiernicy” mają  12,03 metra. Ile centymetrów będą miały dwa takie lizaki razem?</a:t>
            </a:r>
          </a:p>
          <a:p>
            <a:pPr>
              <a:lnSpc>
                <a:spcPct val="90000"/>
              </a:lnSpc>
            </a:pPr>
            <a:endParaRPr lang="pl-PL" sz="2000" smtClean="0"/>
          </a:p>
          <a:p>
            <a:pPr>
              <a:lnSpc>
                <a:spcPct val="90000"/>
              </a:lnSpc>
            </a:pPr>
            <a:r>
              <a:rPr lang="pl-PL" sz="2000" smtClean="0">
                <a:solidFill>
                  <a:srgbClr val="00349E"/>
                </a:solidFill>
              </a:rPr>
              <a:t>12,03 m = 1203 cm</a:t>
            </a:r>
          </a:p>
          <a:p>
            <a:pPr>
              <a:lnSpc>
                <a:spcPct val="90000"/>
              </a:lnSpc>
            </a:pPr>
            <a:endParaRPr lang="pl-PL" sz="2000" smtClean="0"/>
          </a:p>
          <a:p>
            <a:pPr>
              <a:lnSpc>
                <a:spcPct val="90000"/>
              </a:lnSpc>
            </a:pPr>
            <a:endParaRPr lang="pl-PL" sz="2000" smtClean="0"/>
          </a:p>
          <a:p>
            <a:pPr>
              <a:lnSpc>
                <a:spcPct val="90000"/>
              </a:lnSpc>
            </a:pPr>
            <a:r>
              <a:rPr lang="pl-PL" sz="2000" smtClean="0">
                <a:solidFill>
                  <a:srgbClr val="68007F"/>
                </a:solidFill>
              </a:rPr>
              <a:t>Roz.:  1203 cm * 2 = 2406 cm</a:t>
            </a:r>
          </a:p>
          <a:p>
            <a:pPr>
              <a:lnSpc>
                <a:spcPct val="90000"/>
              </a:lnSpc>
            </a:pPr>
            <a:endParaRPr lang="pl-PL" sz="2000" smtClean="0"/>
          </a:p>
          <a:p>
            <a:pPr>
              <a:lnSpc>
                <a:spcPct val="90000"/>
              </a:lnSpc>
            </a:pPr>
            <a:r>
              <a:rPr lang="pl-PL" sz="2000" smtClean="0">
                <a:solidFill>
                  <a:schemeClr val="accent1"/>
                </a:solidFill>
              </a:rPr>
              <a:t>Odp.: Dwa takie lizaki razem mają 2406 cm.</a:t>
            </a:r>
          </a:p>
        </p:txBody>
      </p:sp>
      <p:pic>
        <p:nvPicPr>
          <p:cNvPr id="2050" name="Picture 2" descr="http://gryreklamowe.pl/wp-content/uploads/2013/02/Mistrz-Cukiernicy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2492375"/>
            <a:ext cx="26638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10</a:t>
            </a:r>
            <a:endParaRPr lang="pl-PL" b="1" u="sng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smtClean="0"/>
              <a:t>          </a:t>
            </a:r>
            <a:r>
              <a:rPr lang="pl-PL" sz="2000" smtClean="0">
                <a:solidFill>
                  <a:srgbClr val="9C007F"/>
                </a:solidFill>
              </a:rPr>
              <a:t>Shrek ma bagno w kształcie kwadratu o boku 97 m.  Bojąc się o dzieci postanowił ogrodzić  bagno siatką. Ile metrów siatki potrzebuje?</a:t>
            </a:r>
          </a:p>
          <a:p>
            <a:endParaRPr lang="pl-PL" sz="2000" smtClean="0"/>
          </a:p>
          <a:p>
            <a:endParaRPr lang="pl-PL" sz="2000" smtClean="0"/>
          </a:p>
          <a:p>
            <a:endParaRPr lang="pl-PL" sz="2000" smtClean="0"/>
          </a:p>
          <a:p>
            <a:r>
              <a:rPr lang="pl-PL" sz="2000" smtClean="0">
                <a:solidFill>
                  <a:srgbClr val="68007F"/>
                </a:solidFill>
              </a:rPr>
              <a:t>Roz.:  97 m * 4 =  388 m</a:t>
            </a:r>
          </a:p>
          <a:p>
            <a:endParaRPr lang="pl-PL" sz="2000" smtClean="0"/>
          </a:p>
          <a:p>
            <a:r>
              <a:rPr lang="pl-PL" sz="2000" smtClean="0">
                <a:solidFill>
                  <a:schemeClr val="accent1"/>
                </a:solidFill>
              </a:rPr>
              <a:t>Odp.: Shrek potrzebuje 388 m siatki. </a:t>
            </a:r>
          </a:p>
        </p:txBody>
      </p:sp>
      <p:pic>
        <p:nvPicPr>
          <p:cNvPr id="1026" name="Picture 2" descr="http://sarkotka.prv.pl/shrek/bag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2060575"/>
            <a:ext cx="3960813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35696" y="620688"/>
            <a:ext cx="5722466" cy="4339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3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The end</a:t>
            </a:r>
            <a:endParaRPr lang="pl-PL" sz="13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1">
                    <a:lumMod val="75000"/>
                  </a:schemeClr>
                </a:solidFill>
              </a:rPr>
              <a:t>Zadanie nr 1</a:t>
            </a:r>
            <a:endParaRPr lang="pl-PL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        </a:t>
            </a:r>
            <a:r>
              <a:rPr lang="pl-PL" sz="2000" smtClean="0">
                <a:solidFill>
                  <a:srgbClr val="9C007F"/>
                </a:solidFill>
              </a:rPr>
              <a:t>Świnka Peppa ma w klasie 18 przyjaciół, w tym 4 chłopców. </a:t>
            </a:r>
            <a:r>
              <a:rPr lang="pl-PL" sz="2000" smtClean="0">
                <a:solidFill>
                  <a:srgbClr val="9C007F"/>
                </a:solidFill>
                <a:latin typeface="Arial" charset="0"/>
              </a:rPr>
              <a:t>    </a:t>
            </a:r>
            <a:r>
              <a:rPr lang="pl-PL" sz="2000" smtClean="0">
                <a:solidFill>
                  <a:srgbClr val="9C007F"/>
                </a:solidFill>
              </a:rPr>
              <a:t>Na balet  chodzi 8 dziewczynek nauczycielka i dwa razy mniej chłopców, niż jest ich w klasie oraz 20 osób z poza szkoły. </a:t>
            </a:r>
            <a:r>
              <a:rPr lang="pl-PL" sz="2000" smtClean="0">
                <a:solidFill>
                  <a:srgbClr val="9C007F"/>
                </a:solidFill>
                <a:latin typeface="Arial" charset="0"/>
              </a:rPr>
              <a:t>        </a:t>
            </a:r>
            <a:r>
              <a:rPr lang="pl-PL" sz="2000" smtClean="0">
                <a:solidFill>
                  <a:srgbClr val="9C007F"/>
                </a:solidFill>
              </a:rPr>
              <a:t>Ile osób pójdzie na najbliższe zajęcia ( razem z nauczycielką), jeżeli 19 osób nie przyjdzie?</a:t>
            </a:r>
          </a:p>
          <a:p>
            <a:endParaRPr lang="pl-PL" sz="2000" smtClean="0"/>
          </a:p>
          <a:p>
            <a:r>
              <a:rPr lang="pl-PL" sz="2000" smtClean="0">
                <a:solidFill>
                  <a:srgbClr val="68007F"/>
                </a:solidFill>
              </a:rPr>
              <a:t>Roz.: 8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+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1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+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(4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: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2)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+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20 – 19</a:t>
            </a:r>
            <a:r>
              <a:rPr lang="pl-PL" sz="2000" smtClean="0">
                <a:solidFill>
                  <a:srgbClr val="68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68007F"/>
                </a:solidFill>
              </a:rPr>
              <a:t>= 12</a:t>
            </a:r>
          </a:p>
          <a:p>
            <a:endParaRPr lang="pl-PL" sz="2000" smtClean="0"/>
          </a:p>
          <a:p>
            <a:r>
              <a:rPr lang="pl-PL" sz="2000" smtClean="0">
                <a:solidFill>
                  <a:schemeClr val="accent1"/>
                </a:solidFill>
              </a:rPr>
              <a:t>Odp.:  Na najbliższe zajęcia przyjdzie 12 osób.</a:t>
            </a:r>
          </a:p>
        </p:txBody>
      </p:sp>
      <p:pic>
        <p:nvPicPr>
          <p:cNvPr id="2050" name="Picture 2" descr="http://artsklep.pl/plakaty/galerie/s/swinka-peppa-solo-61x92_4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0288" y="2565400"/>
            <a:ext cx="1544637" cy="230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2</a:t>
            </a:r>
            <a:endParaRPr lang="pl-PL" b="1" u="sng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mtClean="0"/>
              <a:t>         </a:t>
            </a:r>
            <a:r>
              <a:rPr lang="pl-PL" smtClean="0">
                <a:solidFill>
                  <a:srgbClr val="9C007F"/>
                </a:solidFill>
              </a:rPr>
              <a:t> </a:t>
            </a:r>
            <a:r>
              <a:rPr lang="pl-PL" sz="2000" smtClean="0">
                <a:solidFill>
                  <a:srgbClr val="9C007F"/>
                </a:solidFill>
              </a:rPr>
              <a:t>Kot Garfield  zjadł wczoraj 20 kawałków dużych porcji lasagne. Następnego dnia przygotował ich sobie 50, ponieważ był bardzo głodny, niestety 40 z nich zjadł jego kolega, a on resztę. Kolejnego dnia nałożył kolejne 60 porcji, ale zjadł tylko połowę. Następnego dnia zjadł jedynie 10 kawałków. Ile kawałków lasagne zjadł kot Garfield  przez ostatnie dni?</a:t>
            </a:r>
          </a:p>
          <a:p>
            <a:endParaRPr lang="pl-PL" sz="2000" smtClean="0"/>
          </a:p>
          <a:p>
            <a:r>
              <a:rPr lang="pl-PL" sz="2000" smtClean="0">
                <a:solidFill>
                  <a:srgbClr val="68007F"/>
                </a:solidFill>
              </a:rPr>
              <a:t>Roz.: 20 + (50 – 40) + (60 : 2) + 10 = 70</a:t>
            </a:r>
          </a:p>
          <a:p>
            <a:r>
              <a:rPr lang="pl-PL" sz="2000" smtClean="0"/>
              <a:t> </a:t>
            </a:r>
          </a:p>
          <a:p>
            <a:r>
              <a:rPr lang="pl-PL" sz="2000" smtClean="0">
                <a:solidFill>
                  <a:schemeClr val="accent1"/>
                </a:solidFill>
              </a:rPr>
              <a:t>Odp.: Przez ostatnie dni kot Garfield zjadł 70 porcji lasagne.</a:t>
            </a:r>
          </a:p>
        </p:txBody>
      </p:sp>
      <p:pic>
        <p:nvPicPr>
          <p:cNvPr id="1026" name="Picture 2" descr="http://broszka.pl/upload2/k/kara/galeria/7535/lrg_02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670175"/>
            <a:ext cx="1654175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7521575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3</a:t>
            </a:r>
            <a:endParaRPr lang="pl-PL" b="1" u="sng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smtClean="0">
                <a:solidFill>
                  <a:srgbClr val="9C007F"/>
                </a:solidFill>
              </a:rPr>
              <a:t>        Kubuś Puchatek miał 7 </a:t>
            </a:r>
            <a:r>
              <a:rPr lang="pl-PL" sz="1400" smtClean="0">
                <a:solidFill>
                  <a:srgbClr val="9C007F"/>
                </a:solidFill>
              </a:rPr>
              <a:t>6/7</a:t>
            </a:r>
            <a:r>
              <a:rPr lang="pl-PL" sz="2000" smtClean="0">
                <a:solidFill>
                  <a:srgbClr val="9C007F"/>
                </a:solidFill>
              </a:rPr>
              <a:t>  garnuszków miodku. Na urodziny od Prosiaczka dostał 5 </a:t>
            </a:r>
            <a:r>
              <a:rPr lang="pl-PL" sz="1400" smtClean="0">
                <a:solidFill>
                  <a:srgbClr val="9C007F"/>
                </a:solidFill>
              </a:rPr>
              <a:t>1/7  </a:t>
            </a:r>
            <a:r>
              <a:rPr lang="pl-PL" sz="2000" smtClean="0">
                <a:solidFill>
                  <a:srgbClr val="9C007F"/>
                </a:solidFill>
              </a:rPr>
              <a:t>garnuszków miodku</a:t>
            </a:r>
            <a:r>
              <a:rPr lang="pl-PL" sz="2000" smtClean="0">
                <a:solidFill>
                  <a:srgbClr val="9C007F"/>
                </a:solidFill>
                <a:latin typeface="Arial" charset="0"/>
              </a:rPr>
              <a:t>, </a:t>
            </a:r>
            <a:r>
              <a:rPr lang="pl-PL" sz="2000" smtClean="0">
                <a:solidFill>
                  <a:srgbClr val="9C007F"/>
                </a:solidFill>
              </a:rPr>
              <a:t>a od reszty gości</a:t>
            </a:r>
            <a:r>
              <a:rPr lang="pl-PL" sz="2000" smtClean="0">
                <a:solidFill>
                  <a:srgbClr val="9C007F"/>
                </a:solidFill>
                <a:latin typeface="Arial" charset="0"/>
              </a:rPr>
              <a:t> </a:t>
            </a:r>
            <a:r>
              <a:rPr lang="pl-PL" sz="2000" smtClean="0">
                <a:solidFill>
                  <a:srgbClr val="9C007F"/>
                </a:solidFill>
              </a:rPr>
              <a:t> dostał 22</a:t>
            </a:r>
            <a:r>
              <a:rPr lang="pl-PL" sz="1400" smtClean="0">
                <a:solidFill>
                  <a:srgbClr val="9C007F"/>
                </a:solidFill>
              </a:rPr>
              <a:t> 2/7</a:t>
            </a:r>
            <a:r>
              <a:rPr lang="pl-PL" sz="2000" smtClean="0">
                <a:solidFill>
                  <a:srgbClr val="9C007F"/>
                </a:solidFill>
              </a:rPr>
              <a:t> garnuszków miodku. Po urodzinach  zjadł dokładnie 28 ½  garnuszków miodku. Ile garnuszków  miodku mu zostało?</a:t>
            </a:r>
          </a:p>
          <a:p>
            <a:endParaRPr lang="pl-PL" sz="2000" smtClean="0">
              <a:solidFill>
                <a:srgbClr val="9C007F"/>
              </a:solidFill>
            </a:endParaRPr>
          </a:p>
          <a:p>
            <a:r>
              <a:rPr lang="pl-PL" sz="1900" smtClean="0">
                <a:solidFill>
                  <a:srgbClr val="68007F"/>
                </a:solidFill>
              </a:rPr>
              <a:t>Roz.:  ( 7 </a:t>
            </a:r>
            <a:r>
              <a:rPr lang="pl-PL" sz="1500" smtClean="0">
                <a:solidFill>
                  <a:srgbClr val="68007F"/>
                </a:solidFill>
              </a:rPr>
              <a:t>6/7</a:t>
            </a:r>
            <a:r>
              <a:rPr lang="pl-PL" sz="1900" smtClean="0">
                <a:solidFill>
                  <a:srgbClr val="68007F"/>
                </a:solidFill>
              </a:rPr>
              <a:t> + 5 </a:t>
            </a:r>
            <a:r>
              <a:rPr lang="pl-PL" sz="1500" smtClean="0">
                <a:solidFill>
                  <a:srgbClr val="68007F"/>
                </a:solidFill>
              </a:rPr>
              <a:t>1/7</a:t>
            </a:r>
            <a:r>
              <a:rPr lang="pl-PL" sz="1900" smtClean="0">
                <a:solidFill>
                  <a:srgbClr val="68007F"/>
                </a:solidFill>
              </a:rPr>
              <a:t> + 22 </a:t>
            </a:r>
            <a:r>
              <a:rPr lang="pl-PL" sz="1500" smtClean="0">
                <a:solidFill>
                  <a:srgbClr val="68007F"/>
                </a:solidFill>
              </a:rPr>
              <a:t>2/7</a:t>
            </a:r>
            <a:r>
              <a:rPr lang="pl-PL" sz="1900" smtClean="0">
                <a:solidFill>
                  <a:srgbClr val="68007F"/>
                </a:solidFill>
              </a:rPr>
              <a:t>) – 28 </a:t>
            </a:r>
            <a:r>
              <a:rPr lang="pl-PL" sz="1500" smtClean="0">
                <a:solidFill>
                  <a:srgbClr val="68007F"/>
                </a:solidFill>
              </a:rPr>
              <a:t>1/7 </a:t>
            </a:r>
            <a:r>
              <a:rPr lang="pl-PL" sz="1900" smtClean="0">
                <a:solidFill>
                  <a:srgbClr val="68007F"/>
                </a:solidFill>
              </a:rPr>
              <a:t>= 7 </a:t>
            </a:r>
            <a:r>
              <a:rPr lang="pl-PL" sz="1300" smtClean="0">
                <a:solidFill>
                  <a:srgbClr val="68007F"/>
                </a:solidFill>
              </a:rPr>
              <a:t>1/7</a:t>
            </a:r>
          </a:p>
          <a:p>
            <a:endParaRPr lang="pl-PL" sz="2000" smtClean="0">
              <a:solidFill>
                <a:srgbClr val="68007F"/>
              </a:solidFill>
            </a:endParaRPr>
          </a:p>
          <a:p>
            <a:endParaRPr lang="pl-PL" sz="2000" smtClean="0">
              <a:solidFill>
                <a:srgbClr val="68007F"/>
              </a:solidFill>
            </a:endParaRPr>
          </a:p>
          <a:p>
            <a:r>
              <a:rPr lang="pl-PL" sz="2000" smtClean="0">
                <a:solidFill>
                  <a:schemeClr val="accent1"/>
                </a:solidFill>
              </a:rPr>
              <a:t>Odp.: Zostało mu 7 </a:t>
            </a:r>
            <a:r>
              <a:rPr lang="pl-PL" sz="1200" smtClean="0">
                <a:solidFill>
                  <a:schemeClr val="accent1"/>
                </a:solidFill>
              </a:rPr>
              <a:t>1/7 </a:t>
            </a:r>
            <a:r>
              <a:rPr lang="pl-PL" sz="2000" smtClean="0">
                <a:solidFill>
                  <a:schemeClr val="accent1"/>
                </a:solidFill>
              </a:rPr>
              <a:t>garnuszków miodku.</a:t>
            </a:r>
            <a:endParaRPr lang="pl-PL" sz="2000" smtClean="0">
              <a:solidFill>
                <a:srgbClr val="68007F"/>
              </a:solidFill>
            </a:endParaRPr>
          </a:p>
        </p:txBody>
      </p:sp>
      <p:pic>
        <p:nvPicPr>
          <p:cNvPr id="1026" name="Picture 2" descr="http://www.pierwszybiznesbbc.pl/index_127_291501142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2513013"/>
            <a:ext cx="2779713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495800" y="3232150"/>
          <a:ext cx="152400" cy="393700"/>
        </p:xfrm>
        <a:graphic>
          <a:graphicData uri="http://schemas.openxmlformats.org/presentationml/2006/ole">
            <p:oleObj spid="_x0000_s18437" name="Równanie" r:id="rId4" imgW="152280" imgH="393480" progId="Equation.3">
              <p:embed/>
            </p:oleObj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4</a:t>
            </a:r>
            <a:endParaRPr lang="pl-PL" b="1" u="sng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sz="2000" smtClean="0"/>
              <a:t>         </a:t>
            </a:r>
            <a:r>
              <a:rPr lang="pl-PL" sz="2000" smtClean="0">
                <a:solidFill>
                  <a:srgbClr val="9C007F"/>
                </a:solidFill>
              </a:rPr>
              <a:t>Król Julian ma ogon o długości  20,2 cm.  Ogon jego pomocnika ma 15,9cm długości, a Mort ma ogon o długości    9,6 cm. Ile cm długości mają te ogony wspólnie?</a:t>
            </a:r>
          </a:p>
          <a:p>
            <a:endParaRPr lang="pl-PL" sz="2000" smtClean="0"/>
          </a:p>
          <a:p>
            <a:r>
              <a:rPr lang="pl-PL" sz="2000" smtClean="0">
                <a:solidFill>
                  <a:srgbClr val="68007F"/>
                </a:solidFill>
              </a:rPr>
              <a:t>Roz.: 20,2 + 15,9 + 9,6  = 45,7 (cm)</a:t>
            </a:r>
          </a:p>
          <a:p>
            <a:endParaRPr lang="pl-PL" sz="2000" smtClean="0">
              <a:solidFill>
                <a:srgbClr val="68007F"/>
              </a:solidFill>
            </a:endParaRPr>
          </a:p>
          <a:p>
            <a:endParaRPr lang="pl-PL" sz="2000" smtClean="0"/>
          </a:p>
          <a:p>
            <a:r>
              <a:rPr lang="pl-PL" sz="2000" smtClean="0">
                <a:solidFill>
                  <a:schemeClr val="accent1"/>
                </a:solidFill>
              </a:rPr>
              <a:t>Odp.:  Ogony wspólnie mają 45,7 cm długości.</a:t>
            </a:r>
          </a:p>
        </p:txBody>
      </p:sp>
      <p:pic>
        <p:nvPicPr>
          <p:cNvPr id="4" name="Picture 2" descr="http://www.joblo.com/newsimages1/madbig981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2349500"/>
            <a:ext cx="2598737" cy="386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5</a:t>
            </a:r>
            <a:endParaRPr lang="pl-PL" b="1" u="sng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smtClean="0"/>
              <a:t>          </a:t>
            </a:r>
            <a:r>
              <a:rPr lang="pl-PL" sz="2000" smtClean="0">
                <a:solidFill>
                  <a:srgbClr val="9C007F"/>
                </a:solidFill>
              </a:rPr>
              <a:t>Sokół Kai z filmu ,,Zambezia” robi  68 machnięć skrzydeł na odcinku długości 100,2 m. Ile metrów przeleci sokół Kai po 136 machnięciach skrzydłami?</a:t>
            </a:r>
          </a:p>
          <a:p>
            <a:endParaRPr lang="pl-PL" sz="2000" smtClean="0">
              <a:solidFill>
                <a:srgbClr val="9C007F"/>
              </a:solidFill>
            </a:endParaRPr>
          </a:p>
          <a:p>
            <a:endParaRPr lang="pl-PL" sz="2000" smtClean="0">
              <a:solidFill>
                <a:srgbClr val="9C007F"/>
              </a:solidFill>
            </a:endParaRPr>
          </a:p>
          <a:p>
            <a:r>
              <a:rPr lang="pl-PL" sz="2000" smtClean="0">
                <a:solidFill>
                  <a:srgbClr val="68007F"/>
                </a:solidFill>
              </a:rPr>
              <a:t>Roz: 138 : 68 = 2       100,2 * 2 = 200,4 (m)</a:t>
            </a:r>
          </a:p>
          <a:p>
            <a:endParaRPr lang="pl-PL" sz="2000" smtClean="0">
              <a:solidFill>
                <a:srgbClr val="9C007F"/>
              </a:solidFill>
            </a:endParaRPr>
          </a:p>
          <a:p>
            <a:r>
              <a:rPr lang="pl-PL" sz="2000" smtClean="0">
                <a:solidFill>
                  <a:schemeClr val="accent1"/>
                </a:solidFill>
              </a:rPr>
              <a:t>Odp.:  Sokół Kai przeleci 200,4m.</a:t>
            </a:r>
          </a:p>
        </p:txBody>
      </p:sp>
      <p:pic>
        <p:nvPicPr>
          <p:cNvPr id="1026" name="Picture 2" descr="https://encrypted-tbn2.gstatic.com/images?q=tbn:ANd9GcSl57zFKbleiSCnQ5J9WH8vilU1mkbJToHo3lhLff0PZBES8B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2205038"/>
            <a:ext cx="2590800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6 </a:t>
            </a:r>
            <a:endParaRPr lang="pl-PL" b="1" u="sng" dirty="0">
              <a:solidFill>
                <a:schemeClr val="accent2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/>
              <a:t>         </a:t>
            </a:r>
            <a:r>
              <a:rPr lang="pl-PL" sz="2000" dirty="0" smtClean="0">
                <a:solidFill>
                  <a:schemeClr val="accent3"/>
                </a:solidFill>
              </a:rPr>
              <a:t>Dzidzia z  filmu ,,</a:t>
            </a:r>
            <a:r>
              <a:rPr lang="pl-PL" sz="2000" dirty="0" err="1" smtClean="0">
                <a:solidFill>
                  <a:schemeClr val="accent3"/>
                </a:solidFill>
              </a:rPr>
              <a:t>Krudowie</a:t>
            </a:r>
            <a:r>
              <a:rPr lang="pl-PL" sz="2000" dirty="0" smtClean="0">
                <a:solidFill>
                  <a:schemeClr val="accent3"/>
                </a:solidFill>
              </a:rPr>
              <a:t>” pokonuje 1,05 m podczas jednego skoku. Ile metrów pokona dzidzia  jeżeli zrobi ich 75?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accent6"/>
                </a:solidFill>
              </a:rPr>
              <a:t>1,05 m = 105cm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accent4"/>
                </a:solidFill>
              </a:rPr>
              <a:t>Roz.:  105 *75 =  7875 (cm)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accent1"/>
                </a:solidFill>
              </a:rPr>
              <a:t>Odp.: Dzidzia pokona 78,75 m.</a:t>
            </a:r>
          </a:p>
        </p:txBody>
      </p:sp>
      <p:pic>
        <p:nvPicPr>
          <p:cNvPr id="1026" name="Picture 2" descr="http://sphotos-b.xx.fbcdn.net/hphotos-ash3/521799_631622016864891_151433719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2276475"/>
            <a:ext cx="3419475" cy="185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u="sng" dirty="0" smtClean="0">
                <a:solidFill>
                  <a:schemeClr val="accent2"/>
                </a:solidFill>
              </a:rPr>
              <a:t>Zadanie nr </a:t>
            </a:r>
            <a:r>
              <a:rPr lang="pl-PL" b="1" u="sng" dirty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smtClean="0"/>
              <a:t>         </a:t>
            </a:r>
            <a:r>
              <a:rPr lang="pl-PL" sz="2000" smtClean="0">
                <a:solidFill>
                  <a:srgbClr val="9C007F"/>
                </a:solidFill>
              </a:rPr>
              <a:t>W filmie „Rodzinka Robinsonów” państwo Robinsonowie mieli ogród w kształcie prostokąta o wymiarach 69 m na 85 m.    Oblicz obwód tego ogrodu.</a:t>
            </a:r>
          </a:p>
          <a:p>
            <a:endParaRPr lang="pl-PL" sz="2000" smtClean="0"/>
          </a:p>
          <a:p>
            <a:endParaRPr lang="pl-PL" sz="2000" smtClean="0"/>
          </a:p>
          <a:p>
            <a:endParaRPr lang="pl-PL" sz="2000" smtClean="0"/>
          </a:p>
          <a:p>
            <a:r>
              <a:rPr lang="pl-PL" sz="2000" smtClean="0">
                <a:solidFill>
                  <a:srgbClr val="68007F"/>
                </a:solidFill>
              </a:rPr>
              <a:t>Roz.:  69 m * 2 + 85 m * 2 =  308 m</a:t>
            </a:r>
          </a:p>
          <a:p>
            <a:endParaRPr lang="pl-PL" sz="2000" smtClean="0"/>
          </a:p>
          <a:p>
            <a:r>
              <a:rPr lang="pl-PL" sz="2000" smtClean="0">
                <a:solidFill>
                  <a:schemeClr val="accent1"/>
                </a:solidFill>
              </a:rPr>
              <a:t>Odp.: Obwód tego ogrodu  wynosi 308 m.</a:t>
            </a:r>
          </a:p>
        </p:txBody>
      </p:sp>
      <p:pic>
        <p:nvPicPr>
          <p:cNvPr id="1026" name="Picture 2" descr="http://get-2.wpapi.wp.pl/a,61764431,f,upload/0/1/2/0126117b90300166e990d82cc70d57d4/12477_1020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9775" y="2852738"/>
            <a:ext cx="2497138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>
                <a:solidFill>
                  <a:schemeClr val="accent2"/>
                </a:solidFill>
              </a:rPr>
              <a:t>Zadanie nr </a:t>
            </a:r>
            <a:r>
              <a:rPr lang="pl-PL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smtClean="0"/>
              <a:t>         </a:t>
            </a:r>
            <a:r>
              <a:rPr lang="pl-PL" sz="2000" smtClean="0">
                <a:solidFill>
                  <a:srgbClr val="9C007F"/>
                </a:solidFill>
              </a:rPr>
              <a:t>Aladyn miał latający dywan w kształcie prostokąta o obwodzie 268 cm. Wiemy, że jeden z boków dywanu ma  39 cm. Oblicz jakie jest pole tego dywanu?</a:t>
            </a:r>
          </a:p>
          <a:p>
            <a:endParaRPr lang="pl-PL" sz="2000" smtClean="0"/>
          </a:p>
          <a:p>
            <a:r>
              <a:rPr lang="pl-PL" sz="2000" smtClean="0">
                <a:solidFill>
                  <a:srgbClr val="68007F"/>
                </a:solidFill>
              </a:rPr>
              <a:t>Roz.: 39 cm * 2 = 78 cm    268 cm – 78cm = 190 cm   </a:t>
            </a:r>
          </a:p>
          <a:p>
            <a:r>
              <a:rPr lang="pl-PL" sz="2000" smtClean="0">
                <a:solidFill>
                  <a:srgbClr val="68007F"/>
                </a:solidFill>
              </a:rPr>
              <a:t>190 cm : 2 = 95 cm    95 cm * 39 cm =  3705 cm</a:t>
            </a:r>
            <a:r>
              <a:rPr lang="pl-PL" sz="2000" baseline="30000" smtClean="0">
                <a:solidFill>
                  <a:srgbClr val="68007F"/>
                </a:solidFill>
              </a:rPr>
              <a:t>2</a:t>
            </a:r>
            <a:endParaRPr lang="pl-PL" sz="2000" smtClean="0">
              <a:solidFill>
                <a:srgbClr val="68007F"/>
              </a:solidFill>
            </a:endParaRPr>
          </a:p>
          <a:p>
            <a:endParaRPr lang="pl-PL" sz="2000" smtClean="0">
              <a:solidFill>
                <a:schemeClr val="accent1"/>
              </a:solidFill>
            </a:endParaRPr>
          </a:p>
          <a:p>
            <a:r>
              <a:rPr lang="pl-PL" sz="2000" smtClean="0">
                <a:solidFill>
                  <a:schemeClr val="accent1"/>
                </a:solidFill>
              </a:rPr>
              <a:t>Odp.: Pole tego dywanu wynosi 3705 cm</a:t>
            </a:r>
            <a:r>
              <a:rPr lang="pl-PL" sz="2000" baseline="30000" smtClean="0">
                <a:solidFill>
                  <a:schemeClr val="accent1"/>
                </a:solidFill>
              </a:rPr>
              <a:t>2</a:t>
            </a:r>
            <a:r>
              <a:rPr lang="pl-PL" sz="2000" smtClean="0">
                <a:solidFill>
                  <a:schemeClr val="accent1"/>
                </a:solidFill>
              </a:rPr>
              <a:t>.</a:t>
            </a:r>
            <a:endParaRPr lang="pl-PL" sz="2000" smtClean="0"/>
          </a:p>
        </p:txBody>
      </p:sp>
      <p:pic>
        <p:nvPicPr>
          <p:cNvPr id="2050" name="Picture 2" descr="http://gfx1.fdb.pl/8/d/7/8d7ed108896e280ee04375de5f3724f82087d32c/772x0?12183792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3429000"/>
            <a:ext cx="2376487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ąt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Kąt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ą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476</TotalTime>
  <Words>503</Words>
  <Application>Microsoft Office PowerPoint</Application>
  <PresentationFormat>On-screen Show (4:3)</PresentationFormat>
  <Paragraphs>77</Paragraphs>
  <Slides>12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Szablon projektu</vt:lpstr>
      </vt:variant>
      <vt:variant>
        <vt:i4>5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24" baseType="lpstr">
      <vt:lpstr>Franklin Gothic Book</vt:lpstr>
      <vt:lpstr>Arial</vt:lpstr>
      <vt:lpstr>Franklin Gothic Medium</vt:lpstr>
      <vt:lpstr>Wingdings</vt:lpstr>
      <vt:lpstr>Calibri</vt:lpstr>
      <vt:lpstr>Tunga</vt:lpstr>
      <vt:lpstr>Kąty</vt:lpstr>
      <vt:lpstr>Kąty</vt:lpstr>
      <vt:lpstr>Kąty</vt:lpstr>
      <vt:lpstr>Kąty</vt:lpstr>
      <vt:lpstr>Kąty</vt:lpstr>
      <vt:lpstr>Microsoft Equation 3.0</vt:lpstr>
      <vt:lpstr>ŚWIAT FILMU- ZADANIA MATEMATYCZNE</vt:lpstr>
      <vt:lpstr>ZADANIE NR 1</vt:lpstr>
      <vt:lpstr>ZADANIE NR 2</vt:lpstr>
      <vt:lpstr>ZADANIE NR 3</vt:lpstr>
      <vt:lpstr>ZADANIE NR 4</vt:lpstr>
      <vt:lpstr>ZADANIE NR 5</vt:lpstr>
      <vt:lpstr>ZADANIE NR 6 </vt:lpstr>
      <vt:lpstr>ZADANIE NR 7</vt:lpstr>
      <vt:lpstr>ZADANIE NR 8</vt:lpstr>
      <vt:lpstr>ZADANIE NR 9</vt:lpstr>
      <vt:lpstr>ZADANIE NR 10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Świat filmu- Zadania matematyczne</dc:title>
  <dc:creator>Nela</dc:creator>
  <cp:lastModifiedBy>JUSTYNA</cp:lastModifiedBy>
  <cp:revision>53</cp:revision>
  <dcterms:created xsi:type="dcterms:W3CDTF">2013-04-16T15:51:17Z</dcterms:created>
  <dcterms:modified xsi:type="dcterms:W3CDTF">2013-06-03T20:23:17Z</dcterms:modified>
</cp:coreProperties>
</file>