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9" r:id="rId7"/>
    <p:sldId id="282" r:id="rId8"/>
    <p:sldId id="283" r:id="rId9"/>
    <p:sldId id="262" r:id="rId10"/>
    <p:sldId id="263" r:id="rId11"/>
    <p:sldId id="264" r:id="rId12"/>
    <p:sldId id="277" r:id="rId13"/>
    <p:sldId id="278" r:id="rId14"/>
    <p:sldId id="265" r:id="rId15"/>
    <p:sldId id="279" r:id="rId16"/>
    <p:sldId id="280" r:id="rId17"/>
    <p:sldId id="267" r:id="rId18"/>
    <p:sldId id="281" r:id="rId19"/>
    <p:sldId id="268" r:id="rId20"/>
    <p:sldId id="260" r:id="rId21"/>
    <p:sldId id="272" r:id="rId22"/>
    <p:sldId id="270" r:id="rId23"/>
    <p:sldId id="273" r:id="rId24"/>
    <p:sldId id="275" r:id="rId25"/>
    <p:sldId id="276" r:id="rId26"/>
    <p:sldId id="271" r:id="rId27"/>
    <p:sldId id="285" r:id="rId28"/>
    <p:sldId id="286" r:id="rId29"/>
    <p:sldId id="287" r:id="rId30"/>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6C0A"/>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4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F9CB0ABD-705C-4C7A-99D3-5F3813B4F507}" type="datetimeFigureOut">
              <a:rPr lang="pl-PL" smtClean="0"/>
              <a:pPr/>
              <a:t>2013-03-03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34BF148-D0CF-4234-BCB8-685EC3AF7295}"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F9CB0ABD-705C-4C7A-99D3-5F3813B4F507}" type="datetimeFigureOut">
              <a:rPr lang="pl-PL" smtClean="0"/>
              <a:pPr/>
              <a:t>2013-03-03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34BF148-D0CF-4234-BCB8-685EC3AF7295}"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F9CB0ABD-705C-4C7A-99D3-5F3813B4F507}" type="datetimeFigureOut">
              <a:rPr lang="pl-PL" smtClean="0"/>
              <a:pPr/>
              <a:t>2013-03-03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34BF148-D0CF-4234-BCB8-685EC3AF7295}"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F9CB0ABD-705C-4C7A-99D3-5F3813B4F507}" type="datetimeFigureOut">
              <a:rPr lang="pl-PL" smtClean="0"/>
              <a:pPr/>
              <a:t>2013-03-03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34BF148-D0CF-4234-BCB8-685EC3AF7295}"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F9CB0ABD-705C-4C7A-99D3-5F3813B4F507}" type="datetimeFigureOut">
              <a:rPr lang="pl-PL" smtClean="0"/>
              <a:pPr/>
              <a:t>2013-03-03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34BF148-D0CF-4234-BCB8-685EC3AF7295}"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F9CB0ABD-705C-4C7A-99D3-5F3813B4F507}" type="datetimeFigureOut">
              <a:rPr lang="pl-PL" smtClean="0"/>
              <a:pPr/>
              <a:t>2013-03-03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D34BF148-D0CF-4234-BCB8-685EC3AF7295}"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F9CB0ABD-705C-4C7A-99D3-5F3813B4F507}" type="datetimeFigureOut">
              <a:rPr lang="pl-PL" smtClean="0"/>
              <a:pPr/>
              <a:t>2013-03-03</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D34BF148-D0CF-4234-BCB8-685EC3AF7295}"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F9CB0ABD-705C-4C7A-99D3-5F3813B4F507}" type="datetimeFigureOut">
              <a:rPr lang="pl-PL" smtClean="0"/>
              <a:pPr/>
              <a:t>2013-03-03</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D34BF148-D0CF-4234-BCB8-685EC3AF7295}"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F9CB0ABD-705C-4C7A-99D3-5F3813B4F507}" type="datetimeFigureOut">
              <a:rPr lang="pl-PL" smtClean="0"/>
              <a:pPr/>
              <a:t>2013-03-03</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D34BF148-D0CF-4234-BCB8-685EC3AF7295}"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F9CB0ABD-705C-4C7A-99D3-5F3813B4F507}" type="datetimeFigureOut">
              <a:rPr lang="pl-PL" smtClean="0"/>
              <a:pPr/>
              <a:t>2013-03-03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D34BF148-D0CF-4234-BCB8-685EC3AF7295}"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F9CB0ABD-705C-4C7A-99D3-5F3813B4F507}" type="datetimeFigureOut">
              <a:rPr lang="pl-PL" smtClean="0"/>
              <a:pPr/>
              <a:t>2013-03-03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D34BF148-D0CF-4234-BCB8-685EC3AF7295}"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CB0ABD-705C-4C7A-99D3-5F3813B4F507}" type="datetimeFigureOut">
              <a:rPr lang="pl-PL" smtClean="0"/>
              <a:pPr/>
              <a:t>2013-03-03</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4BF148-D0CF-4234-BCB8-685EC3AF7295}"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pl/url?sa=i&amp;rct=j&amp;q=grzeczno%C5%9B%C4%87+na+co+dzie%C5%84&amp;source=images&amp;cd=&amp;cad=rja&amp;docid=1OVfwBX3X9PAAM&amp;tbnid=hZ7GgskdgCoLKM:&amp;ved=0CAUQjRw&amp;url=http://www.logo24.pl/Logo24/1,125389,8207386,Savoir_vivre__na_plazy.html&amp;ei=9EEpUdeRN8roswa-_YDYDw&amp;bvm=bv.42768644,d.Yms&amp;psig=AFQjCNEsjhNHF4TEyNgZ0JRGYjsJGvkwkQ&amp;ust=1361744682866178"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pl/url?sa=i&amp;rct=j&amp;q=mule&amp;source=images&amp;cd=&amp;cad=rja&amp;docid=4z3RaHIkAaxA3M&amp;tbnid=hCYZImJwpp5Y6M:&amp;ved=0CAUQjRw&amp;url=http://www.kwestiasmaku.com/ryby_i_owoce_morza/mule/z_pomidorami_chilli/przepis.html&amp;ei=jmUpUYr_EsKFtQaIvoG4Cw&amp;bvm=bv.42768644,d.Yms&amp;psig=AFQjCNHqZz-jnFktVCp0F8UbZnc3DA56VA&amp;ust=1361753836903077"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3.bp.blogspot.com/-21SVHD5jF5Q/UMnaTAcVTTI/AAAAAAAABj8/ulajPgfyHP4/s1600/homar+zapiekany+z+szafranow%C4%85+nut%C4%85.jpg" TargetMode="External"/><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Kelner (wektor) Zdjęcie Seryjne - 11356414"/>
          <p:cNvPicPr>
            <a:picLocks noChangeAspect="1" noChangeArrowheads="1"/>
          </p:cNvPicPr>
          <p:nvPr/>
        </p:nvPicPr>
        <p:blipFill>
          <a:blip r:embed="rId2" cstate="print"/>
          <a:srcRect/>
          <a:stretch>
            <a:fillRect/>
          </a:stretch>
        </p:blipFill>
        <p:spPr bwMode="auto">
          <a:xfrm>
            <a:off x="4788024" y="1740927"/>
            <a:ext cx="4355976" cy="4922007"/>
          </a:xfrm>
          <a:prstGeom prst="rect">
            <a:avLst/>
          </a:prstGeom>
          <a:noFill/>
        </p:spPr>
      </p:pic>
      <p:sp>
        <p:nvSpPr>
          <p:cNvPr id="8" name="Objaśnienie w chmurce 7"/>
          <p:cNvSpPr/>
          <p:nvPr/>
        </p:nvSpPr>
        <p:spPr>
          <a:xfrm>
            <a:off x="5436096" y="548680"/>
            <a:ext cx="2880320" cy="1368152"/>
          </a:xfrm>
          <a:prstGeom prst="cloudCallout">
            <a:avLst>
              <a:gd name="adj1" fmla="val 19864"/>
              <a:gd name="adj2" fmla="val 1501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dirty="0" smtClean="0">
                <a:solidFill>
                  <a:schemeClr val="tx1"/>
                </a:solidFill>
              </a:rPr>
              <a:t>Maciej Kranc 2a</a:t>
            </a:r>
            <a:endParaRPr lang="pl-PL" sz="2400" b="1" dirty="0">
              <a:solidFill>
                <a:schemeClr val="tx1"/>
              </a:solidFill>
            </a:endParaRPr>
          </a:p>
        </p:txBody>
      </p:sp>
      <p:pic>
        <p:nvPicPr>
          <p:cNvPr id="21510" name="Picture 6" descr="http://bi.gazeta.pl/im/7/6743/z6743927Q,Savoir-vivre.jpg">
            <a:hlinkClick r:id="rId3"/>
          </p:cNvPr>
          <p:cNvPicPr>
            <a:picLocks noChangeAspect="1" noChangeArrowheads="1"/>
          </p:cNvPicPr>
          <p:nvPr/>
        </p:nvPicPr>
        <p:blipFill>
          <a:blip r:embed="rId4" cstate="print"/>
          <a:srcRect/>
          <a:stretch>
            <a:fillRect/>
          </a:stretch>
        </p:blipFill>
        <p:spPr bwMode="auto">
          <a:xfrm>
            <a:off x="35495" y="44624"/>
            <a:ext cx="5309903" cy="432048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315416"/>
            <a:ext cx="7772400" cy="1470025"/>
          </a:xfrm>
        </p:spPr>
        <p:txBody>
          <a:bodyPr>
            <a:normAutofit/>
          </a:bodyPr>
          <a:lstStyle/>
          <a:p>
            <a:r>
              <a:rPr lang="pl-PL" sz="4000" b="1" dirty="0" smtClean="0">
                <a:solidFill>
                  <a:srgbClr val="E46C0A"/>
                </a:solidFill>
              </a:rPr>
              <a:t>Savoir </a:t>
            </a:r>
            <a:r>
              <a:rPr lang="pl-PL" sz="4000" b="1" dirty="0" err="1" smtClean="0">
                <a:solidFill>
                  <a:srgbClr val="E46C0A"/>
                </a:solidFill>
              </a:rPr>
              <a:t>vivre</a:t>
            </a:r>
            <a:r>
              <a:rPr lang="pl-PL" sz="4000" b="1" dirty="0" smtClean="0">
                <a:solidFill>
                  <a:srgbClr val="E46C0A"/>
                </a:solidFill>
              </a:rPr>
              <a:t> im </a:t>
            </a:r>
            <a:r>
              <a:rPr lang="pl-PL" sz="4000" b="1" dirty="0" err="1" smtClean="0">
                <a:solidFill>
                  <a:srgbClr val="E46C0A"/>
                </a:solidFill>
              </a:rPr>
              <a:t>Restaurant</a:t>
            </a:r>
            <a:endParaRPr lang="pl-PL" sz="4000" b="1" dirty="0">
              <a:solidFill>
                <a:srgbClr val="E46C0A"/>
              </a:solidFill>
            </a:endParaRPr>
          </a:p>
        </p:txBody>
      </p:sp>
      <p:sp>
        <p:nvSpPr>
          <p:cNvPr id="4" name="Prostokąt 3"/>
          <p:cNvSpPr/>
          <p:nvPr/>
        </p:nvSpPr>
        <p:spPr>
          <a:xfrm>
            <a:off x="35496" y="692696"/>
            <a:ext cx="9144000" cy="5755422"/>
          </a:xfrm>
          <a:prstGeom prst="rect">
            <a:avLst/>
          </a:prstGeom>
        </p:spPr>
        <p:txBody>
          <a:bodyPr wrap="square">
            <a:spAutoFit/>
          </a:bodyPr>
          <a:lstStyle/>
          <a:p>
            <a:r>
              <a:rPr lang="pl-PL" sz="1600" b="1" dirty="0" smtClean="0"/>
              <a:t>Savoir </a:t>
            </a:r>
            <a:r>
              <a:rPr lang="pl-PL" sz="1600" b="1" dirty="0" err="1" smtClean="0"/>
              <a:t>vivre</a:t>
            </a:r>
            <a:r>
              <a:rPr lang="pl-PL" sz="1600" b="1" dirty="0" smtClean="0"/>
              <a:t> podczas </a:t>
            </a:r>
            <a:r>
              <a:rPr lang="pl-PL" sz="1600" b="1" dirty="0" smtClean="0"/>
              <a:t>spożywania </a:t>
            </a:r>
            <a:r>
              <a:rPr lang="pl-PL" sz="1600" b="1" dirty="0" smtClean="0"/>
              <a:t>posiłków</a:t>
            </a:r>
            <a:r>
              <a:rPr lang="pl-PL" sz="1600" dirty="0" smtClean="0"/>
              <a:t> </a:t>
            </a:r>
          </a:p>
          <a:p>
            <a:r>
              <a:rPr lang="pl-PL" sz="1600" b="1" dirty="0" smtClean="0"/>
              <a:t>1) </a:t>
            </a:r>
            <a:r>
              <a:rPr lang="pl-PL" sz="1600" dirty="0" smtClean="0"/>
              <a:t>Cytrynę i inne nabite na brzeg szklanki owoce wrzucamy do środka wyciskając mieszadełkiem.</a:t>
            </a:r>
            <a:br>
              <a:rPr lang="pl-PL" sz="1600" dirty="0" smtClean="0"/>
            </a:br>
            <a:r>
              <a:rPr lang="pl-PL" sz="1600" b="1" dirty="0" smtClean="0"/>
              <a:t>2) </a:t>
            </a:r>
            <a:r>
              <a:rPr lang="pl-PL" sz="1600" b="1" u="sng" dirty="0" smtClean="0"/>
              <a:t>Ryby jemy widelcem i szerokim nożem do ryb oddzielając mięso od ości.</a:t>
            </a:r>
          </a:p>
          <a:p>
            <a:r>
              <a:rPr lang="pl-PL" sz="1600" b="1" u="sng" dirty="0" smtClean="0"/>
              <a:t>Śledzie, rolmopsy, węgorze i łososie wędzone</a:t>
            </a:r>
            <a:r>
              <a:rPr lang="pl-PL" sz="1600" u="sng" dirty="0" smtClean="0"/>
              <a:t> kroimy nożem i widelcem tak jak mięso. </a:t>
            </a:r>
            <a:r>
              <a:rPr lang="pl-PL" sz="1600" dirty="0" smtClean="0"/>
              <a:t/>
            </a:r>
            <a:br>
              <a:rPr lang="pl-PL" sz="1600" dirty="0" smtClean="0"/>
            </a:br>
            <a:r>
              <a:rPr lang="pl-PL" sz="1600" b="1" dirty="0" smtClean="0"/>
              <a:t>3) </a:t>
            </a:r>
            <a:r>
              <a:rPr lang="pl-PL" sz="1600" dirty="0" smtClean="0"/>
              <a:t>Pestki i ości wypluwamy dyskretnie na łyżeczkę/widelec i odkładamy na talerz</a:t>
            </a:r>
            <a:br>
              <a:rPr lang="pl-PL" sz="1600" dirty="0" smtClean="0"/>
            </a:br>
            <a:r>
              <a:rPr lang="pl-PL" sz="1600" b="1" dirty="0" smtClean="0"/>
              <a:t>4) </a:t>
            </a:r>
            <a:r>
              <a:rPr lang="pl-PL" sz="1600" b="1" u="sng" dirty="0" smtClean="0"/>
              <a:t>Pieczywo podawane w koszyczku przekładamy po kawałku na swój talerzyk i smarujemy masłem</a:t>
            </a:r>
            <a:r>
              <a:rPr lang="pl-PL" sz="1600" dirty="0" smtClean="0"/>
              <a:t>.</a:t>
            </a:r>
            <a:br>
              <a:rPr lang="pl-PL" sz="1600" dirty="0" smtClean="0"/>
            </a:br>
            <a:r>
              <a:rPr lang="pl-PL" sz="1600" b="1" dirty="0" smtClean="0"/>
              <a:t>5) </a:t>
            </a:r>
            <a:r>
              <a:rPr lang="pl-PL" sz="1600" dirty="0" smtClean="0"/>
              <a:t>Jajka na miękko: obtłukujemy skorupkę, obcinamy czubek jajka i resztę jemy łyżeczką. </a:t>
            </a:r>
            <a:br>
              <a:rPr lang="pl-PL" sz="1600" dirty="0" smtClean="0"/>
            </a:br>
            <a:r>
              <a:rPr lang="pl-PL" sz="1600" b="1" dirty="0" smtClean="0"/>
              <a:t>6</a:t>
            </a:r>
            <a:r>
              <a:rPr lang="pl-PL" sz="1600" b="1" u="sng" dirty="0" smtClean="0"/>
              <a:t>) Jeżeli zupa jest podana w filiżance (naczyniu z jednym uszkiem) możemy jej resztki wypić podnosząc filiżankę za uszko do góry</a:t>
            </a:r>
            <a:r>
              <a:rPr lang="pl-PL" sz="1600" dirty="0" smtClean="0"/>
              <a:t>. Nie wolno nam tego zrobić jeżeli zupa jest w </a:t>
            </a:r>
            <a:r>
              <a:rPr lang="pl-PL" sz="1600" dirty="0" err="1" smtClean="0"/>
              <a:t>bulionówce</a:t>
            </a:r>
            <a:r>
              <a:rPr lang="pl-PL" sz="1600" dirty="0" smtClean="0"/>
              <a:t> (naczyniu z dwoma uszkami). </a:t>
            </a:r>
            <a:br>
              <a:rPr lang="pl-PL" sz="1600" dirty="0" smtClean="0"/>
            </a:br>
            <a:r>
              <a:rPr lang="pl-PL" sz="1600" b="1" dirty="0" smtClean="0"/>
              <a:t>7) </a:t>
            </a:r>
            <a:r>
              <a:rPr lang="pl-PL" sz="1600" dirty="0" smtClean="0"/>
              <a:t>Udko można wziąć w rękę za koniec okręcony papierem lub folią aluminiową. Drób jemy sztućcami. </a:t>
            </a:r>
            <a:br>
              <a:rPr lang="pl-PL" sz="1600" dirty="0" smtClean="0"/>
            </a:br>
            <a:r>
              <a:rPr lang="pl-PL" sz="1600" b="1" dirty="0" smtClean="0"/>
              <a:t>8) </a:t>
            </a:r>
            <a:r>
              <a:rPr lang="pl-PL" sz="1600" dirty="0" smtClean="0"/>
              <a:t>Żeberka jemy palcami (na stole powinna być miseczka z wodą do opłukania palców).</a:t>
            </a:r>
            <a:br>
              <a:rPr lang="pl-PL" sz="1600" dirty="0" smtClean="0"/>
            </a:br>
            <a:r>
              <a:rPr lang="pl-PL" sz="1600" b="1" dirty="0" smtClean="0"/>
              <a:t>9)</a:t>
            </a:r>
            <a:r>
              <a:rPr lang="pl-PL" sz="1600" dirty="0" smtClean="0"/>
              <a:t> Tort kroi się specjalnym nożem maczanym w gorącej wodzie, nakłada łopatką, je widelczykiem, </a:t>
            </a:r>
            <a:r>
              <a:rPr lang="pl-PL" sz="1600" b="1" u="sng" dirty="0" smtClean="0"/>
              <a:t>inne ciastka je się  łyżeczką lub widelczykiem. </a:t>
            </a:r>
            <a:r>
              <a:rPr lang="pl-PL" sz="1600" dirty="0" smtClean="0"/>
              <a:t/>
            </a:r>
            <a:br>
              <a:rPr lang="pl-PL" sz="1600" dirty="0" smtClean="0"/>
            </a:br>
            <a:r>
              <a:rPr lang="pl-PL" sz="1600" b="1" dirty="0" smtClean="0"/>
              <a:t>10) </a:t>
            </a:r>
            <a:r>
              <a:rPr lang="pl-PL" sz="1600" dirty="0" smtClean="0"/>
              <a:t>Owoce:</a:t>
            </a:r>
            <a:br>
              <a:rPr lang="pl-PL" sz="1600" dirty="0" smtClean="0"/>
            </a:br>
            <a:r>
              <a:rPr lang="pl-PL" sz="1600" dirty="0" smtClean="0"/>
              <a:t>- Kiwi powinniśmy kroić w plastry na 6-8 części, banany kroimy w plastry i jemy widelcem</a:t>
            </a:r>
            <a:br>
              <a:rPr lang="pl-PL" sz="1600" dirty="0" smtClean="0"/>
            </a:br>
            <a:r>
              <a:rPr lang="pl-PL" sz="1600" dirty="0" smtClean="0"/>
              <a:t>- Jagody, maliny i poziomki podaje się bez ogonków, w porcjach w miseczkach.</a:t>
            </a:r>
            <a:br>
              <a:rPr lang="pl-PL" sz="1600" dirty="0" smtClean="0"/>
            </a:br>
            <a:r>
              <a:rPr lang="pl-PL" sz="1600" dirty="0" smtClean="0"/>
              <a:t>- Truskawki można podawać w dużej salaterce.</a:t>
            </a:r>
            <a:br>
              <a:rPr lang="pl-PL" sz="1600" dirty="0" smtClean="0"/>
            </a:br>
            <a:r>
              <a:rPr lang="pl-PL" sz="1600" dirty="0" smtClean="0"/>
              <a:t>- Grejpfruty - podaje się w połówkach, przekrojone w poprzek, na dużym talerzu, tak aby wokół owocu było wolne miejsce szerokości ok. 3 cm </a:t>
            </a:r>
            <a:br>
              <a:rPr lang="pl-PL" sz="1600" dirty="0" smtClean="0"/>
            </a:br>
            <a:r>
              <a:rPr lang="pl-PL" sz="1600" b="1" dirty="0" smtClean="0"/>
              <a:t>11)</a:t>
            </a:r>
            <a:r>
              <a:rPr lang="pl-PL" sz="1600" dirty="0" smtClean="0"/>
              <a:t> Do owoców podaje się komplet sztućców.</a:t>
            </a:r>
            <a:br>
              <a:rPr lang="pl-PL" sz="1600" dirty="0" smtClean="0"/>
            </a:br>
            <a:r>
              <a:rPr lang="pl-PL" sz="1600" b="1" dirty="0" smtClean="0"/>
              <a:t>12)</a:t>
            </a:r>
            <a:r>
              <a:rPr lang="pl-PL" sz="1600" dirty="0" smtClean="0"/>
              <a:t> Krewetki obieramy, przekręcając w rękach pancerz i wydłubujemy ze środka. </a:t>
            </a:r>
            <a:br>
              <a:rPr lang="pl-PL" sz="1600" dirty="0" smtClean="0"/>
            </a:br>
            <a:r>
              <a:rPr lang="pl-PL" sz="1600" b="1" dirty="0" smtClean="0"/>
              <a:t>13)</a:t>
            </a:r>
            <a:r>
              <a:rPr lang="pl-PL" sz="1600" dirty="0" smtClean="0"/>
              <a:t> </a:t>
            </a:r>
            <a:r>
              <a:rPr lang="pl-PL" sz="1600" dirty="0" err="1" smtClean="0"/>
              <a:t>Sushi</a:t>
            </a:r>
            <a:r>
              <a:rPr lang="pl-PL" sz="1600" dirty="0" smtClean="0"/>
              <a:t> jemy palcami lub pałeczkami, maczając w sosach.</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315416"/>
            <a:ext cx="7772400" cy="1470025"/>
          </a:xfrm>
        </p:spPr>
        <p:txBody>
          <a:bodyPr>
            <a:normAutofit/>
          </a:bodyPr>
          <a:lstStyle/>
          <a:p>
            <a:r>
              <a:rPr lang="pl-PL" sz="4000" b="1" dirty="0" err="1" smtClean="0">
                <a:solidFill>
                  <a:srgbClr val="E46C0A"/>
                </a:solidFill>
              </a:rPr>
              <a:t>Am</a:t>
            </a:r>
            <a:r>
              <a:rPr lang="pl-PL" sz="4000" b="1" dirty="0" smtClean="0">
                <a:solidFill>
                  <a:srgbClr val="E46C0A"/>
                </a:solidFill>
              </a:rPr>
              <a:t> </a:t>
            </a:r>
            <a:r>
              <a:rPr lang="pl-PL" sz="4000" b="1" dirty="0" err="1" smtClean="0">
                <a:solidFill>
                  <a:srgbClr val="E46C0A"/>
                </a:solidFill>
              </a:rPr>
              <a:t>Tisch</a:t>
            </a:r>
            <a:r>
              <a:rPr lang="pl-PL" sz="4000" b="1" dirty="0" smtClean="0">
                <a:solidFill>
                  <a:srgbClr val="E46C0A"/>
                </a:solidFill>
              </a:rPr>
              <a:t> – </a:t>
            </a:r>
            <a:r>
              <a:rPr lang="pl-PL" sz="4000" b="1" dirty="0" err="1" smtClean="0">
                <a:solidFill>
                  <a:srgbClr val="E46C0A"/>
                </a:solidFill>
              </a:rPr>
              <a:t>wo</a:t>
            </a:r>
            <a:r>
              <a:rPr lang="pl-PL" sz="4000" b="1" dirty="0" smtClean="0">
                <a:solidFill>
                  <a:srgbClr val="E46C0A"/>
                </a:solidFill>
              </a:rPr>
              <a:t>, was, wie </a:t>
            </a:r>
            <a:r>
              <a:rPr lang="pl-PL" sz="4000" b="1" dirty="0" err="1" smtClean="0">
                <a:solidFill>
                  <a:srgbClr val="E46C0A"/>
                </a:solidFill>
              </a:rPr>
              <a:t>essen</a:t>
            </a:r>
            <a:r>
              <a:rPr lang="pl-PL" sz="4000" b="1" dirty="0" smtClean="0">
                <a:solidFill>
                  <a:srgbClr val="E46C0A"/>
                </a:solidFill>
              </a:rPr>
              <a:t>? </a:t>
            </a:r>
            <a:endParaRPr lang="pl-PL" sz="4000" b="1" dirty="0">
              <a:solidFill>
                <a:srgbClr val="E46C0A"/>
              </a:solidFill>
            </a:endParaRPr>
          </a:p>
        </p:txBody>
      </p:sp>
      <p:sp>
        <p:nvSpPr>
          <p:cNvPr id="4" name="Prostokąt 3"/>
          <p:cNvSpPr/>
          <p:nvPr/>
        </p:nvSpPr>
        <p:spPr>
          <a:xfrm>
            <a:off x="35496" y="836712"/>
            <a:ext cx="9144000" cy="4001095"/>
          </a:xfrm>
          <a:prstGeom prst="rect">
            <a:avLst/>
          </a:prstGeom>
        </p:spPr>
        <p:txBody>
          <a:bodyPr wrap="square">
            <a:spAutoFit/>
          </a:bodyPr>
          <a:lstStyle/>
          <a:p>
            <a:pPr marL="342900" indent="-342900"/>
            <a:r>
              <a:rPr lang="pl-PL" sz="1400" b="1" dirty="0" smtClean="0"/>
              <a:t>	</a:t>
            </a:r>
            <a:r>
              <a:rPr lang="pl-PL" sz="1600" b="1" dirty="0" smtClean="0"/>
              <a:t>Małże </a:t>
            </a:r>
            <a:r>
              <a:rPr lang="pl-PL" sz="1600" b="1" dirty="0" err="1" smtClean="0"/>
              <a:t>die</a:t>
            </a:r>
            <a:r>
              <a:rPr lang="pl-PL" sz="1600" b="1" dirty="0" smtClean="0"/>
              <a:t> </a:t>
            </a:r>
            <a:r>
              <a:rPr lang="pl-PL" sz="1600" b="1" dirty="0" err="1" smtClean="0"/>
              <a:t>Miesmuscheln</a:t>
            </a:r>
            <a:r>
              <a:rPr lang="pl-PL" sz="1600" b="1" dirty="0" smtClean="0"/>
              <a:t> </a:t>
            </a:r>
          </a:p>
          <a:p>
            <a:pPr marL="342900" indent="-342900"/>
            <a:r>
              <a:rPr lang="pl-PL" sz="1600" b="1" dirty="0" smtClean="0"/>
              <a:t>	Małże, </a:t>
            </a:r>
            <a:r>
              <a:rPr lang="pl-PL" sz="1600" dirty="0" smtClean="0"/>
              <a:t>w białym winie, po </a:t>
            </a:r>
            <a:r>
              <a:rPr lang="pl-PL" sz="1600" dirty="0" err="1" smtClean="0"/>
              <a:t>prowansalsku</a:t>
            </a:r>
            <a:r>
              <a:rPr lang="pl-PL" sz="1600" dirty="0" smtClean="0"/>
              <a:t>, po </a:t>
            </a:r>
            <a:r>
              <a:rPr lang="pl-PL" sz="1600" dirty="0" err="1" smtClean="0"/>
              <a:t>marynarsku</a:t>
            </a:r>
            <a:r>
              <a:rPr lang="pl-PL" sz="1600" dirty="0" smtClean="0"/>
              <a:t>, małże zapiekane z masłem to przystawka i danie główne. Najlepiej jeść je w miejscowościach nadmorskich - mamy  pewność, że są świeże. </a:t>
            </a:r>
            <a:br>
              <a:rPr lang="pl-PL" sz="1600" dirty="0" smtClean="0"/>
            </a:br>
            <a:r>
              <a:rPr lang="pl-PL" sz="1600" dirty="0" smtClean="0"/>
              <a:t/>
            </a:r>
            <a:br>
              <a:rPr lang="pl-PL" sz="1600" dirty="0" smtClean="0"/>
            </a:br>
            <a:r>
              <a:rPr lang="pl-PL" sz="1600" dirty="0" smtClean="0"/>
              <a:t>Mule są zwykle podawane na talerzu do zupy, w garnkach jako naczyniu do spożycia,  w wazie z której wykłada się je łyżką wazową na talerz. Najczęściej serwuje się je w wywarze. Do jedzenia małż używa się widelca i łyżki lub skorupki. Potrzebne są również miseczki z wodą i cytryną do płukania palców. Kelner poda również duży talerz na opróżnione skorupki. </a:t>
            </a:r>
            <a:br>
              <a:rPr lang="pl-PL" sz="1600" dirty="0" smtClean="0"/>
            </a:br>
            <a:r>
              <a:rPr lang="pl-PL" sz="1600" dirty="0" smtClean="0"/>
              <a:t/>
            </a:r>
            <a:br>
              <a:rPr lang="pl-PL" sz="1600" dirty="0" smtClean="0"/>
            </a:br>
            <a:r>
              <a:rPr lang="pl-PL" sz="1600" dirty="0" smtClean="0"/>
              <a:t>Jemy tylko małże z otwartych skorupek.  Zaczynamy od dużej i szeroko otwartej skorupki z </a:t>
            </a:r>
            <a:r>
              <a:rPr lang="pl-PL" sz="1600" dirty="0" err="1" smtClean="0"/>
              <a:t>małżą</a:t>
            </a:r>
            <a:r>
              <a:rPr lang="pl-PL" sz="1600" dirty="0" smtClean="0"/>
              <a:t>. Bierzemy ją do ręki i widelcem wyjmujemy mięso. Od tej pory opróżniona muszla zastępuje sztućce. Do następnych małży używa się pustej muszli jako szczypiec. Wyjmuje się nią mięso ze środka kolejnych muszli. </a:t>
            </a:r>
            <a:br>
              <a:rPr lang="pl-PL" sz="1600" dirty="0" smtClean="0"/>
            </a:br>
            <a:r>
              <a:rPr lang="pl-PL" sz="1600" dirty="0" smtClean="0"/>
              <a:t>Savoir – </a:t>
            </a:r>
            <a:r>
              <a:rPr lang="pl-PL" sz="1600" dirty="0" err="1" smtClean="0"/>
              <a:t>vivre</a:t>
            </a:r>
            <a:r>
              <a:rPr lang="pl-PL" sz="1600" dirty="0" smtClean="0"/>
              <a:t> uznaje również metodę jedzenia małży tylko widelcem, jak przy pierwszej muszli,  koneserzy – posługują się naturalnymi szczypcami. </a:t>
            </a:r>
          </a:p>
          <a:p>
            <a:pPr marL="342900" indent="-342900"/>
            <a:endParaRPr lang="pl-PL" sz="1400" dirty="0" smtClean="0"/>
          </a:p>
        </p:txBody>
      </p:sp>
      <p:pic>
        <p:nvPicPr>
          <p:cNvPr id="14340" name="Picture 4" descr="http://www.kwestiasmaku.com/ryby_i_owoce_morza/mule/z_pomidorami_chilli/files/mule_z_pomidorami_chilli03.jpg">
            <a:hlinkClick r:id="rId2"/>
          </p:cNvPr>
          <p:cNvPicPr>
            <a:picLocks noChangeAspect="1" noChangeArrowheads="1"/>
          </p:cNvPicPr>
          <p:nvPr/>
        </p:nvPicPr>
        <p:blipFill>
          <a:blip r:embed="rId3" cstate="print"/>
          <a:srcRect/>
          <a:stretch>
            <a:fillRect/>
          </a:stretch>
        </p:blipFill>
        <p:spPr bwMode="auto">
          <a:xfrm>
            <a:off x="5220072" y="4412703"/>
            <a:ext cx="3384376" cy="2254339"/>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315416"/>
            <a:ext cx="7772400" cy="1470025"/>
          </a:xfrm>
        </p:spPr>
        <p:txBody>
          <a:bodyPr>
            <a:normAutofit/>
          </a:bodyPr>
          <a:lstStyle/>
          <a:p>
            <a:r>
              <a:rPr lang="pl-PL" sz="4000" b="1" dirty="0" err="1" smtClean="0">
                <a:solidFill>
                  <a:srgbClr val="E46C0A"/>
                </a:solidFill>
              </a:rPr>
              <a:t>Am</a:t>
            </a:r>
            <a:r>
              <a:rPr lang="pl-PL" sz="4000" b="1" dirty="0" smtClean="0">
                <a:solidFill>
                  <a:srgbClr val="E46C0A"/>
                </a:solidFill>
              </a:rPr>
              <a:t> </a:t>
            </a:r>
            <a:r>
              <a:rPr lang="pl-PL" sz="4000" b="1" dirty="0" err="1" smtClean="0">
                <a:solidFill>
                  <a:srgbClr val="E46C0A"/>
                </a:solidFill>
              </a:rPr>
              <a:t>Tisch</a:t>
            </a:r>
            <a:r>
              <a:rPr lang="pl-PL" sz="4000" b="1" dirty="0" smtClean="0">
                <a:solidFill>
                  <a:srgbClr val="E46C0A"/>
                </a:solidFill>
              </a:rPr>
              <a:t> – </a:t>
            </a:r>
            <a:r>
              <a:rPr lang="pl-PL" sz="4000" b="1" dirty="0" err="1" smtClean="0">
                <a:solidFill>
                  <a:srgbClr val="E46C0A"/>
                </a:solidFill>
              </a:rPr>
              <a:t>wo</a:t>
            </a:r>
            <a:r>
              <a:rPr lang="pl-PL" sz="4000" b="1" dirty="0" smtClean="0">
                <a:solidFill>
                  <a:srgbClr val="E46C0A"/>
                </a:solidFill>
              </a:rPr>
              <a:t>, was, wie </a:t>
            </a:r>
            <a:r>
              <a:rPr lang="pl-PL" sz="4000" b="1" dirty="0" err="1" smtClean="0">
                <a:solidFill>
                  <a:srgbClr val="E46C0A"/>
                </a:solidFill>
              </a:rPr>
              <a:t>essen</a:t>
            </a:r>
            <a:r>
              <a:rPr lang="pl-PL" sz="4000" b="1" dirty="0" smtClean="0">
                <a:solidFill>
                  <a:srgbClr val="E46C0A"/>
                </a:solidFill>
              </a:rPr>
              <a:t>? </a:t>
            </a:r>
            <a:endParaRPr lang="pl-PL" sz="4000" b="1" dirty="0">
              <a:solidFill>
                <a:srgbClr val="E46C0A"/>
              </a:solidFill>
            </a:endParaRPr>
          </a:p>
        </p:txBody>
      </p:sp>
      <p:sp>
        <p:nvSpPr>
          <p:cNvPr id="4" name="Prostokąt 3"/>
          <p:cNvSpPr/>
          <p:nvPr/>
        </p:nvSpPr>
        <p:spPr>
          <a:xfrm>
            <a:off x="35496" y="836712"/>
            <a:ext cx="9144000" cy="3016210"/>
          </a:xfrm>
          <a:prstGeom prst="rect">
            <a:avLst/>
          </a:prstGeom>
        </p:spPr>
        <p:txBody>
          <a:bodyPr wrap="square">
            <a:spAutoFit/>
          </a:bodyPr>
          <a:lstStyle/>
          <a:p>
            <a:pPr marL="342900" indent="-342900"/>
            <a:r>
              <a:rPr lang="pl-PL" sz="1400" b="1" dirty="0" smtClean="0"/>
              <a:t>	</a:t>
            </a:r>
            <a:r>
              <a:rPr lang="pl-PL" sz="1600" b="1" dirty="0" smtClean="0"/>
              <a:t>Krewetki  </a:t>
            </a:r>
            <a:r>
              <a:rPr lang="pl-PL" sz="1600" b="1" dirty="0" err="1" smtClean="0"/>
              <a:t>die</a:t>
            </a:r>
            <a:r>
              <a:rPr lang="pl-PL" sz="1600" b="1" dirty="0" smtClean="0"/>
              <a:t> </a:t>
            </a:r>
            <a:r>
              <a:rPr lang="pl-PL" sz="1600" b="1" dirty="0" err="1" smtClean="0"/>
              <a:t>Garnelen</a:t>
            </a:r>
            <a:r>
              <a:rPr lang="pl-PL" sz="1600" b="1" dirty="0" smtClean="0"/>
              <a:t> </a:t>
            </a:r>
          </a:p>
          <a:p>
            <a:pPr marL="342900" indent="-342900"/>
            <a:r>
              <a:rPr lang="pl-PL" sz="1600" b="1" dirty="0" smtClean="0"/>
              <a:t>	Krewetki, </a:t>
            </a:r>
            <a:r>
              <a:rPr lang="pl-PL" sz="1600" dirty="0" smtClean="0"/>
              <a:t>koktajlowe często są podane w sosie- jemy je zwyczajnie za pomocą sztućców. </a:t>
            </a:r>
            <a:br>
              <a:rPr lang="pl-PL" sz="1600" dirty="0" smtClean="0"/>
            </a:br>
            <a:r>
              <a:rPr lang="pl-PL" sz="1600" dirty="0" smtClean="0"/>
              <a:t/>
            </a:r>
            <a:br>
              <a:rPr lang="pl-PL" sz="1600" dirty="0" smtClean="0"/>
            </a:br>
            <a:r>
              <a:rPr lang="pl-PL" sz="1600" dirty="0" smtClean="0"/>
              <a:t>Krewetki w postaci smażonej lub grillowanej - obrane, z pancerzykiem na ogonie, za który łatwo chwycić. Aby zjeść , łapiemy za ogonek (pancerzyk) i zjadamy, pozostawiając pancerzyk. </a:t>
            </a:r>
            <a:br>
              <a:rPr lang="pl-PL" sz="1600" dirty="0" smtClean="0"/>
            </a:br>
            <a:r>
              <a:rPr lang="pl-PL" sz="1600" dirty="0" smtClean="0"/>
              <a:t/>
            </a:r>
            <a:br>
              <a:rPr lang="pl-PL" sz="1600" dirty="0" smtClean="0"/>
            </a:br>
            <a:r>
              <a:rPr lang="pl-PL" sz="1600" dirty="0" smtClean="0"/>
              <a:t>Zamawiając np. </a:t>
            </a:r>
            <a:r>
              <a:rPr lang="pl-PL" sz="1600" dirty="0" err="1" smtClean="0"/>
              <a:t>paellę</a:t>
            </a:r>
            <a:r>
              <a:rPr lang="pl-PL" sz="1600" dirty="0" smtClean="0"/>
              <a:t> może się zdarzyć, że na patelni będą krewetki całe - z odnóżami, głową i skorupką - potraktujmy je jako dekorację, albo palcami  zdejmujemy pancerzyk.</a:t>
            </a:r>
          </a:p>
          <a:p>
            <a:pPr marL="342900" indent="-342900"/>
            <a:r>
              <a:rPr lang="pl-PL" sz="1400" dirty="0" smtClean="0"/>
              <a:t>	</a:t>
            </a:r>
          </a:p>
          <a:p>
            <a:pPr marL="342900" indent="-342900"/>
            <a:r>
              <a:rPr lang="pl-PL" sz="1400" dirty="0" smtClean="0"/>
              <a:t>	</a:t>
            </a:r>
            <a:r>
              <a:rPr lang="pl-PL" sz="1600" dirty="0" smtClean="0"/>
              <a:t>Koktajl z krewetek (czy krabów) je się z reguły łyżeczką deserową trzymaną w prawej ręce i widelczykiem. Widelczykiem nasuwamy mięso na łyżeczkę. Łyżeczka służy też do nabierania sosu. </a:t>
            </a:r>
            <a:br>
              <a:rPr lang="pl-PL" sz="1600" dirty="0" smtClean="0"/>
            </a:br>
            <a:endParaRPr lang="pl-PL" sz="1600" dirty="0" smtClean="0"/>
          </a:p>
        </p:txBody>
      </p:sp>
      <p:pic>
        <p:nvPicPr>
          <p:cNvPr id="34818" name="Picture 2" descr="http://t0.gstatic.com/images?q=tbn:ANd9GcR1GyJgckDlZ63mYWbHr9Yq2OzgEJXl8MLELulTKM_DE11nrVgMcA"/>
          <p:cNvPicPr>
            <a:picLocks noChangeAspect="1" noChangeArrowheads="1"/>
          </p:cNvPicPr>
          <p:nvPr/>
        </p:nvPicPr>
        <p:blipFill>
          <a:blip r:embed="rId2" cstate="print"/>
          <a:srcRect/>
          <a:stretch>
            <a:fillRect/>
          </a:stretch>
        </p:blipFill>
        <p:spPr bwMode="auto">
          <a:xfrm>
            <a:off x="4902864" y="3861048"/>
            <a:ext cx="3953104" cy="2880320"/>
          </a:xfrm>
          <a:prstGeom prst="rect">
            <a:avLst/>
          </a:prstGeom>
          <a:noFill/>
        </p:spPr>
      </p:pic>
      <p:pic>
        <p:nvPicPr>
          <p:cNvPr id="34820" name="Picture 4" descr="Krewetki z sosem śmietanowym zdjęcia"/>
          <p:cNvPicPr>
            <a:picLocks noChangeAspect="1" noChangeArrowheads="1"/>
          </p:cNvPicPr>
          <p:nvPr/>
        </p:nvPicPr>
        <p:blipFill>
          <a:blip r:embed="rId3" cstate="print"/>
          <a:srcRect/>
          <a:stretch>
            <a:fillRect/>
          </a:stretch>
        </p:blipFill>
        <p:spPr bwMode="auto">
          <a:xfrm>
            <a:off x="323528" y="3861048"/>
            <a:ext cx="4248472" cy="2926333"/>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315416"/>
            <a:ext cx="7772400" cy="1470025"/>
          </a:xfrm>
        </p:spPr>
        <p:txBody>
          <a:bodyPr>
            <a:normAutofit/>
          </a:bodyPr>
          <a:lstStyle/>
          <a:p>
            <a:r>
              <a:rPr lang="pl-PL" sz="4000" b="1" dirty="0" err="1" smtClean="0">
                <a:solidFill>
                  <a:srgbClr val="E46C0A"/>
                </a:solidFill>
              </a:rPr>
              <a:t>Am</a:t>
            </a:r>
            <a:r>
              <a:rPr lang="pl-PL" sz="4000" b="1" dirty="0" smtClean="0">
                <a:solidFill>
                  <a:srgbClr val="E46C0A"/>
                </a:solidFill>
              </a:rPr>
              <a:t> </a:t>
            </a:r>
            <a:r>
              <a:rPr lang="pl-PL" sz="4000" b="1" dirty="0" err="1" smtClean="0">
                <a:solidFill>
                  <a:srgbClr val="E46C0A"/>
                </a:solidFill>
              </a:rPr>
              <a:t>Tisch</a:t>
            </a:r>
            <a:r>
              <a:rPr lang="pl-PL" sz="4000" b="1" dirty="0" smtClean="0">
                <a:solidFill>
                  <a:srgbClr val="E46C0A"/>
                </a:solidFill>
              </a:rPr>
              <a:t> – </a:t>
            </a:r>
            <a:r>
              <a:rPr lang="pl-PL" sz="4000" b="1" dirty="0" err="1" smtClean="0">
                <a:solidFill>
                  <a:srgbClr val="E46C0A"/>
                </a:solidFill>
              </a:rPr>
              <a:t>wo</a:t>
            </a:r>
            <a:r>
              <a:rPr lang="pl-PL" sz="4000" b="1" dirty="0" smtClean="0">
                <a:solidFill>
                  <a:srgbClr val="E46C0A"/>
                </a:solidFill>
              </a:rPr>
              <a:t>, was, wie </a:t>
            </a:r>
            <a:r>
              <a:rPr lang="pl-PL" sz="4000" b="1" dirty="0" err="1" smtClean="0">
                <a:solidFill>
                  <a:srgbClr val="E46C0A"/>
                </a:solidFill>
              </a:rPr>
              <a:t>essen</a:t>
            </a:r>
            <a:r>
              <a:rPr lang="pl-PL" sz="4000" b="1" dirty="0" smtClean="0">
                <a:solidFill>
                  <a:srgbClr val="E46C0A"/>
                </a:solidFill>
              </a:rPr>
              <a:t>? </a:t>
            </a:r>
            <a:endParaRPr lang="pl-PL" sz="4000" b="1" dirty="0">
              <a:solidFill>
                <a:srgbClr val="E46C0A"/>
              </a:solidFill>
            </a:endParaRPr>
          </a:p>
        </p:txBody>
      </p:sp>
      <p:sp>
        <p:nvSpPr>
          <p:cNvPr id="4" name="Prostokąt 3"/>
          <p:cNvSpPr/>
          <p:nvPr/>
        </p:nvSpPr>
        <p:spPr>
          <a:xfrm>
            <a:off x="35496" y="836712"/>
            <a:ext cx="9144000" cy="3293209"/>
          </a:xfrm>
          <a:prstGeom prst="rect">
            <a:avLst/>
          </a:prstGeom>
        </p:spPr>
        <p:txBody>
          <a:bodyPr wrap="square">
            <a:spAutoFit/>
          </a:bodyPr>
          <a:lstStyle/>
          <a:p>
            <a:pPr marL="342900" indent="-342900"/>
            <a:r>
              <a:rPr lang="pl-PL" sz="1400" b="1" dirty="0" smtClean="0"/>
              <a:t>	</a:t>
            </a:r>
            <a:r>
              <a:rPr lang="pl-PL" sz="1600" b="1" dirty="0" smtClean="0"/>
              <a:t>Homary  der </a:t>
            </a:r>
            <a:r>
              <a:rPr lang="pl-PL" sz="1600" b="1" dirty="0" err="1" smtClean="0"/>
              <a:t>Hummer</a:t>
            </a:r>
            <a:r>
              <a:rPr lang="pl-PL" sz="1600" b="1" dirty="0" smtClean="0"/>
              <a:t> , kraby  </a:t>
            </a:r>
            <a:r>
              <a:rPr lang="pl-PL" sz="1600" b="1" dirty="0" err="1" smtClean="0"/>
              <a:t>Die</a:t>
            </a:r>
            <a:r>
              <a:rPr lang="pl-PL" sz="1600" b="1" dirty="0" smtClean="0"/>
              <a:t> </a:t>
            </a:r>
            <a:r>
              <a:rPr lang="pl-PL" sz="1600" b="1" dirty="0" err="1" smtClean="0"/>
              <a:t>Krabben</a:t>
            </a:r>
            <a:r>
              <a:rPr lang="pl-PL" sz="1600" b="1" dirty="0" smtClean="0"/>
              <a:t> i raki</a:t>
            </a:r>
            <a:br>
              <a:rPr lang="pl-PL" sz="1600" b="1" dirty="0" smtClean="0"/>
            </a:br>
            <a:r>
              <a:rPr lang="pl-PL" sz="1600" b="1" dirty="0" smtClean="0"/>
              <a:t/>
            </a:r>
            <a:br>
              <a:rPr lang="pl-PL" sz="1600" b="1" dirty="0" smtClean="0"/>
            </a:br>
            <a:r>
              <a:rPr lang="pl-PL" sz="1600" b="1" dirty="0" smtClean="0"/>
              <a:t>Do krabów </a:t>
            </a:r>
            <a:r>
              <a:rPr lang="pl-PL" sz="1600" dirty="0" smtClean="0"/>
              <a:t>podany zostanie odpowiednio długi widelczyk. Będzie on nam potrzebny do wyjmowania mięsa z nóg oraz ze szczypiec. Nogi trzeba wcześniej połamać palcami na kilka części. Następnie widelczykiem wyjmować mięso i jeść. </a:t>
            </a:r>
            <a:br>
              <a:rPr lang="pl-PL" sz="1600" dirty="0" smtClean="0"/>
            </a:br>
            <a:r>
              <a:rPr lang="pl-PL" sz="1600" dirty="0" smtClean="0"/>
              <a:t/>
            </a:r>
            <a:br>
              <a:rPr lang="pl-PL" sz="1600" dirty="0" smtClean="0"/>
            </a:br>
            <a:r>
              <a:rPr lang="pl-PL" sz="1600" b="1" dirty="0" smtClean="0"/>
              <a:t>Rak</a:t>
            </a:r>
            <a:r>
              <a:rPr lang="pl-PL" sz="1600" dirty="0" smtClean="0"/>
              <a:t> - to co nas interesuje - to szczypce i odwłok - z tych części będziemy jeść mięso. Do raka dostaniemy specjalne cążki. Dodatkowo - ponieważ będziemy jeść palcami - otrzymamy miseczkę z wodą i serwetkę. Za pomocą cążków zgniatamy części, z których palcami  wybieramy mięso. </a:t>
            </a:r>
            <a:br>
              <a:rPr lang="pl-PL" sz="1600" dirty="0" smtClean="0"/>
            </a:br>
            <a:r>
              <a:rPr lang="pl-PL" sz="1600" dirty="0" smtClean="0"/>
              <a:t/>
            </a:r>
            <a:br>
              <a:rPr lang="pl-PL" sz="1600" dirty="0" smtClean="0"/>
            </a:br>
            <a:r>
              <a:rPr lang="pl-PL" sz="1600" b="1" dirty="0" smtClean="0"/>
              <a:t>Homar</a:t>
            </a:r>
            <a:r>
              <a:rPr lang="pl-PL" sz="1600" dirty="0" smtClean="0"/>
              <a:t>- spożywać będziemy mięso z odwłoka, ogona, nóg oraz szczypiec. Weźmy podane szczypce, w celu zmiażdżenia, a potem przygotowanym dwuzębnym widelcem wyciągajmy mięso. Dla ułatwienia homara można przepołowić wzdłuż.</a:t>
            </a:r>
          </a:p>
        </p:txBody>
      </p:sp>
      <p:pic>
        <p:nvPicPr>
          <p:cNvPr id="35842" name="Picture 2" descr="http://2.bp.blogspot.com/_7YIDm7aOrWA/Sp54e0C68CI/AAAAAAAAANE/iO6MtY3BCHI/s320/Homar.bmp"/>
          <p:cNvPicPr>
            <a:picLocks noChangeAspect="1" noChangeArrowheads="1"/>
          </p:cNvPicPr>
          <p:nvPr/>
        </p:nvPicPr>
        <p:blipFill>
          <a:blip r:embed="rId2" cstate="print"/>
          <a:srcRect/>
          <a:stretch>
            <a:fillRect/>
          </a:stretch>
        </p:blipFill>
        <p:spPr bwMode="auto">
          <a:xfrm>
            <a:off x="107504" y="4653136"/>
            <a:ext cx="2819856" cy="1780034"/>
          </a:xfrm>
          <a:prstGeom prst="rect">
            <a:avLst/>
          </a:prstGeom>
          <a:noFill/>
        </p:spPr>
      </p:pic>
      <p:pic>
        <p:nvPicPr>
          <p:cNvPr id="35844" name="Picture 4" descr="http://3.bp.blogspot.com/-21SVHD5jF5Q/UMnaTAcVTTI/AAAAAAAABj8/ulajPgfyHP4/s640/homar+zapiekany+z+szafranow%C4%85+nut%C4%85.jpg">
            <a:hlinkClick r:id="rId3"/>
          </p:cNvPr>
          <p:cNvPicPr>
            <a:picLocks noChangeAspect="1" noChangeArrowheads="1"/>
          </p:cNvPicPr>
          <p:nvPr/>
        </p:nvPicPr>
        <p:blipFill>
          <a:blip r:embed="rId4" cstate="print"/>
          <a:srcRect/>
          <a:stretch>
            <a:fillRect/>
          </a:stretch>
        </p:blipFill>
        <p:spPr bwMode="auto">
          <a:xfrm>
            <a:off x="6948264" y="3933056"/>
            <a:ext cx="2031690" cy="2708920"/>
          </a:xfrm>
          <a:prstGeom prst="rect">
            <a:avLst/>
          </a:prstGeom>
          <a:noFill/>
        </p:spPr>
      </p:pic>
      <p:pic>
        <p:nvPicPr>
          <p:cNvPr id="35846" name="Picture 6" descr="http://naukaszwedzkiego.pl/images/raki.jpg"/>
          <p:cNvPicPr>
            <a:picLocks noChangeAspect="1" noChangeArrowheads="1"/>
          </p:cNvPicPr>
          <p:nvPr/>
        </p:nvPicPr>
        <p:blipFill>
          <a:blip r:embed="rId5" cstate="print"/>
          <a:srcRect/>
          <a:stretch>
            <a:fillRect/>
          </a:stretch>
        </p:blipFill>
        <p:spPr bwMode="auto">
          <a:xfrm>
            <a:off x="2987824" y="4185084"/>
            <a:ext cx="3384376" cy="169218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129257"/>
            <a:ext cx="7772400" cy="1470025"/>
          </a:xfrm>
        </p:spPr>
        <p:txBody>
          <a:bodyPr>
            <a:normAutofit/>
          </a:bodyPr>
          <a:lstStyle/>
          <a:p>
            <a:r>
              <a:rPr lang="pl-PL" sz="4000" b="1" dirty="0" smtClean="0">
                <a:solidFill>
                  <a:srgbClr val="E46C0A"/>
                </a:solidFill>
              </a:rPr>
              <a:t>Powitanie i pozdrowienie </a:t>
            </a:r>
            <a:r>
              <a:rPr lang="pl-PL" sz="4000" b="1" dirty="0" err="1" smtClean="0">
                <a:solidFill>
                  <a:srgbClr val="E46C0A"/>
                </a:solidFill>
              </a:rPr>
              <a:t>Begrüßung</a:t>
            </a:r>
            <a:endParaRPr lang="pl-PL" sz="4000" b="1" dirty="0">
              <a:solidFill>
                <a:srgbClr val="E46C0A"/>
              </a:solidFill>
            </a:endParaRPr>
          </a:p>
        </p:txBody>
      </p:sp>
      <p:sp>
        <p:nvSpPr>
          <p:cNvPr id="4" name="Prostokąt 3"/>
          <p:cNvSpPr/>
          <p:nvPr/>
        </p:nvSpPr>
        <p:spPr>
          <a:xfrm>
            <a:off x="35496" y="1334373"/>
            <a:ext cx="9144000" cy="4832092"/>
          </a:xfrm>
          <a:prstGeom prst="rect">
            <a:avLst/>
          </a:prstGeom>
        </p:spPr>
        <p:txBody>
          <a:bodyPr wrap="square">
            <a:spAutoFit/>
          </a:bodyPr>
          <a:lstStyle/>
          <a:p>
            <a:r>
              <a:rPr lang="pl-PL" sz="1400" b="1" dirty="0" smtClean="0"/>
              <a:t>Kto pozdrawia?</a:t>
            </a:r>
            <a:r>
              <a:rPr lang="pl-PL" sz="1400" dirty="0" smtClean="0"/>
              <a:t/>
            </a:r>
            <a:br>
              <a:rPr lang="pl-PL" sz="1400" dirty="0" smtClean="0"/>
            </a:br>
            <a:r>
              <a:rPr lang="pl-PL" sz="1400" b="1" u="sng" dirty="0" smtClean="0"/>
              <a:t>Pierwsza pozdrawia osoba stojąca niżej w hierarchii społecznej : </a:t>
            </a:r>
            <a:r>
              <a:rPr lang="pl-PL" sz="1400" b="1" u="sng" dirty="0" smtClean="0"/>
              <a:t>pracownik - </a:t>
            </a:r>
            <a:r>
              <a:rPr lang="pl-PL" sz="1400" b="1" u="sng" dirty="0" smtClean="0"/>
              <a:t>przełożonego,  uczeń – nauczyciela,  </a:t>
            </a:r>
            <a:r>
              <a:rPr lang="pl-PL" sz="1400" dirty="0" smtClean="0"/>
              <a:t>młodszy starszego,  mężczyzna kobietę, idący stojącego, wchodzący  już obecnego.</a:t>
            </a:r>
            <a:br>
              <a:rPr lang="pl-PL" sz="1400" dirty="0" smtClean="0"/>
            </a:br>
            <a:r>
              <a:rPr lang="pl-PL" sz="1400" dirty="0" smtClean="0"/>
              <a:t/>
            </a:r>
            <a:br>
              <a:rPr lang="pl-PL" sz="1400" dirty="0" smtClean="0"/>
            </a:br>
            <a:r>
              <a:rPr lang="pl-PL" sz="1400" b="1" dirty="0" smtClean="0"/>
              <a:t>Ukłon</a:t>
            </a:r>
            <a:r>
              <a:rPr lang="pl-PL" sz="1400" dirty="0" smtClean="0"/>
              <a:t/>
            </a:r>
            <a:br>
              <a:rPr lang="pl-PL" sz="1400" dirty="0" smtClean="0"/>
            </a:br>
            <a:r>
              <a:rPr lang="pl-PL" sz="1400" dirty="0" smtClean="0"/>
              <a:t>Sposób, w jaki się kłaniamy wiele mówi: Ukłon głęboki, grzeczny,  chłodny, pretensjonalny. </a:t>
            </a:r>
            <a:br>
              <a:rPr lang="pl-PL" sz="1400" dirty="0" smtClean="0"/>
            </a:br>
            <a:r>
              <a:rPr lang="pl-PL" sz="1400" dirty="0" smtClean="0"/>
              <a:t/>
            </a:r>
            <a:br>
              <a:rPr lang="pl-PL" sz="1400" dirty="0" smtClean="0"/>
            </a:br>
            <a:r>
              <a:rPr lang="pl-PL" sz="1400" dirty="0" smtClean="0"/>
              <a:t>Osobom, które spotkaliśmy już kilkakrotnie w ciągu dnia, kłaniamy się tylko przy pierwszym spotkaniu, przy następnych należy się jedynie uśmiechnąć lub wykonać jakiś przyjazny gest.</a:t>
            </a:r>
            <a:br>
              <a:rPr lang="pl-PL" sz="1400" dirty="0" smtClean="0"/>
            </a:br>
            <a:r>
              <a:rPr lang="pl-PL" sz="1400" dirty="0" smtClean="0"/>
              <a:t/>
            </a:r>
            <a:br>
              <a:rPr lang="pl-PL" sz="1400" dirty="0" smtClean="0"/>
            </a:br>
            <a:r>
              <a:rPr lang="pl-PL" sz="1400" dirty="0" smtClean="0"/>
              <a:t>Zawsze przyłączamy się do ukłonu osoby, z którą idziemy, nawet jeśli nie znamy spotkanego przechodnia.</a:t>
            </a:r>
            <a:br>
              <a:rPr lang="pl-PL" sz="1400" dirty="0" smtClean="0"/>
            </a:br>
            <a:r>
              <a:rPr lang="pl-PL" sz="1400" dirty="0" smtClean="0"/>
              <a:t/>
            </a:r>
            <a:br>
              <a:rPr lang="pl-PL" sz="1400" dirty="0" smtClean="0"/>
            </a:br>
            <a:r>
              <a:rPr lang="pl-PL" sz="1400" b="1" dirty="0" smtClean="0"/>
              <a:t>Co z nakryciem głowy?</a:t>
            </a:r>
            <a:r>
              <a:rPr lang="pl-PL" sz="1400" dirty="0" smtClean="0"/>
              <a:t/>
            </a:r>
            <a:br>
              <a:rPr lang="pl-PL" sz="1400" dirty="0" smtClean="0"/>
            </a:br>
            <a:r>
              <a:rPr lang="pl-PL" sz="1400" dirty="0" smtClean="0"/>
              <a:t>Uchylenie nakrycia dotyczy tylko kapelusza i czapki z daszkiem u mężczyzn.</a:t>
            </a:r>
            <a:br>
              <a:rPr lang="pl-PL" sz="1400" dirty="0" smtClean="0"/>
            </a:br>
            <a:r>
              <a:rPr lang="pl-PL" sz="1400" dirty="0" smtClean="0"/>
              <a:t/>
            </a:r>
            <a:br>
              <a:rPr lang="pl-PL" sz="1400" dirty="0" smtClean="0"/>
            </a:br>
            <a:r>
              <a:rPr lang="pl-PL" sz="1400" dirty="0" smtClean="0"/>
              <a:t>Pozdrowić można przez krótkie dotknięcie ronda - gdy mijają się panowie, którym towarzyszą panie.</a:t>
            </a:r>
            <a:br>
              <a:rPr lang="pl-PL" sz="1400" dirty="0" smtClean="0"/>
            </a:br>
            <a:r>
              <a:rPr lang="pl-PL" sz="1400" dirty="0" smtClean="0"/>
              <a:t/>
            </a:r>
            <a:br>
              <a:rPr lang="pl-PL" sz="1400" dirty="0" smtClean="0"/>
            </a:br>
            <a:r>
              <a:rPr lang="pl-PL" sz="1400" dirty="0" smtClean="0"/>
              <a:t>Wchodząc do pomieszczenia zamkniętego  (kościół, urząd, sklep) mężczyzna powinien zdjąć nakrycie głowy!!!</a:t>
            </a:r>
            <a:br>
              <a:rPr lang="pl-PL" sz="1400" dirty="0" smtClean="0"/>
            </a:br>
            <a:r>
              <a:rPr lang="pl-PL" sz="1400" dirty="0" smtClean="0"/>
              <a:t/>
            </a:r>
            <a:br>
              <a:rPr lang="pl-PL" sz="1400" dirty="0" smtClean="0"/>
            </a:br>
            <a:r>
              <a:rPr lang="pl-PL" sz="1400" b="1" dirty="0" smtClean="0"/>
              <a:t>Siedzieć czy wstać?</a:t>
            </a:r>
            <a:r>
              <a:rPr lang="pl-PL" sz="1400" dirty="0" smtClean="0"/>
              <a:t/>
            </a:r>
            <a:br>
              <a:rPr lang="pl-PL" sz="1400" dirty="0" smtClean="0"/>
            </a:br>
            <a:r>
              <a:rPr lang="pl-PL" sz="1400" dirty="0" smtClean="0"/>
              <a:t>Kobieta przy powitaniu i pożegnaniu powinna wstać tylko  gdy wita się z kobietą starszą od siebie lub z kimś dostojnym. Mężczyzna przy powitaniu i przy pożegnaniu powinien zawsze wstać. Młodzież zawsze wstaje.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129257"/>
            <a:ext cx="7772400" cy="1470025"/>
          </a:xfrm>
        </p:spPr>
        <p:txBody>
          <a:bodyPr>
            <a:normAutofit/>
          </a:bodyPr>
          <a:lstStyle/>
          <a:p>
            <a:r>
              <a:rPr lang="pl-PL" sz="4000" b="1" dirty="0" smtClean="0">
                <a:solidFill>
                  <a:srgbClr val="E46C0A"/>
                </a:solidFill>
              </a:rPr>
              <a:t>Powitanie i pozdrowienie </a:t>
            </a:r>
            <a:r>
              <a:rPr lang="pl-PL" sz="4000" b="1" dirty="0" err="1" smtClean="0">
                <a:solidFill>
                  <a:srgbClr val="E46C0A"/>
                </a:solidFill>
              </a:rPr>
              <a:t>Begrüßung</a:t>
            </a:r>
            <a:endParaRPr lang="pl-PL" sz="4000" b="1" dirty="0">
              <a:solidFill>
                <a:srgbClr val="E46C0A"/>
              </a:solidFill>
            </a:endParaRPr>
          </a:p>
        </p:txBody>
      </p:sp>
      <p:sp>
        <p:nvSpPr>
          <p:cNvPr id="4" name="Prostokąt 3"/>
          <p:cNvSpPr/>
          <p:nvPr/>
        </p:nvSpPr>
        <p:spPr>
          <a:xfrm>
            <a:off x="35496" y="1333792"/>
            <a:ext cx="9144000" cy="5693866"/>
          </a:xfrm>
          <a:prstGeom prst="rect">
            <a:avLst/>
          </a:prstGeom>
        </p:spPr>
        <p:txBody>
          <a:bodyPr wrap="square">
            <a:spAutoFit/>
          </a:bodyPr>
          <a:lstStyle/>
          <a:p>
            <a:r>
              <a:rPr lang="pl-PL" sz="1400" b="1" dirty="0" smtClean="0"/>
              <a:t>Całowanie w rękę</a:t>
            </a:r>
            <a:r>
              <a:rPr lang="pl-PL" sz="1400" dirty="0" smtClean="0"/>
              <a:t/>
            </a:r>
            <a:br>
              <a:rPr lang="pl-PL" sz="1400" dirty="0" smtClean="0"/>
            </a:br>
            <a:r>
              <a:rPr lang="pl-PL" sz="1400" dirty="0" smtClean="0"/>
              <a:t>Całowanie w rękę nie jest obowiązkiem</a:t>
            </a:r>
            <a:br>
              <a:rPr lang="pl-PL" sz="1400" dirty="0" smtClean="0"/>
            </a:br>
            <a:r>
              <a:rPr lang="pl-PL" sz="1400" dirty="0" smtClean="0"/>
              <a:t/>
            </a:r>
            <a:br>
              <a:rPr lang="pl-PL" sz="1400" dirty="0" smtClean="0"/>
            </a:br>
            <a:r>
              <a:rPr lang="pl-PL" sz="1400" dirty="0" smtClean="0"/>
              <a:t>Mężczyzna schyla się do damskiej dłoni, a nie podnosi ją do góry. Nie powinno się całować w rękę przez stół, w tym celu należy obejść mebel.</a:t>
            </a:r>
            <a:br>
              <a:rPr lang="pl-PL" sz="1400" dirty="0" smtClean="0"/>
            </a:br>
            <a:r>
              <a:rPr lang="pl-PL" sz="1400" dirty="0" smtClean="0"/>
              <a:t/>
            </a:r>
            <a:br>
              <a:rPr lang="pl-PL" sz="1400" dirty="0" smtClean="0"/>
            </a:br>
            <a:r>
              <a:rPr lang="pl-PL" sz="1400" dirty="0" smtClean="0"/>
              <a:t>Przy oficjalnych powitaniach nie całuje się w rękę. </a:t>
            </a:r>
            <a:br>
              <a:rPr lang="pl-PL" sz="1400" dirty="0" smtClean="0"/>
            </a:br>
            <a:r>
              <a:rPr lang="pl-PL" sz="1400" dirty="0" smtClean="0"/>
              <a:t>Charakterystyczny dla Polaków pocałunek w rękę jest traktowany przez inne narody ze zdziwieniem.</a:t>
            </a:r>
            <a:br>
              <a:rPr lang="pl-PL" sz="1400" dirty="0" smtClean="0"/>
            </a:br>
            <a:endParaRPr lang="pl-PL" sz="1400" dirty="0" smtClean="0"/>
          </a:p>
          <a:p>
            <a:r>
              <a:rPr lang="pl-PL" sz="1400" b="1" dirty="0" smtClean="0"/>
              <a:t>Uścisk dłoni</a:t>
            </a:r>
            <a:r>
              <a:rPr lang="pl-PL" sz="1400" dirty="0" smtClean="0"/>
              <a:t/>
            </a:r>
            <a:br>
              <a:rPr lang="pl-PL" sz="1400" dirty="0" smtClean="0"/>
            </a:br>
            <a:r>
              <a:rPr lang="pl-PL" sz="1400" dirty="0" smtClean="0"/>
              <a:t>Uścisk dłoni  wiele wyraża: przyjaźń, szacunek, obojętność, lekceważenie.</a:t>
            </a:r>
            <a:br>
              <a:rPr lang="pl-PL" sz="1400" dirty="0" smtClean="0"/>
            </a:br>
            <a:r>
              <a:rPr lang="pl-PL" sz="1400" dirty="0" smtClean="0"/>
              <a:t/>
            </a:r>
            <a:br>
              <a:rPr lang="pl-PL" sz="1400" dirty="0" smtClean="0"/>
            </a:br>
            <a:r>
              <a:rPr lang="pl-PL" sz="1400" dirty="0" smtClean="0"/>
              <a:t>Obowiązuje zasada: </a:t>
            </a:r>
            <a:r>
              <a:rPr lang="pl-PL" sz="1400" b="1" u="sng" dirty="0" smtClean="0"/>
              <a:t>osoba starsza pierwsza podaje rękę osobie młodszej, kobieta - mężczyźnie, przełożony - podwładnemu</a:t>
            </a:r>
            <a:r>
              <a:rPr lang="pl-PL" sz="1400" dirty="0" smtClean="0"/>
              <a:t>. </a:t>
            </a:r>
          </a:p>
          <a:p>
            <a:r>
              <a:rPr lang="pl-PL" sz="1400" dirty="0" smtClean="0"/>
              <a:t/>
            </a:r>
            <a:br>
              <a:rPr lang="pl-PL" sz="1400" dirty="0" smtClean="0"/>
            </a:br>
            <a:r>
              <a:rPr lang="pl-PL" sz="1400" dirty="0" smtClean="0"/>
              <a:t>Mężczyzna i kobieta powinni podawać całą dłoń. Podając rękę zawsze powinniśmy spoglądać prosto w twarz osobie, z którą się witamy, nie zaś patrzeć w inną stronę, bo może być to odczytane jako wyraz lekceważenia.</a:t>
            </a:r>
            <a:br>
              <a:rPr lang="pl-PL" sz="1400" dirty="0" smtClean="0"/>
            </a:br>
            <a:r>
              <a:rPr lang="pl-PL" sz="1400" dirty="0" smtClean="0"/>
              <a:t/>
            </a:r>
            <a:br>
              <a:rPr lang="pl-PL" sz="1400" dirty="0" smtClean="0"/>
            </a:br>
            <a:r>
              <a:rPr lang="pl-PL" sz="1400" dirty="0" smtClean="0"/>
              <a:t>Uścisk obiema rękoma jest wyjątkowo miłym sposobem powitania. </a:t>
            </a:r>
            <a:br>
              <a:rPr lang="pl-PL" sz="1400" dirty="0" smtClean="0"/>
            </a:br>
            <a:r>
              <a:rPr lang="pl-PL" sz="1400" dirty="0" smtClean="0"/>
              <a:t/>
            </a:r>
            <a:br>
              <a:rPr lang="pl-PL" sz="1400" dirty="0" smtClean="0"/>
            </a:br>
            <a:r>
              <a:rPr lang="pl-PL" sz="1400" b="1" u="sng" dirty="0" smtClean="0"/>
              <a:t>Przychodząc do kogoś w odwiedziny najpierw zdejmujemy okrycie wierzchnie, a potem witamy się. </a:t>
            </a:r>
          </a:p>
          <a:p>
            <a:endParaRPr lang="pl-PL" sz="1400" dirty="0" smtClean="0"/>
          </a:p>
          <a:p>
            <a:r>
              <a:rPr lang="pl-PL" sz="1400" b="1" u="sng" dirty="0" smtClean="0"/>
              <a:t>Podczas witania gości w prywatnym mieszkaniu gospodarz pierwszy wyciąga rękę do swoich gości.</a:t>
            </a:r>
            <a:br>
              <a:rPr lang="pl-PL" sz="1400" b="1" u="sng" dirty="0" smtClean="0"/>
            </a:br>
            <a:r>
              <a:rPr lang="pl-PL" sz="1400" dirty="0" smtClean="0"/>
              <a:t/>
            </a:r>
            <a:br>
              <a:rPr lang="pl-PL" sz="1400" dirty="0" smtClean="0"/>
            </a:br>
            <a:r>
              <a:rPr lang="pl-PL" sz="1400" dirty="0" smtClean="0"/>
              <a:t>Nie należy podawać dłoni przez stół.  Wystarczy na powitanie skinąć głową lub obejść stół w celu uściśnięcia ręki znajomego.</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129257"/>
            <a:ext cx="7772400" cy="1470025"/>
          </a:xfrm>
        </p:spPr>
        <p:txBody>
          <a:bodyPr>
            <a:normAutofit/>
          </a:bodyPr>
          <a:lstStyle/>
          <a:p>
            <a:r>
              <a:rPr lang="pl-PL" sz="4000" b="1" dirty="0" smtClean="0">
                <a:solidFill>
                  <a:srgbClr val="E46C0A"/>
                </a:solidFill>
              </a:rPr>
              <a:t>Powitanie i pozdrowienie </a:t>
            </a:r>
            <a:r>
              <a:rPr lang="pl-PL" sz="4000" b="1" dirty="0" err="1" smtClean="0">
                <a:solidFill>
                  <a:srgbClr val="E46C0A"/>
                </a:solidFill>
              </a:rPr>
              <a:t>Begrüßung</a:t>
            </a:r>
            <a:endParaRPr lang="pl-PL" sz="4000" b="1" dirty="0">
              <a:solidFill>
                <a:srgbClr val="E46C0A"/>
              </a:solidFill>
            </a:endParaRPr>
          </a:p>
        </p:txBody>
      </p:sp>
      <p:sp>
        <p:nvSpPr>
          <p:cNvPr id="4" name="Prostokąt 3"/>
          <p:cNvSpPr/>
          <p:nvPr/>
        </p:nvSpPr>
        <p:spPr>
          <a:xfrm>
            <a:off x="35496" y="1196752"/>
            <a:ext cx="9144000" cy="1600438"/>
          </a:xfrm>
          <a:prstGeom prst="rect">
            <a:avLst/>
          </a:prstGeom>
        </p:spPr>
        <p:txBody>
          <a:bodyPr wrap="square">
            <a:spAutoFit/>
          </a:bodyPr>
          <a:lstStyle/>
          <a:p>
            <a:r>
              <a:rPr lang="pl-PL" sz="1400" dirty="0" smtClean="0"/>
              <a:t/>
            </a:r>
            <a:br>
              <a:rPr lang="pl-PL" sz="1400" dirty="0" smtClean="0"/>
            </a:br>
            <a:r>
              <a:rPr lang="pl-PL" sz="1400" b="1" dirty="0" smtClean="0"/>
              <a:t>Uściskanie się</a:t>
            </a:r>
            <a:r>
              <a:rPr lang="pl-PL" sz="1400" dirty="0" smtClean="0"/>
              <a:t/>
            </a:r>
            <a:br>
              <a:rPr lang="pl-PL" sz="1400" dirty="0" smtClean="0"/>
            </a:br>
            <a:r>
              <a:rPr lang="pl-PL" sz="1400" dirty="0" smtClean="0"/>
              <a:t>Ta forma powitania, przyszła do nas z Hiszpanii i Włoch, cieszy się w Polsce coraz większą popularnością. Uścisk, tzw. akolada, to rodzaj powitania przyjaciół i znajomych w serdeczny sposób. Najczęściej  między dwiema paniami lub panią i panem.</a:t>
            </a:r>
            <a:br>
              <a:rPr lang="pl-PL" sz="1400" dirty="0" smtClean="0"/>
            </a:br>
            <a:r>
              <a:rPr lang="pl-PL" sz="1400" dirty="0" smtClean="0"/>
              <a:t/>
            </a:r>
            <a:br>
              <a:rPr lang="pl-PL" sz="1400" dirty="0" smtClean="0"/>
            </a:br>
            <a:r>
              <a:rPr lang="pl-PL" sz="1400" dirty="0" smtClean="0"/>
              <a:t>Wśród panów spotyka się raczej podanie sobie prawych dłoni przy jednoczesnym poklepaniu się po barkach lewymi dłońmi.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315416"/>
            <a:ext cx="7772400" cy="1470025"/>
          </a:xfrm>
        </p:spPr>
        <p:txBody>
          <a:bodyPr>
            <a:normAutofit/>
          </a:bodyPr>
          <a:lstStyle/>
          <a:p>
            <a:r>
              <a:rPr lang="pl-PL" sz="4000" b="1" dirty="0" smtClean="0">
                <a:solidFill>
                  <a:srgbClr val="E46C0A"/>
                </a:solidFill>
              </a:rPr>
              <a:t>Ubiór - </a:t>
            </a:r>
            <a:r>
              <a:rPr lang="pl-PL" sz="4000" b="1" dirty="0" err="1" smtClean="0">
                <a:solidFill>
                  <a:srgbClr val="E46C0A"/>
                </a:solidFill>
              </a:rPr>
              <a:t>Kleidung</a:t>
            </a:r>
            <a:endParaRPr lang="pl-PL" sz="4000" b="1" dirty="0">
              <a:solidFill>
                <a:srgbClr val="E46C0A"/>
              </a:solidFill>
            </a:endParaRPr>
          </a:p>
        </p:txBody>
      </p:sp>
      <p:sp>
        <p:nvSpPr>
          <p:cNvPr id="4" name="Prostokąt 3"/>
          <p:cNvSpPr/>
          <p:nvPr/>
        </p:nvSpPr>
        <p:spPr>
          <a:xfrm>
            <a:off x="35496" y="836712"/>
            <a:ext cx="9144000" cy="5539978"/>
          </a:xfrm>
          <a:prstGeom prst="rect">
            <a:avLst/>
          </a:prstGeom>
        </p:spPr>
        <p:txBody>
          <a:bodyPr wrap="square">
            <a:spAutoFit/>
          </a:bodyPr>
          <a:lstStyle/>
          <a:p>
            <a:r>
              <a:rPr lang="pl-PL" b="1" dirty="0" err="1" smtClean="0"/>
              <a:t>Dress</a:t>
            </a:r>
            <a:r>
              <a:rPr lang="pl-PL" b="1" dirty="0" smtClean="0"/>
              <a:t> </a:t>
            </a:r>
            <a:r>
              <a:rPr lang="pl-PL" b="1" dirty="0" err="1" smtClean="0"/>
              <a:t>code</a:t>
            </a:r>
            <a:r>
              <a:rPr lang="pl-PL" b="1" dirty="0" smtClean="0"/>
              <a:t> – </a:t>
            </a:r>
            <a:r>
              <a:rPr lang="pl-PL" b="1" dirty="0" err="1" smtClean="0"/>
              <a:t>die</a:t>
            </a:r>
            <a:r>
              <a:rPr lang="pl-PL" b="1" dirty="0" smtClean="0"/>
              <a:t> </a:t>
            </a:r>
            <a:r>
              <a:rPr lang="pl-PL" b="1" dirty="0" err="1" smtClean="0"/>
              <a:t>Anzugsordnung</a:t>
            </a:r>
            <a:endParaRPr lang="pl-PL" b="1" dirty="0" smtClean="0"/>
          </a:p>
          <a:p>
            <a:endParaRPr lang="pl-PL" sz="1400" dirty="0" smtClean="0"/>
          </a:p>
          <a:p>
            <a:r>
              <a:rPr lang="pl-PL" sz="1400" dirty="0" smtClean="0"/>
              <a:t>Przy okazji ważnych wydarzeń, uroczystości formalnych najczęściej na zaproszeniu na dole widnieje wskazówka jaki obowiązuje strój. Jeśli jej nie ma lepiej zadzwonić i zapytać.</a:t>
            </a:r>
          </a:p>
          <a:p>
            <a:r>
              <a:rPr lang="pl-PL" sz="1400" dirty="0" smtClean="0"/>
              <a:t>Poniżej </a:t>
            </a:r>
            <a:r>
              <a:rPr lang="pl-PL" sz="1400" b="1" dirty="0" smtClean="0"/>
              <a:t>5 rodzajów </a:t>
            </a:r>
            <a:r>
              <a:rPr lang="pl-PL" sz="1400" b="1" dirty="0" err="1" smtClean="0"/>
              <a:t>dress</a:t>
            </a:r>
            <a:r>
              <a:rPr lang="pl-PL" sz="1400" b="1" dirty="0" smtClean="0"/>
              <a:t> </a:t>
            </a:r>
            <a:r>
              <a:rPr lang="pl-PL" sz="1400" b="1" dirty="0" err="1" smtClean="0"/>
              <a:t>code</a:t>
            </a:r>
            <a:r>
              <a:rPr lang="pl-PL" sz="1400" dirty="0" smtClean="0"/>
              <a:t> przedstawionych od najbardziej do najmniej formalnego.</a:t>
            </a:r>
          </a:p>
          <a:p>
            <a:r>
              <a:rPr lang="pl-PL" sz="1400" b="1" dirty="0" smtClean="0"/>
              <a:t>I . </a:t>
            </a:r>
            <a:r>
              <a:rPr lang="pl-PL" sz="1400" b="1" i="1" dirty="0" smtClean="0"/>
              <a:t>FORMAL ATTIRE = </a:t>
            </a:r>
            <a:r>
              <a:rPr lang="pl-PL" sz="1400" b="1" dirty="0" err="1" smtClean="0"/>
              <a:t>Formal-Kleidung</a:t>
            </a:r>
            <a:r>
              <a:rPr lang="pl-PL" sz="1400" b="1" dirty="0" smtClean="0"/>
              <a:t> ( strój najbardziej formalny) </a:t>
            </a:r>
            <a:endParaRPr lang="pl-PL" sz="1400" dirty="0" smtClean="0"/>
          </a:p>
          <a:p>
            <a:r>
              <a:rPr lang="pl-PL" sz="1400" b="1" dirty="0" smtClean="0"/>
              <a:t>wieczór</a:t>
            </a:r>
            <a:endParaRPr lang="pl-PL" sz="1400" dirty="0" smtClean="0"/>
          </a:p>
          <a:p>
            <a:r>
              <a:rPr lang="pl-PL" sz="1400" i="1" dirty="0" smtClean="0"/>
              <a:t>FORMAL</a:t>
            </a:r>
            <a:r>
              <a:rPr lang="pl-PL" sz="1400" dirty="0" smtClean="0"/>
              <a:t>- </a:t>
            </a:r>
            <a:r>
              <a:rPr lang="pl-PL" sz="1400" i="1" dirty="0" smtClean="0"/>
              <a:t>White </a:t>
            </a:r>
            <a:r>
              <a:rPr lang="pl-PL" sz="1400" i="1" dirty="0" err="1" smtClean="0"/>
              <a:t>tie</a:t>
            </a:r>
            <a:r>
              <a:rPr lang="pl-PL" sz="1400" dirty="0" smtClean="0"/>
              <a:t> - czarny frak i biała muszka</a:t>
            </a:r>
          </a:p>
          <a:p>
            <a:r>
              <a:rPr lang="pl-PL" sz="1400" i="1" dirty="0" smtClean="0"/>
              <a:t>SEMI FORMAL - Black </a:t>
            </a:r>
            <a:r>
              <a:rPr lang="pl-PL" sz="1400" i="1" dirty="0" err="1" smtClean="0"/>
              <a:t>tie</a:t>
            </a:r>
            <a:r>
              <a:rPr lang="pl-PL" sz="1400" dirty="0" smtClean="0"/>
              <a:t> – czarny smoking i czarna muszka</a:t>
            </a:r>
          </a:p>
          <a:p>
            <a:r>
              <a:rPr lang="pl-PL" sz="1400" b="1" dirty="0" smtClean="0"/>
              <a:t>dzień</a:t>
            </a:r>
            <a:endParaRPr lang="pl-PL" sz="1400" dirty="0" smtClean="0"/>
          </a:p>
          <a:p>
            <a:r>
              <a:rPr lang="pl-PL" sz="1400" i="1" dirty="0" smtClean="0"/>
              <a:t>FORMAL - </a:t>
            </a:r>
            <a:r>
              <a:rPr lang="pl-PL" sz="1400" i="1" dirty="0" err="1" smtClean="0"/>
              <a:t>Morning</a:t>
            </a:r>
            <a:r>
              <a:rPr lang="pl-PL" sz="1400" i="1" dirty="0" smtClean="0"/>
              <a:t> </a:t>
            </a:r>
            <a:r>
              <a:rPr lang="pl-PL" sz="1400" i="1" dirty="0" err="1" smtClean="0"/>
              <a:t>dress</a:t>
            </a:r>
            <a:r>
              <a:rPr lang="pl-PL" sz="1400" i="1" dirty="0" smtClean="0"/>
              <a:t> -żakiet męski (</a:t>
            </a:r>
            <a:r>
              <a:rPr lang="pl-PL" sz="1400" i="1" dirty="0" err="1" smtClean="0"/>
              <a:t>cutaway</a:t>
            </a:r>
            <a:r>
              <a:rPr lang="pl-PL" sz="1400" i="1" dirty="0" smtClean="0"/>
              <a:t>) z kamizelką i spodniami z różnych tkanin</a:t>
            </a:r>
            <a:r>
              <a:rPr lang="pl-PL" sz="1400" dirty="0" smtClean="0"/>
              <a:t> </a:t>
            </a:r>
          </a:p>
          <a:p>
            <a:r>
              <a:rPr lang="pl-PL" sz="1400" i="1" dirty="0" smtClean="0"/>
              <a:t>SEMI FORMAL - </a:t>
            </a:r>
            <a:r>
              <a:rPr lang="pl-PL" sz="1400" i="1" dirty="0" err="1" smtClean="0"/>
              <a:t>Morning</a:t>
            </a:r>
            <a:r>
              <a:rPr lang="pl-PL" sz="1400" i="1" dirty="0" smtClean="0"/>
              <a:t> suit- szary garnitur z żakietem i kamizelką cały z takiej samej tkaniny</a:t>
            </a:r>
            <a:r>
              <a:rPr lang="pl-PL" sz="1400" b="1" i="1" dirty="0" smtClean="0"/>
              <a:t>.</a:t>
            </a:r>
          </a:p>
          <a:p>
            <a:endParaRPr lang="pl-PL" sz="1400" dirty="0" smtClean="0"/>
          </a:p>
          <a:p>
            <a:r>
              <a:rPr lang="pl-PL" sz="1400" b="1" i="1" dirty="0" smtClean="0"/>
              <a:t>II. INFORMAL </a:t>
            </a:r>
            <a:r>
              <a:rPr lang="pl-PL" sz="1400" b="1" dirty="0" smtClean="0"/>
              <a:t>(strój formalny - politycy, dyplomaci)</a:t>
            </a:r>
            <a:endParaRPr lang="pl-PL" sz="1400" dirty="0" smtClean="0"/>
          </a:p>
          <a:p>
            <a:r>
              <a:rPr lang="pl-PL" sz="1400" i="1" dirty="0" err="1" smtClean="0"/>
              <a:t>Informal</a:t>
            </a:r>
            <a:r>
              <a:rPr lang="pl-PL" sz="1400" i="1" dirty="0" smtClean="0"/>
              <a:t> </a:t>
            </a:r>
            <a:r>
              <a:rPr lang="pl-PL" sz="1400" i="1" dirty="0" err="1" smtClean="0"/>
              <a:t>attire</a:t>
            </a:r>
            <a:r>
              <a:rPr lang="pl-PL" sz="1400" i="1" dirty="0" smtClean="0"/>
              <a:t> - </a:t>
            </a:r>
            <a:r>
              <a:rPr lang="pl-PL" sz="1400" i="1" dirty="0" err="1" smtClean="0"/>
              <a:t>black</a:t>
            </a:r>
            <a:r>
              <a:rPr lang="pl-PL" sz="1400" i="1" dirty="0" smtClean="0"/>
              <a:t> </a:t>
            </a:r>
            <a:r>
              <a:rPr lang="pl-PL" sz="1400" i="1" dirty="0" err="1" smtClean="0"/>
              <a:t>tie</a:t>
            </a:r>
            <a:r>
              <a:rPr lang="pl-PL" sz="1400" i="1" dirty="0" smtClean="0"/>
              <a:t> </a:t>
            </a:r>
            <a:r>
              <a:rPr lang="pl-PL" sz="1400" i="1" dirty="0" err="1" smtClean="0"/>
              <a:t>optional</a:t>
            </a:r>
            <a:r>
              <a:rPr lang="pl-PL" sz="1400" dirty="0" smtClean="0"/>
              <a:t> – bardzo ciemny garnitur z białą lub jasną koszulą</a:t>
            </a:r>
          </a:p>
          <a:p>
            <a:endParaRPr lang="pl-PL" sz="1400" dirty="0" smtClean="0"/>
          </a:p>
          <a:p>
            <a:r>
              <a:rPr lang="pl-PL" sz="1400" b="1" dirty="0" smtClean="0"/>
              <a:t>III</a:t>
            </a:r>
            <a:r>
              <a:rPr lang="pl-PL" sz="1400" dirty="0" smtClean="0"/>
              <a:t>. </a:t>
            </a:r>
            <a:r>
              <a:rPr lang="pl-PL" sz="1400" b="1" i="1" dirty="0" smtClean="0"/>
              <a:t>BUSINESS WEAR</a:t>
            </a:r>
            <a:r>
              <a:rPr lang="pl-PL" sz="1400" b="1" dirty="0" smtClean="0"/>
              <a:t> /ATTIRE = </a:t>
            </a:r>
            <a:r>
              <a:rPr lang="pl-PL" sz="1400" b="1" dirty="0" err="1" smtClean="0"/>
              <a:t>Business-Kleidung</a:t>
            </a:r>
            <a:r>
              <a:rPr lang="pl-PL" sz="1400" b="1" dirty="0" smtClean="0"/>
              <a:t> (strój biznesowy)</a:t>
            </a:r>
            <a:r>
              <a:rPr lang="pl-PL" sz="1400" dirty="0" smtClean="0"/>
              <a:t> </a:t>
            </a:r>
          </a:p>
          <a:p>
            <a:r>
              <a:rPr lang="pl-PL" sz="1400" i="1" dirty="0" smtClean="0"/>
              <a:t>Business </a:t>
            </a:r>
            <a:r>
              <a:rPr lang="pl-PL" sz="1400" i="1" dirty="0" err="1" smtClean="0"/>
              <a:t>attire</a:t>
            </a:r>
            <a:r>
              <a:rPr lang="pl-PL" sz="1400" dirty="0" smtClean="0"/>
              <a:t> - biznesowy klasyczny</a:t>
            </a:r>
          </a:p>
          <a:p>
            <a:r>
              <a:rPr lang="pl-PL" sz="1400" i="1" dirty="0" smtClean="0"/>
              <a:t>Business smart</a:t>
            </a:r>
            <a:r>
              <a:rPr lang="pl-PL" sz="1400" dirty="0" smtClean="0"/>
              <a:t> - biznesowy z elementami swobodniejszymi</a:t>
            </a:r>
          </a:p>
          <a:p>
            <a:r>
              <a:rPr lang="pl-PL" sz="1400" i="1" dirty="0" smtClean="0"/>
              <a:t>Business </a:t>
            </a:r>
            <a:r>
              <a:rPr lang="pl-PL" sz="1400" i="1" dirty="0" err="1" smtClean="0"/>
              <a:t>casual</a:t>
            </a:r>
            <a:r>
              <a:rPr lang="pl-PL" sz="1400" dirty="0" smtClean="0"/>
              <a:t> - biznesowy swobodny</a:t>
            </a:r>
          </a:p>
          <a:p>
            <a:endParaRPr lang="pl-PL" sz="1400" dirty="0" smtClean="0"/>
          </a:p>
          <a:p>
            <a:r>
              <a:rPr lang="pl-PL" sz="1400" b="1" dirty="0" smtClean="0"/>
              <a:t>IV. </a:t>
            </a:r>
            <a:r>
              <a:rPr lang="pl-PL" sz="1400" b="1" i="1" dirty="0" smtClean="0"/>
              <a:t>CASUAL</a:t>
            </a:r>
            <a:r>
              <a:rPr lang="pl-PL" sz="1400" b="1" dirty="0" smtClean="0"/>
              <a:t> - swobodny, weekendowy</a:t>
            </a:r>
          </a:p>
          <a:p>
            <a:endParaRPr lang="pl-PL" sz="1400" dirty="0" smtClean="0"/>
          </a:p>
          <a:p>
            <a:r>
              <a:rPr lang="pl-PL" sz="1400" b="1" dirty="0" smtClean="0"/>
              <a:t>V. ACTIVE- sportowy</a:t>
            </a:r>
            <a:r>
              <a:rPr lang="pl-PL" sz="1400" dirty="0" smtClean="0"/>
              <a:t/>
            </a:r>
            <a:br>
              <a:rPr lang="pl-PL" sz="1400" dirty="0" smtClean="0"/>
            </a:br>
            <a:endParaRPr lang="pl-PL" sz="14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315416"/>
            <a:ext cx="7772400" cy="1470025"/>
          </a:xfrm>
        </p:spPr>
        <p:txBody>
          <a:bodyPr>
            <a:normAutofit/>
          </a:bodyPr>
          <a:lstStyle/>
          <a:p>
            <a:r>
              <a:rPr lang="pl-PL" sz="4000" b="1" dirty="0" smtClean="0">
                <a:solidFill>
                  <a:srgbClr val="FFC000"/>
                </a:solidFill>
              </a:rPr>
              <a:t>Ubiór - </a:t>
            </a:r>
            <a:r>
              <a:rPr lang="pl-PL" sz="4000" b="1" dirty="0" err="1" smtClean="0">
                <a:solidFill>
                  <a:srgbClr val="FFC000"/>
                </a:solidFill>
              </a:rPr>
              <a:t>Kleidung</a:t>
            </a:r>
            <a:endParaRPr lang="pl-PL" sz="4000" b="1" dirty="0">
              <a:solidFill>
                <a:srgbClr val="FFC000"/>
              </a:solidFill>
            </a:endParaRPr>
          </a:p>
        </p:txBody>
      </p:sp>
      <p:sp>
        <p:nvSpPr>
          <p:cNvPr id="4" name="Prostokąt 3"/>
          <p:cNvSpPr/>
          <p:nvPr/>
        </p:nvSpPr>
        <p:spPr>
          <a:xfrm>
            <a:off x="35496" y="836712"/>
            <a:ext cx="9144000" cy="18620482"/>
          </a:xfrm>
          <a:prstGeom prst="rect">
            <a:avLst/>
          </a:prstGeom>
        </p:spPr>
        <p:txBody>
          <a:bodyPr wrap="square">
            <a:spAutoFit/>
          </a:bodyPr>
          <a:lstStyle/>
          <a:p>
            <a:r>
              <a:rPr lang="pl-PL" sz="1400" b="1" dirty="0" smtClean="0"/>
              <a:t>AD 1</a:t>
            </a:r>
            <a:r>
              <a:rPr lang="pl-PL" sz="1400" dirty="0" smtClean="0"/>
              <a:t> </a:t>
            </a:r>
            <a:r>
              <a:rPr lang="pl-PL" sz="1400" b="1" i="1" dirty="0" smtClean="0"/>
              <a:t>FORMAL ATTIRE</a:t>
            </a:r>
            <a:endParaRPr lang="pl-PL" sz="1400" dirty="0" smtClean="0"/>
          </a:p>
          <a:p>
            <a:r>
              <a:rPr lang="pl-PL" sz="1400" b="1" i="1" dirty="0" smtClean="0"/>
              <a:t>White </a:t>
            </a:r>
            <a:r>
              <a:rPr lang="pl-PL" sz="1400" b="1" i="1" dirty="0" err="1" smtClean="0"/>
              <a:t>tie</a:t>
            </a:r>
            <a:r>
              <a:rPr lang="pl-PL" sz="1400" b="1" dirty="0" smtClean="0"/>
              <a:t> (frak i biała muszka)</a:t>
            </a:r>
            <a:endParaRPr lang="pl-PL" sz="1400" dirty="0" smtClean="0"/>
          </a:p>
          <a:p>
            <a:r>
              <a:rPr lang="pl-PL" sz="1400" dirty="0" smtClean="0"/>
              <a:t>Strój wieczorowy. Na całość stroju </a:t>
            </a:r>
            <a:r>
              <a:rPr lang="pl-PL" sz="1400" dirty="0" err="1" smtClean="0"/>
              <a:t>white</a:t>
            </a:r>
            <a:r>
              <a:rPr lang="pl-PL" sz="1400" dirty="0" smtClean="0"/>
              <a:t> </a:t>
            </a:r>
            <a:r>
              <a:rPr lang="pl-PL" sz="1400" dirty="0" err="1" smtClean="0"/>
              <a:t>tie</a:t>
            </a:r>
            <a:r>
              <a:rPr lang="pl-PL" sz="1400" dirty="0" smtClean="0"/>
              <a:t> składają się następujące elementy:</a:t>
            </a:r>
          </a:p>
          <a:p>
            <a:r>
              <a:rPr lang="pl-PL" sz="1400" b="1" dirty="0" smtClean="0"/>
              <a:t>Panowie</a:t>
            </a:r>
            <a:r>
              <a:rPr lang="pl-PL" sz="1400" dirty="0" smtClean="0"/>
              <a:t> - frak czyli marynarka z dłuższymi połami z tyłu( nosi sie zawsze </a:t>
            </a:r>
            <a:r>
              <a:rPr lang="pl-PL" sz="1400" dirty="0" err="1" smtClean="0"/>
              <a:t>rozpietą</a:t>
            </a:r>
            <a:r>
              <a:rPr lang="pl-PL" sz="1400" dirty="0" smtClean="0"/>
              <a:t>) biała </a:t>
            </a:r>
            <a:r>
              <a:rPr lang="pl-PL" sz="1400" dirty="0" err="1" smtClean="0"/>
              <a:t>kamizelka,najczęściej</a:t>
            </a:r>
            <a:r>
              <a:rPr lang="pl-PL" sz="1400" dirty="0" smtClean="0"/>
              <a:t> z tkaniny zwanej piką, biała koszula z ozdobnym przodem i łamanym do muszki kołnierzykiem, z mankietami zapinanymi na spinki, biała jedwabna muszka, spodnie z lampasami oraz wiązane buty lakierki.</a:t>
            </a:r>
          </a:p>
          <a:p>
            <a:r>
              <a:rPr lang="pl-PL" sz="1400" b="1" dirty="0" smtClean="0"/>
              <a:t>Panie </a:t>
            </a:r>
            <a:r>
              <a:rPr lang="pl-PL" sz="1400" dirty="0" smtClean="0"/>
              <a:t>- długie suknie balowe, etola lub szal otulający ramiona, buty szpilki na obcasie, malutka ozdobna torebka, błyszcząca, wieczorowa biżuteria</a:t>
            </a:r>
          </a:p>
          <a:p>
            <a:r>
              <a:rPr lang="pl-PL" sz="1400" b="1" i="1" dirty="0" smtClean="0"/>
              <a:t>Black </a:t>
            </a:r>
            <a:r>
              <a:rPr lang="pl-PL" sz="1400" b="1" i="1" dirty="0" err="1" smtClean="0"/>
              <a:t>tie</a:t>
            </a:r>
            <a:r>
              <a:rPr lang="pl-PL" sz="1400" b="1" i="1" dirty="0" smtClean="0"/>
              <a:t>.</a:t>
            </a:r>
            <a:r>
              <a:rPr lang="pl-PL" sz="1400" b="1" dirty="0" smtClean="0"/>
              <a:t> </a:t>
            </a:r>
            <a:endParaRPr lang="pl-PL" sz="1400" dirty="0" smtClean="0"/>
          </a:p>
          <a:p>
            <a:r>
              <a:rPr lang="pl-PL" sz="1400" dirty="0" smtClean="0"/>
              <a:t>Strój wieczorowy, który składa się z następujących elementów:</a:t>
            </a:r>
            <a:r>
              <a:rPr lang="pl-PL" sz="1400" b="1" i="1" dirty="0" smtClean="0"/>
              <a:t/>
            </a:r>
            <a:br>
              <a:rPr lang="pl-PL" sz="1400" b="1" i="1" dirty="0" smtClean="0"/>
            </a:br>
            <a:endParaRPr lang="pl-PL" sz="1400" dirty="0" smtClean="0"/>
          </a:p>
          <a:p>
            <a:r>
              <a:rPr lang="pl-PL" sz="1400" b="1" dirty="0" smtClean="0"/>
              <a:t>Panowie - </a:t>
            </a:r>
            <a:r>
              <a:rPr lang="pl-PL" sz="1400" dirty="0" smtClean="0"/>
              <a:t>smoking czyli czarna marynarka z błyszczącymi klapami, jedno lub dwurzędowa, spodnie z lampasem, ozdobny pas błyszczący noszony w talii do spodni (tzw. pas hiszpański), koszula biała, z łamanym do muszki kołnierzykiem i mankietami na spinki, czarna muszka błyszcząca, czarne, błyszczące lakierki lub buty typu Oxford.</a:t>
            </a:r>
          </a:p>
          <a:p>
            <a:r>
              <a:rPr lang="pl-PL" sz="1400" b="1" dirty="0" smtClean="0"/>
              <a:t>Panie</a:t>
            </a:r>
            <a:r>
              <a:rPr lang="pl-PL" sz="1400" dirty="0" smtClean="0"/>
              <a:t> suknie wieczorowe ale nie balowe ( coraz częściej nie są już długie), buty na wysokim obcasie, wieczorowa biżuteria i mała torebka. W przypadku Pań rozróżnienie pomiędzy strojem balowym i wieczorowym jest często umowne. Damski strój nie podlega tak precyzyjnym rygorom.</a:t>
            </a:r>
          </a:p>
          <a:p>
            <a:r>
              <a:rPr lang="pl-PL" sz="1400" b="1" i="1" dirty="0" err="1" smtClean="0"/>
              <a:t>Morning</a:t>
            </a:r>
            <a:r>
              <a:rPr lang="pl-PL" sz="1400" b="1" i="1" dirty="0" smtClean="0"/>
              <a:t> </a:t>
            </a:r>
            <a:r>
              <a:rPr lang="pl-PL" sz="1400" b="1" i="1" dirty="0" err="1" smtClean="0"/>
              <a:t>dress</a:t>
            </a:r>
            <a:r>
              <a:rPr lang="pl-PL" sz="1400" b="1" dirty="0" smtClean="0"/>
              <a:t> – żakiet męski</a:t>
            </a:r>
            <a:endParaRPr lang="pl-PL" sz="1400" dirty="0" smtClean="0"/>
          </a:p>
          <a:p>
            <a:r>
              <a:rPr lang="pl-PL" sz="1400" dirty="0" smtClean="0"/>
              <a:t>Strój dzienny, który składa się z następujących elementów:</a:t>
            </a:r>
            <a:r>
              <a:rPr lang="pl-PL" sz="1400" b="1" dirty="0" smtClean="0"/>
              <a:t/>
            </a:r>
            <a:br>
              <a:rPr lang="pl-PL" sz="1400" b="1" dirty="0" smtClean="0"/>
            </a:br>
            <a:endParaRPr lang="pl-PL" sz="1400" dirty="0" smtClean="0"/>
          </a:p>
          <a:p>
            <a:r>
              <a:rPr lang="pl-PL" sz="1400" b="1" dirty="0" smtClean="0"/>
              <a:t>Panowie- żakiet męski ( </a:t>
            </a:r>
            <a:r>
              <a:rPr lang="pl-PL" sz="1400" b="1" dirty="0" err="1" smtClean="0"/>
              <a:t>cutaway</a:t>
            </a:r>
            <a:r>
              <a:rPr lang="pl-PL" sz="1400" b="1" dirty="0" smtClean="0"/>
              <a:t>) , zwany także surdutem angielskim. </a:t>
            </a:r>
            <a:r>
              <a:rPr lang="pl-PL" sz="1400" dirty="0" smtClean="0"/>
              <a:t>Jest to ciemna marynarka o wydłużonym owalnie tyle, </a:t>
            </a:r>
          </a:p>
          <a:p>
            <a:r>
              <a:rPr lang="pl-PL" sz="1400" dirty="0" smtClean="0"/>
              <a:t>wykonana z innej tkaniny niż spodnie, kamizelka jedno lub dwurzędowa (najczęściej szara),spodnie z tkaniny w prążki oraz jasna koszula</a:t>
            </a:r>
          </a:p>
          <a:p>
            <a:r>
              <a:rPr lang="pl-PL" sz="1400" dirty="0" smtClean="0"/>
              <a:t>i ozdobny krawat i nakrycie głowy – cylinder.</a:t>
            </a:r>
          </a:p>
          <a:p>
            <a:r>
              <a:rPr lang="pl-PL" sz="1400" b="1" dirty="0" smtClean="0"/>
              <a:t>Panie </a:t>
            </a:r>
            <a:r>
              <a:rPr lang="pl-PL" sz="1400" dirty="0" smtClean="0"/>
              <a:t>-eleganckie ale krótkie suknie, ozdobne nakrycie głowy, delikatna biżuteria, buty na obcasie oraz mała torebka.</a:t>
            </a:r>
          </a:p>
          <a:p>
            <a:r>
              <a:rPr lang="pl-PL" sz="1400" b="1" i="1" dirty="0" err="1" smtClean="0"/>
              <a:t>Morning</a:t>
            </a:r>
            <a:r>
              <a:rPr lang="pl-PL" sz="1400" b="1" i="1" dirty="0" smtClean="0"/>
              <a:t> suit -</a:t>
            </a:r>
            <a:r>
              <a:rPr lang="pl-PL" sz="1400" dirty="0" smtClean="0"/>
              <a:t> to żakiet męski o kształcie takim samym jak żakiet w stroju </a:t>
            </a:r>
            <a:r>
              <a:rPr lang="pl-PL" sz="1400" dirty="0" err="1" smtClean="0"/>
              <a:t>morning</a:t>
            </a:r>
            <a:r>
              <a:rPr lang="pl-PL" sz="1400" dirty="0" smtClean="0"/>
              <a:t> </a:t>
            </a:r>
            <a:r>
              <a:rPr lang="pl-PL" sz="1400" dirty="0" err="1" smtClean="0"/>
              <a:t>dress</a:t>
            </a:r>
            <a:r>
              <a:rPr lang="pl-PL" sz="1400" dirty="0" smtClean="0"/>
              <a:t> z tą różnicą, że kamizelka i spodnie uszyte są z tej samej tkaniny co żakiet, najczęściej w kolorze szarym.</a:t>
            </a:r>
          </a:p>
          <a:p>
            <a:r>
              <a:rPr lang="pl-PL" sz="1400" dirty="0" smtClean="0"/>
              <a:t>Panie ubierają sukienki , buty na obcasie i koniecznie noszą nakrycie głowy tak jak w zestawie </a:t>
            </a:r>
            <a:r>
              <a:rPr lang="pl-PL" sz="1400" dirty="0" err="1" smtClean="0"/>
              <a:t>morning</a:t>
            </a:r>
            <a:r>
              <a:rPr lang="pl-PL" sz="1400" dirty="0" smtClean="0"/>
              <a:t> </a:t>
            </a:r>
            <a:r>
              <a:rPr lang="pl-PL" sz="1400" dirty="0" err="1" smtClean="0"/>
              <a:t>dress</a:t>
            </a:r>
            <a:r>
              <a:rPr lang="pl-PL" sz="1400" dirty="0" smtClean="0"/>
              <a:t>. </a:t>
            </a:r>
            <a:r>
              <a:rPr lang="pl-PL" sz="1400" dirty="0" err="1" smtClean="0"/>
              <a:t>Morning</a:t>
            </a:r>
            <a:r>
              <a:rPr lang="pl-PL" sz="1400" dirty="0" smtClean="0"/>
              <a:t> suit uznawany jest za strój dzienny </a:t>
            </a:r>
            <a:r>
              <a:rPr lang="pl-PL" sz="1400" dirty="0" err="1" smtClean="0"/>
              <a:t>semi</a:t>
            </a:r>
            <a:r>
              <a:rPr lang="pl-PL" sz="1400" dirty="0" smtClean="0"/>
              <a:t> </a:t>
            </a:r>
            <a:r>
              <a:rPr lang="pl-PL" sz="1400" dirty="0" err="1" smtClean="0"/>
              <a:t>formal</a:t>
            </a:r>
            <a:r>
              <a:rPr lang="pl-PL" sz="1400" dirty="0" smtClean="0"/>
              <a:t>. </a:t>
            </a:r>
            <a:r>
              <a:rPr lang="pl-PL" sz="1400" dirty="0" err="1" smtClean="0"/>
              <a:t>Wiecej</a:t>
            </a:r>
            <a:r>
              <a:rPr lang="pl-PL" sz="1400" dirty="0" smtClean="0"/>
              <a:t> informacji o strojach formalnych (</a:t>
            </a:r>
            <a:r>
              <a:rPr lang="pl-PL" sz="1400" b="1" i="1" dirty="0" err="1" smtClean="0"/>
              <a:t>formal</a:t>
            </a:r>
            <a:r>
              <a:rPr lang="pl-PL" sz="1400" b="1" i="1" dirty="0" smtClean="0"/>
              <a:t> </a:t>
            </a:r>
            <a:r>
              <a:rPr lang="pl-PL" sz="1400" b="1" i="1" dirty="0" err="1" smtClean="0"/>
              <a:t>attire</a:t>
            </a:r>
            <a:r>
              <a:rPr lang="pl-PL" sz="1400" dirty="0" smtClean="0"/>
              <a:t>) znajdzie się w odrębnym artykule.</a:t>
            </a:r>
            <a:br>
              <a:rPr lang="pl-PL" sz="1400" dirty="0" smtClean="0"/>
            </a:br>
            <a:endParaRPr lang="pl-PL" sz="1400" dirty="0" smtClean="0"/>
          </a:p>
          <a:p>
            <a:r>
              <a:rPr lang="pl-PL" sz="1400" b="1" dirty="0" smtClean="0"/>
              <a:t>AD II </a:t>
            </a:r>
            <a:r>
              <a:rPr lang="pl-PL" sz="1400" b="1" i="1" dirty="0" smtClean="0"/>
              <a:t>INFORMAL ATTIRE</a:t>
            </a:r>
            <a:r>
              <a:rPr lang="pl-PL" sz="1400" b="1" dirty="0" smtClean="0"/>
              <a:t/>
            </a:r>
            <a:br>
              <a:rPr lang="pl-PL" sz="1400" b="1" dirty="0" smtClean="0"/>
            </a:br>
            <a:endParaRPr lang="pl-PL" sz="1400" dirty="0" smtClean="0"/>
          </a:p>
          <a:p>
            <a:r>
              <a:rPr lang="pl-PL" sz="1400" b="1" i="1" dirty="0" err="1" smtClean="0"/>
              <a:t>Informal</a:t>
            </a:r>
            <a:r>
              <a:rPr lang="pl-PL" sz="1400" dirty="0" smtClean="0"/>
              <a:t> - Występuje najczęściej w sferach polityki i dyplomacji na formalnych spotkaniach na wysokim szczeblu. Jest to strój zarówno dzienny jak i wieczorowy.</a:t>
            </a:r>
          </a:p>
          <a:p>
            <a:r>
              <a:rPr lang="pl-PL" sz="1400" dirty="0" smtClean="0"/>
              <a:t>Panowie- zakładają czarny albo bardzo ciemny granatowy garnitur z białą lub jasną pastelową koszulą z krawatem, buty typu </a:t>
            </a:r>
            <a:r>
              <a:rPr lang="pl-PL" sz="1400" dirty="0" err="1" smtClean="0"/>
              <a:t>oxford</a:t>
            </a:r>
            <a:endParaRPr lang="pl-PL" sz="1400" dirty="0" smtClean="0"/>
          </a:p>
          <a:p>
            <a:r>
              <a:rPr lang="pl-PL" sz="1400" dirty="0" smtClean="0"/>
              <a:t>Panie- zakładają krótką sukienkę z żakietem lub kostium, rzadziej spodnium, w ciemnym kolorze noszony z jasną bluzką koszulową. Buty koniecznie na obcasie.</a:t>
            </a:r>
          </a:p>
          <a:p>
            <a:r>
              <a:rPr lang="pl-PL" sz="1400" dirty="0" smtClean="0"/>
              <a:t/>
            </a:r>
            <a:br>
              <a:rPr lang="pl-PL" sz="1400" dirty="0" smtClean="0"/>
            </a:br>
            <a:endParaRPr lang="pl-PL" sz="1400" dirty="0" smtClean="0"/>
          </a:p>
          <a:p>
            <a:r>
              <a:rPr lang="pl-PL" sz="1400" b="1" i="1" dirty="0" smtClean="0"/>
              <a:t>AD III </a:t>
            </a:r>
            <a:endParaRPr lang="pl-PL" sz="1400" dirty="0" smtClean="0"/>
          </a:p>
          <a:p>
            <a:r>
              <a:rPr lang="pl-PL" sz="1400" b="1" i="1" dirty="0" smtClean="0"/>
              <a:t>BUSINESS WEAR</a:t>
            </a:r>
            <a:endParaRPr lang="pl-PL" sz="1400" dirty="0" smtClean="0"/>
          </a:p>
          <a:p>
            <a:r>
              <a:rPr lang="pl-PL" sz="1400" dirty="0" smtClean="0"/>
              <a:t>W wydaniu najbardziej formalnym oznacza po prostu ciemny, gładki garnitur z koszulą i krawatem. Mam tu na myśli najbardziej klasyczny, obecnie tylko jednorzędowy, męski garnitur w ciemnym stonowanym kolorze np. ciemnoszarym lub granatowym. Koszula może być gładka lub w drobny deseń wynikający z faktury tkaniny lub delikatne prążki. Wzory wyraziste typu szerokie paski czy krata zarezerwowane są dla koszul o charakterze </a:t>
            </a:r>
            <a:r>
              <a:rPr lang="pl-PL" sz="1400" dirty="0" err="1" smtClean="0"/>
              <a:t>casual</a:t>
            </a:r>
            <a:r>
              <a:rPr lang="pl-PL" sz="1400" dirty="0" smtClean="0"/>
              <a:t>. Koszule raczej w kolorach pastelowych, jasnych. Biała koszula uważana jest za odświętną, lepiej sprawdzi się w stylizacji wieczorowej.</a:t>
            </a:r>
          </a:p>
          <a:p>
            <a:r>
              <a:rPr lang="pl-PL" sz="1400" dirty="0" smtClean="0"/>
              <a:t>W przypadku Pań jest to klasyczny ubiór biurowy. Może to być zarówno kostium ze spodniami jak i spódnicą, czy żakiet z sukienką. Do zestawu pasuje najlepiej klasyczna bluzka koszulowa w pastelowym kolorze jedwabna lub bawełniana.</a:t>
            </a:r>
          </a:p>
          <a:p>
            <a:r>
              <a:rPr lang="pl-PL" sz="1400" b="1" i="1" dirty="0" smtClean="0"/>
              <a:t>BUSINESS SMART</a:t>
            </a:r>
            <a:endParaRPr lang="pl-PL" sz="1400" dirty="0" smtClean="0"/>
          </a:p>
          <a:p>
            <a:r>
              <a:rPr lang="pl-PL" sz="1400" dirty="0" smtClean="0"/>
              <a:t>W tym przypadku ważne są niuanse. </a:t>
            </a:r>
            <a:r>
              <a:rPr lang="pl-PL" sz="1400" i="1" dirty="0" smtClean="0"/>
              <a:t>Business smart</a:t>
            </a:r>
            <a:r>
              <a:rPr lang="pl-PL" sz="1400" dirty="0" smtClean="0"/>
              <a:t> oznacza drobne odstępstwa od restrykcyjnych zasad </a:t>
            </a:r>
            <a:r>
              <a:rPr lang="pl-PL" sz="1400" i="1" dirty="0" smtClean="0"/>
              <a:t>business </a:t>
            </a:r>
            <a:r>
              <a:rPr lang="pl-PL" sz="1400" i="1" dirty="0" err="1" smtClean="0"/>
              <a:t>wear</a:t>
            </a:r>
            <a:r>
              <a:rPr lang="pl-PL" sz="1400" dirty="0" smtClean="0"/>
              <a:t>. Dopuszczalne jest zestawienie marynarki i spodni z różnych tkanin o bardziej sportowym charakterze jak np. tweedowa lub bawełniana, lniana marynarka i garniturowe ciemne spodnie. Możliwe jest zastąpienie koszuli z klasycznym kołnierzykiem koszulą nieco mniej formalną np. z kołnierzykiem typu </a:t>
            </a:r>
            <a:r>
              <a:rPr lang="pl-PL" sz="1400" i="1" dirty="0" err="1" smtClean="0"/>
              <a:t>button</a:t>
            </a:r>
            <a:r>
              <a:rPr lang="pl-PL" sz="1400" i="1" dirty="0" smtClean="0"/>
              <a:t> down</a:t>
            </a:r>
            <a:r>
              <a:rPr lang="pl-PL" sz="1400" dirty="0" smtClean="0"/>
              <a:t>. Coraz częściej widzi sie też buty w kolorze brązowym, nie tylko czarnym.</a:t>
            </a:r>
          </a:p>
          <a:p>
            <a:r>
              <a:rPr lang="pl-PL" sz="1400" dirty="0" smtClean="0"/>
              <a:t>Ważna uwaga:</a:t>
            </a:r>
          </a:p>
          <a:p>
            <a:r>
              <a:rPr lang="pl-PL" sz="1400" dirty="0" smtClean="0"/>
              <a:t>stopień sformalizowania stroju zależy od firmy. Często</a:t>
            </a:r>
            <a:r>
              <a:rPr lang="pl-PL" sz="1400" i="1" dirty="0" smtClean="0"/>
              <a:t> business smart</a:t>
            </a:r>
            <a:r>
              <a:rPr lang="pl-PL" sz="1400" dirty="0" smtClean="0"/>
              <a:t> będzie strojem właściwym na </a:t>
            </a:r>
            <a:r>
              <a:rPr lang="pl-PL" sz="1400" dirty="0" err="1" smtClean="0"/>
              <a:t>c</a:t>
            </a:r>
            <a:r>
              <a:rPr lang="pl-PL" sz="1400" i="1" dirty="0" err="1" smtClean="0"/>
              <a:t>asual</a:t>
            </a:r>
            <a:r>
              <a:rPr lang="pl-PL" sz="1400" i="1" dirty="0" smtClean="0"/>
              <a:t> </a:t>
            </a:r>
            <a:r>
              <a:rPr lang="pl-PL" sz="1400" i="1" dirty="0" err="1" smtClean="0"/>
              <a:t>Friday</a:t>
            </a:r>
            <a:r>
              <a:rPr lang="pl-PL" sz="1400" i="1" dirty="0" smtClean="0"/>
              <a:t> </a:t>
            </a:r>
            <a:r>
              <a:rPr lang="pl-PL" sz="1400" dirty="0" smtClean="0"/>
              <a:t>w firmach o bardzo sformalizowanym </a:t>
            </a:r>
            <a:r>
              <a:rPr lang="pl-PL" sz="1400" dirty="0" err="1" smtClean="0"/>
              <a:t>dress</a:t>
            </a:r>
            <a:r>
              <a:rPr lang="pl-PL" sz="1400" dirty="0" smtClean="0"/>
              <a:t> </a:t>
            </a:r>
            <a:r>
              <a:rPr lang="pl-PL" sz="1400" dirty="0" err="1" smtClean="0"/>
              <a:t>code</a:t>
            </a:r>
            <a:r>
              <a:rPr lang="pl-PL" sz="1400" dirty="0" smtClean="0"/>
              <a:t> w </a:t>
            </a:r>
            <a:r>
              <a:rPr lang="pl-PL" sz="1400" dirty="0" err="1" smtClean="0"/>
              <a:t>ciagu</a:t>
            </a:r>
            <a:r>
              <a:rPr lang="pl-PL" sz="1400" dirty="0" smtClean="0"/>
              <a:t> tygodnia.</a:t>
            </a:r>
          </a:p>
          <a:p>
            <a:r>
              <a:rPr lang="pl-PL" sz="1400" dirty="0" smtClean="0"/>
              <a:t>Panie mają także możliwość zastosowania w miejsce koszuli bluzkowej, bardziej kobiecej bluzki z ozdobnym wiązaniem lub topu. Żakiet może być uszyty z tkaniny innej niż dół. Dopuszcza się założenie kompletu z dzianiny typu </a:t>
            </a:r>
            <a:r>
              <a:rPr lang="pl-PL" sz="1400" i="1" dirty="0" err="1" smtClean="0"/>
              <a:t>twin</a:t>
            </a:r>
            <a:r>
              <a:rPr lang="pl-PL" sz="1400" i="1" dirty="0" smtClean="0"/>
              <a:t> set.</a:t>
            </a:r>
            <a:endParaRPr lang="pl-PL" sz="1400" dirty="0" smtClean="0"/>
          </a:p>
          <a:p>
            <a:r>
              <a:rPr lang="pl-PL" sz="1400" b="1" i="1" dirty="0" smtClean="0"/>
              <a:t>BUSINESS CASUAL</a:t>
            </a:r>
            <a:r>
              <a:rPr lang="pl-PL" sz="1400" dirty="0" smtClean="0"/>
              <a:t/>
            </a:r>
            <a:br>
              <a:rPr lang="pl-PL" sz="1400" dirty="0" smtClean="0"/>
            </a:br>
            <a:endParaRPr lang="pl-PL" sz="1400" dirty="0" smtClean="0"/>
          </a:p>
          <a:p>
            <a:r>
              <a:rPr lang="pl-PL" sz="1400" dirty="0" err="1" smtClean="0"/>
              <a:t>Casual</a:t>
            </a:r>
            <a:r>
              <a:rPr lang="pl-PL" sz="1400" dirty="0" smtClean="0"/>
              <a:t> </a:t>
            </a:r>
            <a:r>
              <a:rPr lang="pl-PL" sz="1400" dirty="0" err="1" smtClean="0"/>
              <a:t>Friday</a:t>
            </a:r>
            <a:r>
              <a:rPr lang="pl-PL" sz="1400" dirty="0" smtClean="0"/>
              <a:t> obowiązuje już teraz prawie powszechnie w dużych korporacjach w końcu tygodnia. Oznacza styl mniej formalny, dla Pań i Panów dopuszcza marynarki bardziej sportowe, często sztruksowe, lniane lub tweedowe w kratkę lub inny deseń, koszule bez krawatów a nawet dżinsy noszone z obuwiem sportowym. Marynarki często mogą też być zastąpione swetrem, do którego można założyć koszule z krawatem sportowym np. wełnianym.</a:t>
            </a:r>
          </a:p>
          <a:p>
            <a:r>
              <a:rPr lang="pl-PL" sz="1400" dirty="0" smtClean="0"/>
              <a:t>Dopuszczalny także golf lub sweter w serek do koszulki sportowej i koszulki polo.</a:t>
            </a:r>
          </a:p>
          <a:p>
            <a:r>
              <a:rPr lang="pl-PL" sz="1400" dirty="0" smtClean="0"/>
              <a:t>Panie mogą sobie pozwolić na dzianinowe sweterki i topy. Spodnie lub spódnica mogą być z innej niż żakiet tkaniny. Bluzki bardziej kobiece, np. wiązane pod szyją z miękkich, układających się </a:t>
            </a:r>
            <a:r>
              <a:rPr lang="pl-PL" sz="1400" dirty="0" err="1" smtClean="0"/>
              <a:t>tkanin.Panie</a:t>
            </a:r>
            <a:r>
              <a:rPr lang="pl-PL" sz="1400" dirty="0" smtClean="0"/>
              <a:t> mogą sobie pozwolić także na więcej luzu i koloru, dżinsy noszone z koszulą albo dzianiną i do tego buty na płaskim obcasie.</a:t>
            </a:r>
          </a:p>
          <a:p>
            <a:r>
              <a:rPr lang="pl-PL" sz="1400" b="1" i="1" dirty="0" smtClean="0"/>
              <a:t>AD IV CASUAL</a:t>
            </a:r>
            <a:br>
              <a:rPr lang="pl-PL" sz="1400" b="1" i="1" dirty="0" smtClean="0"/>
            </a:br>
            <a:endParaRPr lang="pl-PL" sz="1400" dirty="0" smtClean="0"/>
          </a:p>
          <a:p>
            <a:r>
              <a:rPr lang="pl-PL" sz="1400" dirty="0" smtClean="0"/>
              <a:t>Strój typu </a:t>
            </a:r>
            <a:r>
              <a:rPr lang="pl-PL" sz="1400" i="1" dirty="0" err="1" smtClean="0"/>
              <a:t>casual</a:t>
            </a:r>
            <a:r>
              <a:rPr lang="pl-PL" sz="1400" dirty="0" smtClean="0"/>
              <a:t>, na czas weekendu i po pracy właściwie nie powinien być przedmiotem naszego zainteresowania, bo reguły biznesowego </a:t>
            </a:r>
            <a:r>
              <a:rPr lang="pl-PL" sz="1400" dirty="0" err="1" smtClean="0"/>
              <a:t>dresscodu</a:t>
            </a:r>
            <a:r>
              <a:rPr lang="pl-PL" sz="1400" dirty="0" smtClean="0"/>
              <a:t> obowiązują w czasie i miejscu pracy. Zdarza się jednak, że wybieramy się na wspólny z pracownikami wyjazd np. integracyjny i wtedy nie na miejscu jest strój biurowy. Zalecam jednak umiar i zestawy o charakterze sportowa elegancja zamiast bluz dresowych i koszulek </a:t>
            </a:r>
            <a:r>
              <a:rPr lang="pl-PL" sz="1400" i="1" dirty="0" smtClean="0"/>
              <a:t>T- </a:t>
            </a:r>
            <a:r>
              <a:rPr lang="pl-PL" sz="1400" i="1" dirty="0" err="1" smtClean="0"/>
              <a:t>shirt</a:t>
            </a:r>
            <a:r>
              <a:rPr lang="pl-PL" sz="1400" dirty="0" smtClean="0"/>
              <a:t> z krzyczącymi napisami typu: </a:t>
            </a:r>
            <a:r>
              <a:rPr lang="pl-PL" sz="1400" i="1" dirty="0" smtClean="0"/>
              <a:t>„I </a:t>
            </a:r>
            <a:r>
              <a:rPr lang="pl-PL" sz="1400" i="1" dirty="0" err="1" smtClean="0"/>
              <a:t>like</a:t>
            </a:r>
            <a:r>
              <a:rPr lang="pl-PL" sz="1400" i="1" dirty="0" smtClean="0"/>
              <a:t> </a:t>
            </a:r>
            <a:r>
              <a:rPr lang="pl-PL" sz="1400" i="1" dirty="0" err="1" smtClean="0"/>
              <a:t>beer</a:t>
            </a:r>
            <a:r>
              <a:rPr lang="pl-PL" sz="1400" i="1" dirty="0" smtClean="0"/>
              <a:t>”.</a:t>
            </a:r>
            <a:endParaRPr lang="pl-PL" sz="1400" dirty="0" smtClean="0"/>
          </a:p>
          <a:p>
            <a:r>
              <a:rPr lang="pl-PL" sz="1400" b="1" i="1" dirty="0" smtClean="0"/>
              <a:t>AD V. ACTIVE WEAR</a:t>
            </a:r>
            <a:endParaRPr lang="pl-PL" sz="1400" dirty="0" smtClean="0"/>
          </a:p>
          <a:p>
            <a:r>
              <a:rPr lang="pl-PL" sz="1400" dirty="0" smtClean="0"/>
              <a:t>Strój sportowy, treningowy, </a:t>
            </a:r>
            <a:r>
              <a:rPr lang="pl-PL" sz="1400" dirty="0" err="1" smtClean="0"/>
              <a:t>trekkingowy</a:t>
            </a:r>
            <a:r>
              <a:rPr lang="pl-PL" sz="1400" dirty="0" smtClean="0"/>
              <a:t> beż żadnych ograniczeń zwłaszcza w czasie wolnym od pracy.</a:t>
            </a:r>
          </a:p>
          <a:p>
            <a:r>
              <a:rPr lang="pl-PL" sz="1400" dirty="0" smtClean="0"/>
              <a:t>Obowiązuje tylko jedna reguła - strój sportowy ma uzasadnienie w czasie uprawiania sportu na sali, hali czy górskim szlaku Jest niedopuszczalny na spacerze w mieście. Negatywne skojarzenia z subkulturą dresiarzy będą chyba wystarczającym uzasadnieniem tej tezy.</a:t>
            </a:r>
          </a:p>
          <a:p>
            <a:endParaRPr lang="pl-PL" sz="1400" dirty="0" smtClean="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315416"/>
            <a:ext cx="7772400" cy="1470025"/>
          </a:xfrm>
        </p:spPr>
        <p:txBody>
          <a:bodyPr>
            <a:normAutofit/>
          </a:bodyPr>
          <a:lstStyle/>
          <a:p>
            <a:r>
              <a:rPr lang="pl-PL" sz="4000" b="1" dirty="0" smtClean="0">
                <a:solidFill>
                  <a:srgbClr val="E46C0A"/>
                </a:solidFill>
              </a:rPr>
              <a:t>Wizytówki – </a:t>
            </a:r>
            <a:r>
              <a:rPr lang="pl-PL" sz="4000" b="1" dirty="0" err="1" smtClean="0">
                <a:solidFill>
                  <a:srgbClr val="E46C0A"/>
                </a:solidFill>
              </a:rPr>
              <a:t>Visitenkarte</a:t>
            </a:r>
            <a:endParaRPr lang="pl-PL" sz="4000" b="1" dirty="0">
              <a:solidFill>
                <a:srgbClr val="E46C0A"/>
              </a:solidFill>
            </a:endParaRPr>
          </a:p>
        </p:txBody>
      </p:sp>
      <p:sp>
        <p:nvSpPr>
          <p:cNvPr id="4" name="Prostokąt 3"/>
          <p:cNvSpPr/>
          <p:nvPr/>
        </p:nvSpPr>
        <p:spPr>
          <a:xfrm>
            <a:off x="35496" y="836712"/>
            <a:ext cx="9144000" cy="4739759"/>
          </a:xfrm>
          <a:prstGeom prst="rect">
            <a:avLst/>
          </a:prstGeom>
        </p:spPr>
        <p:txBody>
          <a:bodyPr wrap="square">
            <a:spAutoFit/>
          </a:bodyPr>
          <a:lstStyle/>
          <a:p>
            <a:r>
              <a:rPr lang="pl-PL" b="1" dirty="0" smtClean="0"/>
              <a:t>savoir </a:t>
            </a:r>
            <a:r>
              <a:rPr lang="pl-PL" b="1" dirty="0" err="1" smtClean="0"/>
              <a:t>vivre</a:t>
            </a:r>
            <a:r>
              <a:rPr lang="pl-PL" b="1" dirty="0" smtClean="0"/>
              <a:t> ich dawania</a:t>
            </a:r>
          </a:p>
          <a:p>
            <a:r>
              <a:rPr lang="pl-PL" b="1" dirty="0" smtClean="0"/>
              <a:t>1)Wizytówki</a:t>
            </a:r>
            <a:r>
              <a:rPr lang="pl-PL" dirty="0" smtClean="0"/>
              <a:t> należy zawsze mieć przy sobie: w etui, w  teczce, portfelu, w samochodzie, w torbie, w kieszonce płaszcza itp.  </a:t>
            </a:r>
          </a:p>
          <a:p>
            <a:r>
              <a:rPr lang="pl-PL" b="1" dirty="0" smtClean="0"/>
              <a:t>2) Wizytówki </a:t>
            </a:r>
            <a:r>
              <a:rPr lang="pl-PL" dirty="0" smtClean="0"/>
              <a:t>muszą być czyste i niezniszczone, muszą zawierać aktualne informacje. </a:t>
            </a:r>
          </a:p>
          <a:p>
            <a:r>
              <a:rPr lang="pl-PL" b="1" dirty="0" smtClean="0"/>
              <a:t>3) Wizytówki </a:t>
            </a:r>
            <a:r>
              <a:rPr lang="pl-PL" dirty="0" smtClean="0"/>
              <a:t>należy wręczać trzymając je drukiem w kierunku osoby, której ją dajemy. </a:t>
            </a:r>
          </a:p>
          <a:p>
            <a:r>
              <a:rPr lang="pl-PL" b="1" dirty="0" smtClean="0"/>
              <a:t>4) Dajemy </a:t>
            </a:r>
            <a:r>
              <a:rPr lang="pl-PL" dirty="0" smtClean="0"/>
              <a:t>tylko jedną wizytówkę. </a:t>
            </a:r>
          </a:p>
          <a:p>
            <a:r>
              <a:rPr lang="pl-PL" b="1" dirty="0" smtClean="0"/>
              <a:t>5) Najpierw </a:t>
            </a:r>
            <a:r>
              <a:rPr lang="pl-PL" dirty="0" smtClean="0"/>
              <a:t>należy dać swoją wizytówkę a później poprosić o nią rozmówcę - nigdy na odwrót. Można poprosić o wizytówkę tylko osobę równą pod względem zawodowym. </a:t>
            </a:r>
            <a:r>
              <a:rPr lang="pl-PL" b="1" u="sng" dirty="0" smtClean="0"/>
              <a:t>Osoby postawione wyżej zawodowo powinny same zaproponować ci wręczenie wizytówki. </a:t>
            </a:r>
          </a:p>
          <a:p>
            <a:r>
              <a:rPr lang="pl-PL" b="1" dirty="0" smtClean="0"/>
              <a:t>6) Wizytówkę </a:t>
            </a:r>
            <a:r>
              <a:rPr lang="pl-PL" dirty="0" smtClean="0"/>
              <a:t>powinno się przyjmować tak jakby była ona prezentem, podziękować.  W dobrym tonie jest zadanie kilku pytań , np. jak wymawiać nazwisko.</a:t>
            </a:r>
          </a:p>
          <a:p>
            <a:r>
              <a:rPr lang="pl-PL" b="1" dirty="0" smtClean="0"/>
              <a:t>7) Jeśli </a:t>
            </a:r>
            <a:r>
              <a:rPr lang="pl-PL" dirty="0" smtClean="0"/>
              <a:t>jesteśmy na spotkaniu biznesowym kiedy  wizytówki wręcza się na początku w trakcie przedstawiania się, wizytówkę należy położyć na stół przed sobą.</a:t>
            </a:r>
          </a:p>
          <a:p>
            <a:r>
              <a:rPr lang="pl-PL" b="1" dirty="0" smtClean="0"/>
              <a:t>8) Wizytówkę otrzymaną </a:t>
            </a:r>
            <a:r>
              <a:rPr lang="pl-PL" dirty="0" smtClean="0"/>
              <a:t>należy schować do swojego terminarza, notesu czy etui na wizytówki. Nie należy chować wizytówki do kieszeni spodni czy płaszcza – jest to gest lekceważący. </a:t>
            </a:r>
          </a:p>
          <a:p>
            <a:r>
              <a:rPr lang="pl-PL" b="1" dirty="0" smtClean="0"/>
              <a:t>9) W Japonii  </a:t>
            </a:r>
            <a:r>
              <a:rPr lang="pl-PL" dirty="0" smtClean="0"/>
              <a:t>wizytówki wręczamy zawsze dwiema dłońmi. </a:t>
            </a:r>
          </a:p>
          <a:p>
            <a:endParaRPr lang="pl-PL" sz="14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60648"/>
            <a:ext cx="7772400" cy="1470025"/>
          </a:xfrm>
        </p:spPr>
        <p:txBody>
          <a:bodyPr>
            <a:normAutofit/>
          </a:bodyPr>
          <a:lstStyle/>
          <a:p>
            <a:r>
              <a:rPr lang="pl-PL" sz="4000" b="1" dirty="0" smtClean="0">
                <a:solidFill>
                  <a:srgbClr val="E46C0A"/>
                </a:solidFill>
              </a:rPr>
              <a:t>Was </a:t>
            </a:r>
            <a:r>
              <a:rPr lang="pl-PL" sz="4000" b="1" dirty="0" err="1" smtClean="0">
                <a:solidFill>
                  <a:srgbClr val="E46C0A"/>
                </a:solidFill>
              </a:rPr>
              <a:t>bedeutet</a:t>
            </a:r>
            <a:r>
              <a:rPr lang="pl-PL" sz="4000" b="1" dirty="0" smtClean="0">
                <a:solidFill>
                  <a:srgbClr val="E46C0A"/>
                </a:solidFill>
              </a:rPr>
              <a:t> Savoir </a:t>
            </a:r>
            <a:r>
              <a:rPr lang="pl-PL" sz="4000" b="1" dirty="0" err="1" smtClean="0">
                <a:solidFill>
                  <a:srgbClr val="E46C0A"/>
                </a:solidFill>
              </a:rPr>
              <a:t>vivre</a:t>
            </a:r>
            <a:r>
              <a:rPr lang="pl-PL" sz="4000" b="1" dirty="0" smtClean="0">
                <a:solidFill>
                  <a:srgbClr val="E46C0A"/>
                </a:solidFill>
              </a:rPr>
              <a:t> ?</a:t>
            </a:r>
            <a:endParaRPr lang="pl-PL" sz="4000" b="1" dirty="0">
              <a:solidFill>
                <a:srgbClr val="E46C0A"/>
              </a:solidFill>
            </a:endParaRPr>
          </a:p>
        </p:txBody>
      </p:sp>
      <p:sp>
        <p:nvSpPr>
          <p:cNvPr id="8" name="Prostokąt 7"/>
          <p:cNvSpPr/>
          <p:nvPr/>
        </p:nvSpPr>
        <p:spPr>
          <a:xfrm>
            <a:off x="179512" y="1591047"/>
            <a:ext cx="8568952" cy="4401205"/>
          </a:xfrm>
          <a:prstGeom prst="rect">
            <a:avLst/>
          </a:prstGeom>
        </p:spPr>
        <p:txBody>
          <a:bodyPr wrap="square">
            <a:spAutoFit/>
          </a:bodyPr>
          <a:lstStyle/>
          <a:p>
            <a:endParaRPr lang="pl-PL" sz="2000" dirty="0" smtClean="0"/>
          </a:p>
          <a:p>
            <a:r>
              <a:rPr lang="pl-PL" sz="2000" dirty="0" smtClean="0"/>
              <a:t>Wyrażenie </a:t>
            </a:r>
            <a:r>
              <a:rPr lang="pl-PL" sz="2000" b="1" i="1" dirty="0" err="1" smtClean="0"/>
              <a:t>savoir-vivre</a:t>
            </a:r>
            <a:r>
              <a:rPr lang="pl-PL" sz="2000" dirty="0" smtClean="0"/>
              <a:t> pochodzi z języka francuskiego: </a:t>
            </a:r>
            <a:r>
              <a:rPr lang="pl-PL" sz="2000" b="1" dirty="0" smtClean="0"/>
              <a:t>savoir - wiedzieć, </a:t>
            </a:r>
            <a:r>
              <a:rPr lang="pl-PL" sz="2000" b="1" dirty="0" err="1" smtClean="0"/>
              <a:t>vivre</a:t>
            </a:r>
            <a:r>
              <a:rPr lang="pl-PL" sz="2000" b="1" dirty="0" smtClean="0"/>
              <a:t> – żyć</a:t>
            </a:r>
            <a:r>
              <a:rPr lang="pl-PL" sz="2000" dirty="0" smtClean="0"/>
              <a:t>, </a:t>
            </a:r>
            <a:r>
              <a:rPr lang="pl-PL" sz="2000" b="1" i="1" dirty="0" err="1" smtClean="0">
                <a:solidFill>
                  <a:srgbClr val="E46C0A"/>
                </a:solidFill>
              </a:rPr>
              <a:t>savoir-vivre</a:t>
            </a:r>
            <a:r>
              <a:rPr lang="pl-PL" sz="2000" dirty="0" smtClean="0"/>
              <a:t> przetłumaczyć można jako </a:t>
            </a:r>
            <a:r>
              <a:rPr lang="pl-PL" sz="2000" b="1" i="1" dirty="0" smtClean="0">
                <a:solidFill>
                  <a:schemeClr val="accent6">
                    <a:lumMod val="75000"/>
                  </a:schemeClr>
                </a:solidFill>
              </a:rPr>
              <a:t>sztuka życia</a:t>
            </a:r>
            <a:endParaRPr lang="pl-PL" sz="2000" b="1" dirty="0" smtClean="0">
              <a:solidFill>
                <a:schemeClr val="accent6">
                  <a:lumMod val="75000"/>
                </a:schemeClr>
              </a:solidFill>
            </a:endParaRPr>
          </a:p>
          <a:p>
            <a:r>
              <a:rPr lang="pl-PL" sz="2000" dirty="0" smtClean="0"/>
              <a:t>Czyli:</a:t>
            </a:r>
          </a:p>
          <a:p>
            <a:pPr>
              <a:buFontTx/>
              <a:buChar char="-"/>
            </a:pPr>
            <a:r>
              <a:rPr lang="pl-PL" sz="2000" dirty="0" smtClean="0"/>
              <a:t>znajomość życia</a:t>
            </a:r>
          </a:p>
          <a:p>
            <a:endParaRPr lang="pl-PL" sz="2000" dirty="0" smtClean="0"/>
          </a:p>
          <a:p>
            <a:pPr>
              <a:buFontTx/>
              <a:buChar char="-"/>
            </a:pPr>
            <a:r>
              <a:rPr lang="pl-PL" sz="2000" dirty="0" smtClean="0"/>
              <a:t>ogłada, dobre maniery</a:t>
            </a:r>
          </a:p>
          <a:p>
            <a:endParaRPr lang="pl-PL" sz="2000" dirty="0" smtClean="0"/>
          </a:p>
          <a:p>
            <a:pPr>
              <a:buFontTx/>
              <a:buChar char="-"/>
            </a:pPr>
            <a:r>
              <a:rPr lang="pl-PL" sz="2000" i="1" dirty="0" smtClean="0"/>
              <a:t>bon-ton</a:t>
            </a:r>
            <a:r>
              <a:rPr lang="pl-PL" sz="2000" dirty="0" smtClean="0"/>
              <a:t>, konwenans towarzyski, znajomość obowiązujących obyczajów, zwyczajów, form towarzyskich i reguł grzeczności obowiązujących w danej grupie.</a:t>
            </a:r>
          </a:p>
          <a:p>
            <a:endParaRPr lang="pl-PL" sz="2000" dirty="0" smtClean="0"/>
          </a:p>
          <a:p>
            <a:r>
              <a:rPr lang="pl-PL" sz="2000" b="1" dirty="0" smtClean="0">
                <a:solidFill>
                  <a:srgbClr val="E46C0A"/>
                </a:solidFill>
              </a:rPr>
              <a:t>Savoir </a:t>
            </a:r>
            <a:r>
              <a:rPr lang="pl-PL" sz="2000" b="1" dirty="0" err="1" smtClean="0">
                <a:solidFill>
                  <a:srgbClr val="E46C0A"/>
                </a:solidFill>
              </a:rPr>
              <a:t>vivre</a:t>
            </a:r>
            <a:r>
              <a:rPr lang="pl-PL" sz="2000" b="1" dirty="0" smtClean="0">
                <a:solidFill>
                  <a:srgbClr val="E46C0A"/>
                </a:solidFill>
              </a:rPr>
              <a:t> </a:t>
            </a:r>
            <a:r>
              <a:rPr lang="pl-PL" sz="2000" dirty="0" smtClean="0"/>
              <a:t>można rozumieć także  jako:</a:t>
            </a:r>
          </a:p>
          <a:p>
            <a:pPr>
              <a:buFontTx/>
              <a:buChar char="-"/>
            </a:pPr>
            <a:r>
              <a:rPr lang="pl-PL" sz="2000" dirty="0" smtClean="0"/>
              <a:t>umiejętność postępowania w życiu</a:t>
            </a:r>
          </a:p>
          <a:p>
            <a:pPr>
              <a:buFontTx/>
              <a:buChar char="-"/>
            </a:pPr>
            <a:r>
              <a:rPr lang="pl-PL" sz="2000" dirty="0"/>
              <a:t> </a:t>
            </a:r>
            <a:r>
              <a:rPr lang="pl-PL" sz="2000" dirty="0" smtClean="0"/>
              <a:t>radzenia sobie w różnych trudnych sytuacjach.</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315416"/>
            <a:ext cx="7772400" cy="1470025"/>
          </a:xfrm>
        </p:spPr>
        <p:txBody>
          <a:bodyPr>
            <a:normAutofit/>
          </a:bodyPr>
          <a:lstStyle/>
          <a:p>
            <a:r>
              <a:rPr lang="pl-PL" sz="4000" b="1" dirty="0" smtClean="0">
                <a:solidFill>
                  <a:srgbClr val="E46C0A"/>
                </a:solidFill>
              </a:rPr>
              <a:t>W miejscach publicznych</a:t>
            </a:r>
            <a:endParaRPr lang="pl-PL" sz="4000" b="1" dirty="0">
              <a:solidFill>
                <a:srgbClr val="E46C0A"/>
              </a:solidFill>
            </a:endParaRPr>
          </a:p>
        </p:txBody>
      </p:sp>
      <p:pic>
        <p:nvPicPr>
          <p:cNvPr id="17412" name="Picture 4" descr="http://www.wprost.pl/G/cache/e/2/7/e277ebfe48a4b2626893c9f2691fa1a3ffd27f6c.jpg"/>
          <p:cNvPicPr>
            <a:picLocks noChangeAspect="1" noChangeArrowheads="1"/>
          </p:cNvPicPr>
          <p:nvPr/>
        </p:nvPicPr>
        <p:blipFill>
          <a:blip r:embed="rId2" cstate="print"/>
          <a:srcRect/>
          <a:stretch>
            <a:fillRect/>
          </a:stretch>
        </p:blipFill>
        <p:spPr bwMode="auto">
          <a:xfrm>
            <a:off x="449850" y="692696"/>
            <a:ext cx="8226606" cy="6048672"/>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315416"/>
            <a:ext cx="7772400" cy="1470025"/>
          </a:xfrm>
        </p:spPr>
        <p:txBody>
          <a:bodyPr>
            <a:normAutofit/>
          </a:bodyPr>
          <a:lstStyle/>
          <a:p>
            <a:r>
              <a:rPr lang="pl-PL" sz="4000" b="1" dirty="0" smtClean="0">
                <a:solidFill>
                  <a:srgbClr val="E46C0A"/>
                </a:solidFill>
              </a:rPr>
              <a:t>Savoir </a:t>
            </a:r>
            <a:r>
              <a:rPr lang="pl-PL" sz="4000" b="1" dirty="0" err="1" smtClean="0">
                <a:solidFill>
                  <a:srgbClr val="E46C0A"/>
                </a:solidFill>
              </a:rPr>
              <a:t>vivre</a:t>
            </a:r>
            <a:r>
              <a:rPr lang="pl-PL" sz="4000" b="1" dirty="0" smtClean="0">
                <a:solidFill>
                  <a:srgbClr val="E46C0A"/>
                </a:solidFill>
              </a:rPr>
              <a:t> publiczny</a:t>
            </a:r>
            <a:endParaRPr lang="pl-PL" sz="4000" b="1" dirty="0">
              <a:solidFill>
                <a:srgbClr val="E46C0A"/>
              </a:solidFill>
            </a:endParaRPr>
          </a:p>
        </p:txBody>
      </p:sp>
      <p:sp>
        <p:nvSpPr>
          <p:cNvPr id="4" name="Prostokąt 3"/>
          <p:cNvSpPr/>
          <p:nvPr/>
        </p:nvSpPr>
        <p:spPr>
          <a:xfrm>
            <a:off x="35496" y="836712"/>
            <a:ext cx="9144000" cy="5047536"/>
          </a:xfrm>
          <a:prstGeom prst="rect">
            <a:avLst/>
          </a:prstGeom>
        </p:spPr>
        <p:txBody>
          <a:bodyPr wrap="square">
            <a:spAutoFit/>
          </a:bodyPr>
          <a:lstStyle/>
          <a:p>
            <a:r>
              <a:rPr lang="pl-PL" sz="1400" dirty="0" smtClean="0"/>
              <a:t>1) klientowi wskazuje się krzesełko </a:t>
            </a:r>
          </a:p>
          <a:p>
            <a:r>
              <a:rPr lang="pl-PL" sz="1400" dirty="0" smtClean="0"/>
              <a:t/>
            </a:r>
            <a:br>
              <a:rPr lang="pl-PL" sz="1400" dirty="0" smtClean="0"/>
            </a:br>
            <a:r>
              <a:rPr lang="pl-PL" sz="1400" dirty="0" smtClean="0"/>
              <a:t>2) nie komentuje się na głos filmu w kinie ani spektaklu w teatrze </a:t>
            </a:r>
            <a:br>
              <a:rPr lang="pl-PL" sz="1400" dirty="0" smtClean="0"/>
            </a:br>
            <a:endParaRPr lang="pl-PL" sz="1400" dirty="0" smtClean="0"/>
          </a:p>
          <a:p>
            <a:r>
              <a:rPr lang="pl-PL" sz="1400" dirty="0" smtClean="0"/>
              <a:t>3) do rzędu w kinie czy teatrze wchodzi się przodem do siedzących </a:t>
            </a:r>
            <a:br>
              <a:rPr lang="pl-PL" sz="1400" dirty="0" smtClean="0"/>
            </a:br>
            <a:endParaRPr lang="pl-PL" sz="1400" dirty="0" smtClean="0"/>
          </a:p>
          <a:p>
            <a:r>
              <a:rPr lang="pl-PL" sz="1400" dirty="0" smtClean="0"/>
              <a:t>4) nie klaszcze się między częściami symfonii </a:t>
            </a:r>
            <a:br>
              <a:rPr lang="pl-PL" sz="1400" dirty="0" smtClean="0"/>
            </a:br>
            <a:endParaRPr lang="pl-PL" sz="1400" dirty="0" smtClean="0"/>
          </a:p>
          <a:p>
            <a:r>
              <a:rPr lang="pl-PL" sz="1400" dirty="0" smtClean="0"/>
              <a:t>5) każdy prezent należy rozpakować w obecności dającego </a:t>
            </a:r>
            <a:br>
              <a:rPr lang="pl-PL" sz="1400" dirty="0" smtClean="0"/>
            </a:br>
            <a:endParaRPr lang="pl-PL" sz="1400" dirty="0" smtClean="0"/>
          </a:p>
          <a:p>
            <a:r>
              <a:rPr lang="pl-PL" sz="1400" dirty="0" smtClean="0"/>
              <a:t>6) nie rozmawiamy z nikim na ucho przy innych gościach</a:t>
            </a:r>
            <a:br>
              <a:rPr lang="pl-PL" sz="1400" dirty="0" smtClean="0"/>
            </a:br>
            <a:endParaRPr lang="pl-PL" sz="1400" dirty="0" smtClean="0"/>
          </a:p>
          <a:p>
            <a:r>
              <a:rPr lang="pl-PL" sz="1400" dirty="0" smtClean="0"/>
              <a:t>7) nie rozmawiamy z rękami w kieszeniach i nie wzruszmy ramionami </a:t>
            </a:r>
          </a:p>
          <a:p>
            <a:r>
              <a:rPr lang="pl-PL" sz="1400" dirty="0" smtClean="0"/>
              <a:t/>
            </a:r>
            <a:br>
              <a:rPr lang="pl-PL" sz="1400" dirty="0" smtClean="0"/>
            </a:br>
            <a:r>
              <a:rPr lang="pl-PL" sz="1400" dirty="0" smtClean="0"/>
              <a:t>8) podstawa elegancji: wszystko mieć czyste </a:t>
            </a:r>
            <a:br>
              <a:rPr lang="pl-PL" sz="1400" dirty="0" smtClean="0"/>
            </a:br>
            <a:endParaRPr lang="pl-PL" sz="1400" dirty="0" smtClean="0"/>
          </a:p>
          <a:p>
            <a:r>
              <a:rPr lang="pl-PL" sz="1400" dirty="0" smtClean="0"/>
              <a:t>9) nie trzaskamy drzwiami </a:t>
            </a:r>
            <a:br>
              <a:rPr lang="pl-PL" sz="1400" dirty="0" smtClean="0"/>
            </a:br>
            <a:endParaRPr lang="pl-PL" sz="1400" dirty="0" smtClean="0"/>
          </a:p>
          <a:p>
            <a:r>
              <a:rPr lang="pl-PL" sz="1400" dirty="0" smtClean="0"/>
              <a:t>10) pod listem zawsze powinien być czytelny, ręczny podpis </a:t>
            </a:r>
            <a:br>
              <a:rPr lang="pl-PL" sz="1400" dirty="0" smtClean="0"/>
            </a:br>
            <a:endParaRPr lang="pl-PL" sz="1400" dirty="0" smtClean="0"/>
          </a:p>
          <a:p>
            <a:r>
              <a:rPr lang="pl-PL" sz="1400" dirty="0" smtClean="0"/>
              <a:t>11) będąc świadkiem czyjejś rozmowy telefonicznej, wypada na ten czas "ogłuchnąć" </a:t>
            </a:r>
            <a:br>
              <a:rPr lang="pl-PL" sz="1400" dirty="0" smtClean="0"/>
            </a:br>
            <a:endParaRPr lang="pl-PL" sz="1400" dirty="0" smtClean="0"/>
          </a:p>
          <a:p>
            <a:r>
              <a:rPr lang="pl-PL" sz="1400" dirty="0" smtClean="0"/>
              <a:t>12) nie wypada dzwonić po godzinie 22, nie należy dzwonić w sprawach zawodowych w niedzielę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315416"/>
            <a:ext cx="7772400" cy="1470025"/>
          </a:xfrm>
        </p:spPr>
        <p:txBody>
          <a:bodyPr>
            <a:normAutofit/>
          </a:bodyPr>
          <a:lstStyle/>
          <a:p>
            <a:r>
              <a:rPr lang="pl-PL" sz="4000" b="1" dirty="0" smtClean="0">
                <a:solidFill>
                  <a:srgbClr val="E46C0A"/>
                </a:solidFill>
              </a:rPr>
              <a:t>Savoir </a:t>
            </a:r>
            <a:r>
              <a:rPr lang="pl-PL" sz="4000" b="1" dirty="0" err="1" smtClean="0">
                <a:solidFill>
                  <a:srgbClr val="E46C0A"/>
                </a:solidFill>
              </a:rPr>
              <a:t>vivre</a:t>
            </a:r>
            <a:r>
              <a:rPr lang="pl-PL" sz="4000" b="1" dirty="0" smtClean="0">
                <a:solidFill>
                  <a:srgbClr val="E46C0A"/>
                </a:solidFill>
              </a:rPr>
              <a:t> </a:t>
            </a:r>
            <a:r>
              <a:rPr lang="pl-PL" sz="4000" b="1" dirty="0" err="1" smtClean="0">
                <a:solidFill>
                  <a:srgbClr val="E46C0A"/>
                </a:solidFill>
              </a:rPr>
              <a:t>auf</a:t>
            </a:r>
            <a:r>
              <a:rPr lang="pl-PL" sz="4000" b="1" dirty="0" smtClean="0">
                <a:solidFill>
                  <a:srgbClr val="E46C0A"/>
                </a:solidFill>
              </a:rPr>
              <a:t> </a:t>
            </a:r>
            <a:r>
              <a:rPr lang="pl-PL" sz="4000" b="1" dirty="0" err="1" smtClean="0">
                <a:solidFill>
                  <a:srgbClr val="E46C0A"/>
                </a:solidFill>
              </a:rPr>
              <a:t>Deutsch</a:t>
            </a:r>
            <a:endParaRPr lang="pl-PL" sz="4000" b="1" dirty="0">
              <a:solidFill>
                <a:srgbClr val="E46C0A"/>
              </a:solidFill>
            </a:endParaRPr>
          </a:p>
        </p:txBody>
      </p:sp>
      <p:sp>
        <p:nvSpPr>
          <p:cNvPr id="4" name="Prostokąt 3"/>
          <p:cNvSpPr/>
          <p:nvPr/>
        </p:nvSpPr>
        <p:spPr>
          <a:xfrm>
            <a:off x="35496" y="836712"/>
            <a:ext cx="9144000" cy="5755422"/>
          </a:xfrm>
          <a:prstGeom prst="rect">
            <a:avLst/>
          </a:prstGeom>
        </p:spPr>
        <p:txBody>
          <a:bodyPr wrap="square">
            <a:spAutoFit/>
          </a:bodyPr>
          <a:lstStyle/>
          <a:p>
            <a:r>
              <a:rPr lang="pl-PL" sz="1600" b="1" dirty="0" err="1" smtClean="0"/>
              <a:t>Herr</a:t>
            </a:r>
            <a:r>
              <a:rPr lang="pl-PL" sz="1600" b="1" dirty="0" smtClean="0"/>
              <a:t> </a:t>
            </a:r>
            <a:r>
              <a:rPr lang="pl-PL" sz="1600" b="1" dirty="0" err="1" smtClean="0"/>
              <a:t>Müller</a:t>
            </a:r>
            <a:r>
              <a:rPr lang="pl-PL" sz="1600" b="1" dirty="0" smtClean="0"/>
              <a:t>" a nie "</a:t>
            </a:r>
            <a:r>
              <a:rPr lang="pl-PL" sz="1600" b="1" dirty="0" err="1" smtClean="0"/>
              <a:t>Herr</a:t>
            </a:r>
            <a:r>
              <a:rPr lang="pl-PL" sz="1600" b="1" dirty="0" smtClean="0"/>
              <a:t> Direktor" </a:t>
            </a:r>
            <a:endParaRPr lang="pl-PL" sz="1600" dirty="0" smtClean="0"/>
          </a:p>
          <a:p>
            <a:r>
              <a:rPr lang="pl-PL" sz="1600" dirty="0" smtClean="0"/>
              <a:t>W Niemczech należy powiedzieć „</a:t>
            </a:r>
            <a:r>
              <a:rPr lang="pl-PL" sz="1600" dirty="0" err="1" smtClean="0"/>
              <a:t>Herr</a:t>
            </a:r>
            <a:r>
              <a:rPr lang="pl-PL" sz="1600" dirty="0" smtClean="0"/>
              <a:t> </a:t>
            </a:r>
            <a:r>
              <a:rPr lang="pl-PL" sz="1600" dirty="0" err="1" smtClean="0"/>
              <a:t>Müller</a:t>
            </a:r>
            <a:r>
              <a:rPr lang="pl-PL" sz="1600" dirty="0" smtClean="0"/>
              <a:t>” (</a:t>
            </a:r>
            <a:r>
              <a:rPr lang="pl-PL" sz="1600" b="1" u="sng" dirty="0" err="1" smtClean="0"/>
              <a:t>Herr</a:t>
            </a:r>
            <a:r>
              <a:rPr lang="pl-PL" sz="1600" b="1" u="sng" dirty="0" smtClean="0"/>
              <a:t>/</a:t>
            </a:r>
            <a:r>
              <a:rPr lang="pl-PL" sz="1600" b="1" u="sng" dirty="0" err="1" smtClean="0"/>
              <a:t>Frau</a:t>
            </a:r>
            <a:r>
              <a:rPr lang="pl-PL" sz="1600" b="1" u="sng" dirty="0" smtClean="0"/>
              <a:t> + nazwisko), a nie </a:t>
            </a:r>
            <a:r>
              <a:rPr lang="pl-PL" sz="1600" b="1" u="sng" dirty="0" err="1" smtClean="0"/>
              <a:t>Herr</a:t>
            </a:r>
            <a:r>
              <a:rPr lang="pl-PL" sz="1600" b="1" u="sng" dirty="0" smtClean="0"/>
              <a:t> Direktor</a:t>
            </a:r>
            <a:r>
              <a:rPr lang="pl-PL" sz="1600" dirty="0" smtClean="0"/>
              <a:t> i jest to wyraz szacunku.</a:t>
            </a:r>
          </a:p>
          <a:p>
            <a:endParaRPr lang="pl-PL" sz="1600" dirty="0" smtClean="0"/>
          </a:p>
          <a:p>
            <a:r>
              <a:rPr lang="pl-PL" sz="1600" b="1" dirty="0" smtClean="0"/>
              <a:t>Peter i Fatma, czyli koledzy  w pracy</a:t>
            </a:r>
            <a:endParaRPr lang="pl-PL" sz="1600" dirty="0" smtClean="0"/>
          </a:p>
          <a:p>
            <a:r>
              <a:rPr lang="pl-PL" sz="1600" dirty="0" smtClean="0"/>
              <a:t>W Niemczech okazywanie innym niechęci na tle etnicznym czy religijnym jest zakazane i  może spowodować nawet zwolnienie z pracy.</a:t>
            </a:r>
          </a:p>
          <a:p>
            <a:endParaRPr lang="pl-PL" sz="1600" dirty="0" smtClean="0"/>
          </a:p>
          <a:p>
            <a:r>
              <a:rPr lang="pl-PL" sz="1600" b="1" dirty="0" smtClean="0"/>
              <a:t>Dom to…? </a:t>
            </a:r>
            <a:endParaRPr lang="pl-PL" sz="1600" dirty="0" smtClean="0"/>
          </a:p>
          <a:p>
            <a:r>
              <a:rPr lang="pl-PL" sz="1600" dirty="0" smtClean="0"/>
              <a:t>W Niemczech przestrzeganie reguł sąsiedzkich  to jeden z głównych warunków wynajęcia i zachowania mieszkania oraz uniknięcia kar i procesów sądowych. </a:t>
            </a:r>
          </a:p>
          <a:p>
            <a:r>
              <a:rPr lang="pl-PL" sz="1600" dirty="0" smtClean="0"/>
              <a:t>Szanowanie obowiązującej od godz. 22.00 do 06.00 rano ciszy nocnej oraz obowiązującej zwyczajowo w dni powszednie od 12.00 do 15.00 ciszy południowej. W niedziele i święta zakazane jest hałasowanie, głośna muzyka czy prowadzenie prac domowych zakłócających ciszę. </a:t>
            </a:r>
          </a:p>
          <a:p>
            <a:r>
              <a:rPr lang="pl-PL" sz="1600" dirty="0" smtClean="0"/>
              <a:t>Pozdrawianie sąsiadów i nieznanych osób na klatkach schodowych czy przy bramie wejściowej.</a:t>
            </a:r>
          </a:p>
          <a:p>
            <a:r>
              <a:rPr lang="pl-PL" sz="1600" dirty="0" smtClean="0"/>
              <a:t>Wspólna impreza z niemieckimi znajomymi, sąsiadami czy kolegami z pracy ma miejsce zazwyczaj w knajpce czy restauracji, a nie w domu. </a:t>
            </a:r>
          </a:p>
          <a:p>
            <a:r>
              <a:rPr lang="pl-PL" sz="1600" dirty="0" smtClean="0"/>
              <a:t>Należy sortować  śmieci. </a:t>
            </a:r>
          </a:p>
          <a:p>
            <a:endParaRPr lang="pl-PL" sz="1600" dirty="0" smtClean="0"/>
          </a:p>
          <a:p>
            <a:r>
              <a:rPr lang="pl-PL" sz="1600" b="1" dirty="0" smtClean="0"/>
              <a:t>Zakazy i nakazy</a:t>
            </a:r>
          </a:p>
          <a:p>
            <a:r>
              <a:rPr lang="pl-PL" sz="1600" dirty="0" smtClean="0"/>
              <a:t>Nierespektowanie zakazów parkowania przy tabliczce „</a:t>
            </a:r>
            <a:r>
              <a:rPr lang="pl-PL" sz="1600" dirty="0" err="1" smtClean="0"/>
              <a:t>Parken</a:t>
            </a:r>
            <a:r>
              <a:rPr lang="pl-PL" sz="1600" dirty="0" smtClean="0"/>
              <a:t> </a:t>
            </a:r>
            <a:r>
              <a:rPr lang="pl-PL" sz="1600" dirty="0" err="1" smtClean="0"/>
              <a:t>verboten</a:t>
            </a:r>
            <a:r>
              <a:rPr lang="pl-PL" sz="1600" dirty="0" smtClean="0"/>
              <a:t>”, parkowanie „pod prąd” czy też niechlujne parkowanie utrudniające manewrowanie innym pojazdom  kończy się interwencją policji i nawet odholowaniem samochodu.</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Grp="1" noChangeArrowheads="1"/>
          </p:cNvSpPr>
          <p:nvPr>
            <p:ph type="ctrTitle"/>
          </p:nvPr>
        </p:nvSpPr>
        <p:spPr bwMode="auto">
          <a:xfrm>
            <a:off x="179512" y="1"/>
            <a:ext cx="8278688" cy="66545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000" b="1" i="0" u="none" strike="noStrike" cap="none" normalizeH="0" baseline="0" dirty="0" smtClean="0">
                <a:ln>
                  <a:noFill/>
                </a:ln>
                <a:solidFill>
                  <a:srgbClr val="E46C0A"/>
                </a:solidFill>
                <a:effectLst/>
                <a:latin typeface="Arial" charset="0"/>
                <a:cs typeface="Arial" charset="0"/>
              </a:rPr>
              <a:t>CIEKAWOSTKI</a:t>
            </a:r>
            <a:r>
              <a:rPr kumimoji="0" lang="pl-PL" sz="1000" b="1" i="0" u="none" strike="noStrike" cap="none" normalizeH="0" baseline="0" dirty="0" smtClean="0">
                <a:ln>
                  <a:noFill/>
                </a:ln>
                <a:solidFill>
                  <a:schemeClr val="tx1"/>
                </a:solidFill>
                <a:effectLst/>
                <a:latin typeface="Arial" charset="0"/>
                <a:cs typeface="Arial" charset="0"/>
              </a:rPr>
              <a:t/>
            </a:r>
            <a:br>
              <a:rPr kumimoji="0" lang="pl-PL" sz="1000" b="1" i="0" u="none" strike="noStrike" cap="none" normalizeH="0" baseline="0" dirty="0" smtClean="0">
                <a:ln>
                  <a:noFill/>
                </a:ln>
                <a:solidFill>
                  <a:schemeClr val="tx1"/>
                </a:solidFill>
                <a:effectLst/>
                <a:latin typeface="Arial" charset="0"/>
                <a:cs typeface="Arial" charset="0"/>
              </a:rPr>
            </a:br>
            <a:r>
              <a:rPr kumimoji="0" lang="pl-PL" sz="1000" b="1" i="0" u="none" strike="noStrike" cap="none" normalizeH="0" baseline="0" dirty="0" smtClean="0">
                <a:ln>
                  <a:noFill/>
                </a:ln>
                <a:solidFill>
                  <a:srgbClr val="E46C0A"/>
                </a:solidFill>
                <a:effectLst/>
                <a:latin typeface="Arial" charset="0"/>
                <a:cs typeface="Arial" charset="0"/>
              </a:rPr>
              <a:t>Chiny</a:t>
            </a:r>
            <a:endParaRPr kumimoji="0" lang="pl-PL" sz="1000" b="0" i="0" u="none" strike="noStrike" cap="none" normalizeH="0" baseline="0" dirty="0" smtClean="0">
              <a:ln>
                <a:noFill/>
              </a:ln>
              <a:solidFill>
                <a:srgbClr val="E46C0A"/>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000" b="0" i="0" u="none" strike="noStrike" cap="none" normalizeH="0" baseline="0" dirty="0" smtClean="0">
                <a:ln>
                  <a:noFill/>
                </a:ln>
                <a:solidFill>
                  <a:schemeClr val="tx1"/>
                </a:solidFill>
                <a:effectLst/>
                <a:latin typeface="Arial" charset="0"/>
                <a:cs typeface="Arial" charset="0"/>
              </a:rPr>
              <a:t>W Chinach, podobnie jak w Japonii posiłki je się pałeczkami. Nie wolno nimi przesuwać misek czy wskazywać na kogoś. Zakazane jest również nabijanie na nie jedzenia. </a:t>
            </a:r>
          </a:p>
          <a:p>
            <a:pPr algn="l" eaLnBrk="0" fontAlgn="base" hangingPunct="0">
              <a:spcAft>
                <a:spcPct val="0"/>
              </a:spcAft>
            </a:pPr>
            <a:r>
              <a:rPr kumimoji="0" lang="pl-PL" sz="1000" b="0" i="0" u="none" strike="noStrike" cap="none" normalizeH="0" baseline="0" dirty="0" smtClean="0">
                <a:ln>
                  <a:noFill/>
                </a:ln>
                <a:solidFill>
                  <a:schemeClr val="tx1"/>
                </a:solidFill>
                <a:effectLst/>
                <a:latin typeface="Arial" charset="0"/>
                <a:cs typeface="Arial" charset="0"/>
              </a:rPr>
              <a:t>Jeśli przyjdzie nam jeść rybę ze wspólnego talerza, koniecznie należy pamiętać o tym, by jej nie przewracać. Przesąd głosi, że tego typu zachowanie przynosi pecha. </a:t>
            </a:r>
            <a:r>
              <a:rPr lang="pl-PL" sz="1000" dirty="0" smtClean="0">
                <a:latin typeface="Arial" charset="0"/>
                <a:cs typeface="Arial" charset="0"/>
              </a:rPr>
              <a:t/>
            </a:r>
            <a:br>
              <a:rPr lang="pl-PL" sz="1000" dirty="0" smtClean="0">
                <a:latin typeface="Arial" charset="0"/>
                <a:cs typeface="Arial" charset="0"/>
              </a:rPr>
            </a:br>
            <a:r>
              <a:rPr lang="pl-PL" sz="1000" dirty="0" smtClean="0">
                <a:latin typeface="Arial" charset="0"/>
                <a:cs typeface="Arial" charset="0"/>
              </a:rPr>
              <a:t>Jeśli chcemy komuś podarować prezent, to pamiętajmy, aby nie był to zegarek, ponieważ tutejsze przesądy traktują to jako odliczanie sekund do śmierci. W języku chińskim zwrot „podarować zegarek” oznacza iść na pogrzeb.</a:t>
            </a:r>
            <a:endParaRPr kumimoji="0" lang="pl-PL" sz="10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000" b="1" i="0" u="none" strike="noStrike" cap="none" normalizeH="0" baseline="0" dirty="0" smtClean="0">
                <a:ln>
                  <a:noFill/>
                </a:ln>
                <a:solidFill>
                  <a:srgbClr val="E46C0A"/>
                </a:solidFill>
                <a:effectLst/>
                <a:latin typeface="Arial" charset="0"/>
                <a:cs typeface="Arial" charset="0"/>
              </a:rPr>
              <a:t>Francja</a:t>
            </a:r>
            <a:endParaRPr kumimoji="0" lang="pl-PL" sz="1000" b="0" i="0" u="none" strike="noStrike" cap="none" normalizeH="0" baseline="0" dirty="0" smtClean="0">
              <a:ln>
                <a:noFill/>
              </a:ln>
              <a:solidFill>
                <a:srgbClr val="E46C0A"/>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000" b="0" i="0" u="none" strike="noStrike" cap="none" normalizeH="0" baseline="0" dirty="0" smtClean="0">
                <a:ln>
                  <a:noFill/>
                </a:ln>
                <a:solidFill>
                  <a:schemeClr val="tx1"/>
                </a:solidFill>
                <a:effectLst/>
                <a:latin typeface="Arial" charset="0"/>
                <a:cs typeface="Arial" charset="0"/>
              </a:rPr>
              <a:t>Francuzi jedzą sałatę  przed drugim daniem. </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000" b="1" i="0" u="none" strike="noStrike" cap="none" normalizeH="0" baseline="0" dirty="0" smtClean="0">
                <a:ln>
                  <a:noFill/>
                </a:ln>
                <a:solidFill>
                  <a:srgbClr val="E46C0A"/>
                </a:solidFill>
                <a:effectLst/>
                <a:latin typeface="Arial" charset="0"/>
                <a:cs typeface="Arial" charset="0"/>
              </a:rPr>
              <a:t>Indie</a:t>
            </a:r>
            <a:endParaRPr kumimoji="0" lang="pl-PL" sz="1000" b="0" i="0" u="none" strike="noStrike" cap="none" normalizeH="0" baseline="0" dirty="0" smtClean="0">
              <a:ln>
                <a:noFill/>
              </a:ln>
              <a:solidFill>
                <a:srgbClr val="E46C0A"/>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000" b="0" i="0" u="none" strike="noStrike" cap="none" normalizeH="0" baseline="0" dirty="0" smtClean="0">
                <a:ln>
                  <a:noFill/>
                </a:ln>
                <a:solidFill>
                  <a:schemeClr val="tx1"/>
                </a:solidFill>
                <a:effectLst/>
                <a:latin typeface="Arial" charset="0"/>
                <a:cs typeface="Arial" charset="0"/>
              </a:rPr>
              <a:t>Indyjska kultura nakazuje, by przed każdym posiłkiem, a także bezpośrednio po opłukać ręce. Często więc obok nakrycia można znaleźć miseczkę z wodą, w której należy zamoczyć palce. Wszystkie serwowane potrawy znajdują się na tacach, z których następnie każdy z zaproszonych gości nakłada sobie jedzenie. Zostawianie resztek nie jest w dobrym tonie, podobnie zresztą jak odchodzenie od stołu, gdy inni jeszcze nie skończyli jeść. </a:t>
            </a:r>
          </a:p>
          <a:p>
            <a:pPr algn="l" eaLnBrk="0" fontAlgn="base" hangingPunct="0">
              <a:spcAft>
                <a:spcPct val="0"/>
              </a:spcAft>
            </a:pPr>
            <a:r>
              <a:rPr kumimoji="0" lang="pl-PL" sz="1000" b="0" i="0" u="none" strike="noStrike" cap="none" normalizeH="0" baseline="0" dirty="0" smtClean="0">
                <a:ln>
                  <a:noFill/>
                </a:ln>
                <a:solidFill>
                  <a:schemeClr val="tx1"/>
                </a:solidFill>
                <a:effectLst/>
                <a:latin typeface="Arial" charset="0"/>
                <a:cs typeface="Arial" charset="0"/>
              </a:rPr>
              <a:t>W Indiach zabronione jest również jedzenie lewą ręką. Ta bowiem uznawana jest za nieczystą i powinna służyć przede wszystkim higienie. </a:t>
            </a:r>
            <a:r>
              <a:rPr lang="pl-PL" sz="1000" dirty="0" smtClean="0">
                <a:latin typeface="Arial" charset="0"/>
                <a:cs typeface="Arial" charset="0"/>
              </a:rPr>
              <a:t/>
            </a:r>
            <a:br>
              <a:rPr lang="pl-PL" sz="1000" dirty="0" smtClean="0">
                <a:latin typeface="Arial" charset="0"/>
                <a:cs typeface="Arial" charset="0"/>
              </a:rPr>
            </a:br>
            <a:r>
              <a:rPr lang="pl-PL" sz="1000" dirty="0" smtClean="0">
                <a:latin typeface="Arial" charset="0"/>
                <a:cs typeface="Arial" charset="0"/>
              </a:rPr>
              <a:t> Obrazą jest pokazywanie podeszew butów lub dotykanie kogoś nimi. Podobnie </a:t>
            </a:r>
            <a:r>
              <a:rPr kumimoji="0" lang="pl-PL" sz="1000" b="0" i="0" u="none" strike="noStrike" cap="none" normalizeH="0" baseline="0" dirty="0" smtClean="0">
                <a:ln>
                  <a:noFill/>
                </a:ln>
                <a:solidFill>
                  <a:schemeClr val="tx1"/>
                </a:solidFill>
                <a:effectLst/>
                <a:latin typeface="Arial" charset="0"/>
                <a:cs typeface="Arial" charset="0"/>
              </a:rPr>
              <a:t>jest w większości krajów arabskich. </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000" b="1" i="0" u="none" strike="noStrike" cap="none" normalizeH="0" baseline="0" dirty="0" smtClean="0">
                <a:ln>
                  <a:noFill/>
                </a:ln>
                <a:solidFill>
                  <a:srgbClr val="E46C0A"/>
                </a:solidFill>
                <a:effectLst/>
                <a:latin typeface="Arial" charset="0"/>
                <a:cs typeface="Arial" charset="0"/>
              </a:rPr>
              <a:t>Japonia</a:t>
            </a:r>
            <a:endParaRPr kumimoji="0" lang="pl-PL" sz="1000" b="0" i="0" u="none" strike="noStrike" cap="none" normalizeH="0" baseline="0" dirty="0" smtClean="0">
              <a:ln>
                <a:noFill/>
              </a:ln>
              <a:solidFill>
                <a:srgbClr val="E46C0A"/>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000" b="0" i="0" u="none" strike="noStrike" cap="none" normalizeH="0" baseline="0" dirty="0" smtClean="0">
                <a:ln>
                  <a:noFill/>
                </a:ln>
                <a:solidFill>
                  <a:schemeClr val="tx1"/>
                </a:solidFill>
                <a:effectLst/>
                <a:latin typeface="Arial" charset="0"/>
                <a:cs typeface="Arial" charset="0"/>
              </a:rPr>
              <a:t>Przed rozpoczęciem posiłku, należy złożyć ręce jak do modlitwy i wraz z pozostałymi wypowiedzieć „</a:t>
            </a:r>
            <a:r>
              <a:rPr kumimoji="0" lang="pl-PL" sz="1000" b="0" i="0" u="none" strike="noStrike" cap="none" normalizeH="0" baseline="0" dirty="0" err="1" smtClean="0">
                <a:ln>
                  <a:noFill/>
                </a:ln>
                <a:solidFill>
                  <a:schemeClr val="tx1"/>
                </a:solidFill>
                <a:effectLst/>
                <a:latin typeface="Arial" charset="0"/>
                <a:cs typeface="Arial" charset="0"/>
              </a:rPr>
              <a:t>itadakimasu</a:t>
            </a:r>
            <a:r>
              <a:rPr kumimoji="0" lang="pl-PL" sz="1000" b="0" i="0" u="none" strike="noStrike" cap="none" normalizeH="0" baseline="0" dirty="0" smtClean="0">
                <a:ln>
                  <a:noFill/>
                </a:ln>
                <a:solidFill>
                  <a:schemeClr val="tx1"/>
                </a:solidFill>
                <a:effectLst/>
                <a:latin typeface="Arial" charset="0"/>
                <a:cs typeface="Arial" charset="0"/>
              </a:rPr>
              <a:t>”. Słowo to jest czymś w rodzaju naszego „smacznego”, ale także formą podziękowania za jego przyrządzenie. </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000" b="0" i="0" u="none" strike="noStrike" cap="none" normalizeH="0" baseline="0" dirty="0" smtClean="0">
                <a:ln>
                  <a:noFill/>
                </a:ln>
                <a:solidFill>
                  <a:schemeClr val="tx1"/>
                </a:solidFill>
                <a:effectLst/>
                <a:latin typeface="Arial" charset="0"/>
                <a:cs typeface="Arial" charset="0"/>
              </a:rPr>
              <a:t>Posiłki jada się przy pomocy pałeczek. To sprawia, że je się spokojniej i dokładniej przeżuwa każdy kęs. Japończycy twierdzą bowiem, że stalowe narzędzia mogą służyć jedynie do walki, nie wypada więc nimi jeść. Pałeczek nigdy nie należy wbijać w jedzenie. Po skończonym jedzeniu odkłada się je na stół.</a:t>
            </a:r>
          </a:p>
          <a:p>
            <a:pPr algn="l" eaLnBrk="0" fontAlgn="base" hangingPunct="0">
              <a:spcAft>
                <a:spcPct val="0"/>
              </a:spcAft>
            </a:pPr>
            <a:r>
              <a:rPr kumimoji="0" lang="pl-PL" sz="1000" b="0" i="0" u="none" strike="noStrike" cap="none" normalizeH="0" baseline="0" dirty="0" smtClean="0">
                <a:ln>
                  <a:noFill/>
                </a:ln>
                <a:solidFill>
                  <a:schemeClr val="tx1"/>
                </a:solidFill>
                <a:effectLst/>
                <a:latin typeface="Arial" charset="0"/>
                <a:cs typeface="Arial" charset="0"/>
              </a:rPr>
              <a:t>Azjatycka kultura ceni sobie skromność. Zachwycanie się wspaniale przygotowanych </a:t>
            </a:r>
            <a:r>
              <a:rPr kumimoji="0" lang="pl-PL" sz="1000" b="0" i="0" u="none" strike="noStrike" cap="none" normalizeH="0" baseline="0" dirty="0" err="1" smtClean="0">
                <a:ln>
                  <a:noFill/>
                </a:ln>
                <a:solidFill>
                  <a:schemeClr val="tx1"/>
                </a:solidFill>
                <a:effectLst/>
                <a:latin typeface="Arial" charset="0"/>
                <a:cs typeface="Arial" charset="0"/>
              </a:rPr>
              <a:t>sushi</a:t>
            </a:r>
            <a:r>
              <a:rPr kumimoji="0" lang="pl-PL" sz="1000" b="0" i="0" u="none" strike="noStrike" cap="none" normalizeH="0" baseline="0" dirty="0" smtClean="0">
                <a:ln>
                  <a:noFill/>
                </a:ln>
                <a:solidFill>
                  <a:schemeClr val="tx1"/>
                </a:solidFill>
                <a:effectLst/>
                <a:latin typeface="Arial" charset="0"/>
                <a:cs typeface="Arial" charset="0"/>
              </a:rPr>
              <a:t> czy chwalenie pani domu może więc nie być odebrane tak, jakbyśmy sobie tego życzyli.</a:t>
            </a:r>
            <a:r>
              <a:rPr lang="pl-PL" sz="1000" dirty="0" smtClean="0">
                <a:latin typeface="Arial" charset="0"/>
                <a:cs typeface="Arial" charset="0"/>
              </a:rPr>
              <a:t/>
            </a:r>
            <a:br>
              <a:rPr lang="pl-PL" sz="1000" dirty="0" smtClean="0">
                <a:latin typeface="Arial" charset="0"/>
                <a:cs typeface="Arial" charset="0"/>
              </a:rPr>
            </a:br>
            <a:r>
              <a:rPr lang="pl-PL" sz="1000" dirty="0" smtClean="0">
                <a:latin typeface="Arial" charset="0"/>
                <a:cs typeface="Arial" charset="0"/>
              </a:rPr>
              <a:t> Przed wejściem do świątyni lub czyjegoś domu należy zdjąć buty. Nie myjmy rąk nad wanną, ponieważ Japończykom służy ona do relaksu! W Japonii nie zostawia się również napiwków, nasze zachowanie może zostać odebrane jako nieeleganckie.</a:t>
            </a:r>
            <a:endParaRPr kumimoji="0" lang="pl-PL" sz="10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000" b="1" i="0" u="none" strike="noStrike" cap="none" normalizeH="0" baseline="0" dirty="0" smtClean="0">
                <a:ln>
                  <a:noFill/>
                </a:ln>
                <a:solidFill>
                  <a:srgbClr val="E46C0A"/>
                </a:solidFill>
                <a:effectLst/>
                <a:latin typeface="Arial" charset="0"/>
                <a:cs typeface="Arial" charset="0"/>
              </a:rPr>
              <a:t>Portugalia</a:t>
            </a:r>
            <a:endParaRPr kumimoji="0" lang="pl-PL" sz="1000" b="0" i="0" u="none" strike="noStrike" cap="none" normalizeH="0" baseline="0" dirty="0" smtClean="0">
              <a:ln>
                <a:noFill/>
              </a:ln>
              <a:solidFill>
                <a:srgbClr val="E46C0A"/>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000" b="0" i="0" u="none" strike="noStrike" cap="none" normalizeH="0" baseline="0" dirty="0" smtClean="0">
                <a:ln>
                  <a:noFill/>
                </a:ln>
                <a:solidFill>
                  <a:schemeClr val="tx1"/>
                </a:solidFill>
                <a:effectLst/>
                <a:latin typeface="Arial" charset="0"/>
                <a:cs typeface="Arial" charset="0"/>
              </a:rPr>
              <a:t>Jeśli wybieramy się do renomowanej portugalskiej restauracji, nigdy nie prosimy kelnera o przyniesienie soli lub pieprzu. Sugeruje to że potrawa nie została dobrze przygotowana. </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000" b="0" i="0" u="none" strike="noStrike" cap="none" normalizeH="0" baseline="0" dirty="0" smtClean="0">
                <a:ln>
                  <a:noFill/>
                </a:ln>
                <a:solidFill>
                  <a:schemeClr val="tx1"/>
                </a:solidFill>
                <a:effectLst/>
                <a:latin typeface="Arial" charset="0"/>
                <a:cs typeface="Arial" charset="0"/>
              </a:rPr>
              <a:t>Portugalczycy przepadają za winem. Do obiadu otrzymamy butelkę tego trunku. W większości przypadku sami będziemy musieli je sobie nalać. </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000" b="1" i="0" u="none" strike="noStrike" cap="none" normalizeH="0" baseline="0" dirty="0" smtClean="0">
                <a:ln>
                  <a:noFill/>
                </a:ln>
                <a:solidFill>
                  <a:srgbClr val="E46C0A"/>
                </a:solidFill>
                <a:effectLst/>
                <a:latin typeface="Arial" charset="0"/>
                <a:cs typeface="Arial" charset="0"/>
              </a:rPr>
              <a:t>Włochy</a:t>
            </a:r>
            <a:endParaRPr kumimoji="0" lang="pl-PL" sz="1000" b="0" i="0" u="none" strike="noStrike" cap="none" normalizeH="0" baseline="0" dirty="0" smtClean="0">
              <a:ln>
                <a:noFill/>
              </a:ln>
              <a:solidFill>
                <a:srgbClr val="E46C0A"/>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000" b="0" i="0" u="none" strike="noStrike" cap="none" normalizeH="0" baseline="0" dirty="0" smtClean="0">
                <a:ln>
                  <a:noFill/>
                </a:ln>
                <a:solidFill>
                  <a:schemeClr val="tx1"/>
                </a:solidFill>
                <a:effectLst/>
                <a:latin typeface="Arial" charset="0"/>
                <a:cs typeface="Arial" charset="0"/>
              </a:rPr>
              <a:t>We Włoszech cappuccino pije się jedynie do śniadania. Pozostałe pory dnia zarezerwowane są dla zwykłej kawy, a raczej espresso, pije</a:t>
            </a:r>
            <a:r>
              <a:rPr kumimoji="0" lang="pl-PL" sz="1000" b="0" i="0" u="none" strike="noStrike" cap="none" normalizeH="0" dirty="0" smtClean="0">
                <a:ln>
                  <a:noFill/>
                </a:ln>
                <a:solidFill>
                  <a:schemeClr val="tx1"/>
                </a:solidFill>
                <a:effectLst/>
                <a:latin typeface="Arial" charset="0"/>
                <a:cs typeface="Arial" charset="0"/>
              </a:rPr>
              <a:t> się</a:t>
            </a:r>
            <a:r>
              <a:rPr kumimoji="0" lang="pl-PL" sz="1000" b="0" i="0" u="none" strike="noStrike" cap="none" normalizeH="0" baseline="0" dirty="0" smtClean="0">
                <a:ln>
                  <a:noFill/>
                </a:ln>
                <a:solidFill>
                  <a:schemeClr val="tx1"/>
                </a:solidFill>
                <a:effectLst/>
                <a:latin typeface="Arial" charset="0"/>
                <a:cs typeface="Arial" charset="0"/>
              </a:rPr>
              <a:t> ją wg zasady mało, ale często. Właśnie dlatego w niektórych włoskich barach kawę pije się na stojąco.</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000" b="1" i="0" u="none" strike="noStrike" cap="none" normalizeH="0" baseline="0" dirty="0" smtClean="0">
                <a:ln>
                  <a:noFill/>
                </a:ln>
                <a:solidFill>
                  <a:srgbClr val="E46C0A"/>
                </a:solidFill>
                <a:effectLst/>
                <a:latin typeface="Arial" charset="0"/>
                <a:cs typeface="Arial" charset="0"/>
              </a:rPr>
              <a:t>Wielka Brytania</a:t>
            </a:r>
            <a:endParaRPr kumimoji="0" lang="pl-PL" sz="1000" b="0" i="0" u="none" strike="noStrike" cap="none" normalizeH="0" baseline="0" dirty="0" smtClean="0">
              <a:ln>
                <a:noFill/>
              </a:ln>
              <a:solidFill>
                <a:srgbClr val="E46C0A"/>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000" b="0" i="0" u="none" strike="noStrike" cap="none" normalizeH="0" baseline="0" dirty="0" smtClean="0">
                <a:ln>
                  <a:noFill/>
                </a:ln>
                <a:solidFill>
                  <a:schemeClr val="tx1"/>
                </a:solidFill>
                <a:effectLst/>
                <a:latin typeface="Arial" charset="0"/>
                <a:cs typeface="Arial" charset="0"/>
              </a:rPr>
              <a:t>Brytyjskie dobre maniery nakazują, by podczas siedzenia przy stole ręce trzymać na kolanach. W kontynentalnej części Europy obowiązuje zasada, że łyżka kierowana do buzi powinna być do niej zwrócona czubkiem. </a:t>
            </a:r>
            <a:r>
              <a:rPr kumimoji="0" lang="pl-PL" sz="1000" b="1" i="0" u="sng" strike="noStrike" cap="none" normalizeH="0" baseline="0" dirty="0" smtClean="0">
                <a:ln>
                  <a:noFill/>
                </a:ln>
                <a:solidFill>
                  <a:schemeClr val="tx1"/>
                </a:solidFill>
                <a:effectLst/>
                <a:latin typeface="Arial" charset="0"/>
                <a:cs typeface="Arial" charset="0"/>
              </a:rPr>
              <a:t>W Wielkiej Brytanii - bokiem.</a:t>
            </a:r>
          </a:p>
          <a:p>
            <a:pPr algn="l" eaLnBrk="0" fontAlgn="base" hangingPunct="0">
              <a:spcAft>
                <a:spcPct val="0"/>
              </a:spcAft>
            </a:pPr>
            <a:r>
              <a:rPr lang="pl-PL" sz="1000" b="1" dirty="0" smtClean="0">
                <a:solidFill>
                  <a:srgbClr val="E46C0A"/>
                </a:solidFill>
                <a:latin typeface="Arial" charset="0"/>
                <a:cs typeface="Arial" charset="0"/>
              </a:rPr>
              <a:t>Bułgaria:</a:t>
            </a:r>
            <a:r>
              <a:rPr lang="pl-PL" sz="1000" dirty="0" smtClean="0">
                <a:latin typeface="Arial" charset="0"/>
                <a:cs typeface="Arial" charset="0"/>
              </a:rPr>
              <a:t/>
            </a:r>
            <a:br>
              <a:rPr lang="pl-PL" sz="1000" dirty="0" smtClean="0">
                <a:latin typeface="Arial" charset="0"/>
                <a:cs typeface="Arial" charset="0"/>
              </a:rPr>
            </a:br>
            <a:r>
              <a:rPr lang="pl-PL" sz="1000" dirty="0" smtClean="0">
                <a:latin typeface="Arial" charset="0"/>
                <a:cs typeface="Arial" charset="0"/>
              </a:rPr>
              <a:t>Skinienie głową </a:t>
            </a:r>
            <a:r>
              <a:rPr lang="pl-PL" sz="1000" dirty="0" err="1" smtClean="0">
                <a:latin typeface="Arial" charset="0"/>
                <a:cs typeface="Arial" charset="0"/>
              </a:rPr>
              <a:t>natak</a:t>
            </a:r>
            <a:r>
              <a:rPr lang="pl-PL" sz="1000" dirty="0" smtClean="0">
                <a:latin typeface="Arial" charset="0"/>
                <a:cs typeface="Arial" charset="0"/>
              </a:rPr>
              <a:t>, w Bułgarii oznacza nie, natomiast przeczące kiwanie głową to w języku Bułgarów przytakiwanie. </a:t>
            </a:r>
            <a:r>
              <a:rPr kumimoji="0" lang="pl-PL" sz="1000" b="0" i="0" u="none" strike="noStrike" cap="none" normalizeH="0" baseline="0" dirty="0" smtClean="0">
                <a:ln>
                  <a:noFill/>
                </a:ln>
                <a:solidFill>
                  <a:schemeClr val="tx1"/>
                </a:solidFill>
                <a:effectLst/>
                <a:latin typeface="Arial" charset="0"/>
                <a:cs typeface="Arial" charset="0"/>
              </a:rPr>
              <a:t/>
            </a:r>
            <a:br>
              <a:rPr kumimoji="0" lang="pl-PL" sz="1000" b="0" i="0" u="none" strike="noStrike" cap="none" normalizeH="0" baseline="0" dirty="0" smtClean="0">
                <a:ln>
                  <a:noFill/>
                </a:ln>
                <a:solidFill>
                  <a:schemeClr val="tx1"/>
                </a:solidFill>
                <a:effectLst/>
                <a:latin typeface="Arial" charset="0"/>
                <a:cs typeface="Arial" charset="0"/>
              </a:rPr>
            </a:br>
            <a:r>
              <a:rPr lang="pl-PL" sz="1000" b="1" dirty="0" smtClean="0">
                <a:solidFill>
                  <a:srgbClr val="E46C0A"/>
                </a:solidFill>
                <a:latin typeface="Arial" charset="0"/>
                <a:cs typeface="Arial" charset="0"/>
              </a:rPr>
              <a:t>Meksyk:</a:t>
            </a:r>
            <a:r>
              <a:rPr lang="pl-PL" sz="1000" dirty="0" smtClean="0">
                <a:latin typeface="Arial" charset="0"/>
                <a:cs typeface="Arial" charset="0"/>
              </a:rPr>
              <a:t/>
            </a:r>
            <a:br>
              <a:rPr lang="pl-PL" sz="1000" dirty="0" smtClean="0">
                <a:latin typeface="Arial" charset="0"/>
                <a:cs typeface="Arial" charset="0"/>
              </a:rPr>
            </a:br>
            <a:r>
              <a:rPr lang="pl-PL" sz="1000" dirty="0" smtClean="0">
                <a:latin typeface="Arial" charset="0"/>
                <a:cs typeface="Arial" charset="0"/>
              </a:rPr>
              <a:t>Nie dyskutuje się o polityce, tak jak w USA. Nie krytykuje się żadnego aspektu życia w Meksyku ani zachowania mieszkańców. </a:t>
            </a:r>
            <a:endParaRPr kumimoji="0" lang="pl-PL" sz="1000" b="0" i="0" u="none" strike="noStrike" cap="none" normalizeH="0" baseline="0" dirty="0" smtClean="0">
              <a:ln>
                <a:noFill/>
              </a:ln>
              <a:solidFill>
                <a:schemeClr val="tx1"/>
              </a:solidFill>
              <a:effectLst/>
              <a:latin typeface="Arial" charset="0"/>
              <a:cs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Grp="1" noChangeArrowheads="1"/>
          </p:cNvSpPr>
          <p:nvPr>
            <p:ph type="ctrTitle"/>
          </p:nvPr>
        </p:nvSpPr>
        <p:spPr bwMode="auto">
          <a:xfrm>
            <a:off x="35496" y="555640"/>
            <a:ext cx="9108504" cy="57861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l"/>
            <a:r>
              <a:rPr lang="pl-PL" sz="1000" b="1" dirty="0" smtClean="0">
                <a:solidFill>
                  <a:srgbClr val="E46C0A"/>
                </a:solidFill>
                <a:latin typeface="Arial" pitchFamily="34" charset="0"/>
                <a:cs typeface="Arial" pitchFamily="34" charset="0"/>
              </a:rPr>
              <a:t>JAK ZACHOWAĆ SIĘ W OBCYM KRAJU - CIEKAWOSTKI</a:t>
            </a:r>
            <a:br>
              <a:rPr lang="pl-PL" sz="1000" b="1" dirty="0" smtClean="0">
                <a:solidFill>
                  <a:srgbClr val="E46C0A"/>
                </a:solidFill>
                <a:latin typeface="Arial" pitchFamily="34" charset="0"/>
                <a:cs typeface="Arial" pitchFamily="34" charset="0"/>
              </a:rPr>
            </a:br>
            <a:r>
              <a:rPr lang="pl-PL" sz="1000" dirty="0" smtClean="0">
                <a:latin typeface="Arial" pitchFamily="34" charset="0"/>
                <a:cs typeface="Arial" pitchFamily="34" charset="0"/>
              </a:rPr>
              <a:t/>
            </a:r>
            <a:br>
              <a:rPr lang="pl-PL" sz="1000" dirty="0" smtClean="0">
                <a:latin typeface="Arial" pitchFamily="34" charset="0"/>
                <a:cs typeface="Arial" pitchFamily="34" charset="0"/>
              </a:rPr>
            </a:br>
            <a:r>
              <a:rPr lang="pl-PL" sz="1000" dirty="0" smtClean="0">
                <a:solidFill>
                  <a:srgbClr val="E46C0A"/>
                </a:solidFill>
                <a:latin typeface="Arial" pitchFamily="34" charset="0"/>
                <a:cs typeface="Arial" pitchFamily="34" charset="0"/>
              </a:rPr>
              <a:t>W </a:t>
            </a:r>
            <a:r>
              <a:rPr lang="pl-PL" sz="1000" b="1" dirty="0" smtClean="0">
                <a:solidFill>
                  <a:srgbClr val="E46C0A"/>
                </a:solidFill>
                <a:latin typeface="Arial" pitchFamily="34" charset="0"/>
                <a:cs typeface="Arial" pitchFamily="34" charset="0"/>
              </a:rPr>
              <a:t>Anglii </a:t>
            </a:r>
            <a:r>
              <a:rPr lang="pl-PL" sz="1000" dirty="0" smtClean="0">
                <a:latin typeface="Arial" pitchFamily="34" charset="0"/>
                <a:cs typeface="Arial" pitchFamily="34" charset="0"/>
              </a:rPr>
              <a:t>znana jest powściągliwość jej mieszkańców w wyrażaniu uczuć i sympatii, która rzutuje na ich sposób bycia. Nie należy więc oczekiwać wylewności i serdeczności. Zaproszenie do angielskiego domu jest wyróżnieniem. Anglicy nie nadużywają tytułów ale także nie uznają poufałości. Zachowanie form towarzyskich oraz grzeczność i uprzejmość wobec każdego. Odmienne jest też poczucie humoru Anglików. Tu liczy się punktualność, dlatego warto przyjść na spotkanie wcześniej by uniknąć wpadki. Jeżeli dostaliśmy zaproszenie na przyjęcie, to warto następnego dnia wysłać gospodyni bukiet- wcale nie musi być okazały. Umówiłeś się na randkę z Brytyjką? Gesty, które spodobałyby się Polce tu mogą razić. Dlatego nie całuj na powitanie w rękę, nie otwieraj przed kobietą drzwi i pod żadnym pozorem nie płać za nią rachunku w restauracji! </a:t>
            </a:r>
            <a:br>
              <a:rPr lang="pl-PL" sz="1000" dirty="0" smtClean="0">
                <a:latin typeface="Arial" pitchFamily="34" charset="0"/>
                <a:cs typeface="Arial" pitchFamily="34" charset="0"/>
              </a:rPr>
            </a:br>
            <a:r>
              <a:rPr lang="pl-PL" sz="1000" b="1" dirty="0" smtClean="0">
                <a:latin typeface="Arial" pitchFamily="34" charset="0"/>
                <a:cs typeface="Arial" pitchFamily="34" charset="0"/>
              </a:rPr>
              <a:t/>
            </a:r>
            <a:br>
              <a:rPr lang="pl-PL" sz="1000" b="1" dirty="0" smtClean="0">
                <a:latin typeface="Arial" pitchFamily="34" charset="0"/>
                <a:cs typeface="Arial" pitchFamily="34" charset="0"/>
              </a:rPr>
            </a:br>
            <a:r>
              <a:rPr lang="pl-PL" sz="1000" b="1" dirty="0" smtClean="0">
                <a:solidFill>
                  <a:srgbClr val="E46C0A"/>
                </a:solidFill>
                <a:latin typeface="Arial" pitchFamily="34" charset="0"/>
                <a:cs typeface="Arial" pitchFamily="34" charset="0"/>
              </a:rPr>
              <a:t>Niemcy</a:t>
            </a:r>
            <a:r>
              <a:rPr lang="pl-PL" sz="1000" dirty="0" smtClean="0">
                <a:latin typeface="Arial" pitchFamily="34" charset="0"/>
                <a:cs typeface="Arial" pitchFamily="34" charset="0"/>
              </a:rPr>
              <a:t> są bardziej otwarci. Zarówno w Niemczech, Szwajcarii, jak i w Austrii powszechnie używane są tytuły naukowe i zawodowe. Gdy zwracamy się do drugiej osoby, po słowie </a:t>
            </a:r>
            <a:r>
              <a:rPr lang="pl-PL" sz="1000" i="1" dirty="0" smtClean="0">
                <a:latin typeface="Arial" pitchFamily="34" charset="0"/>
                <a:cs typeface="Arial" pitchFamily="34" charset="0"/>
              </a:rPr>
              <a:t>pan</a:t>
            </a:r>
            <a:r>
              <a:rPr lang="pl-PL" sz="1000" dirty="0" smtClean="0">
                <a:latin typeface="Arial" pitchFamily="34" charset="0"/>
                <a:cs typeface="Arial" pitchFamily="34" charset="0"/>
              </a:rPr>
              <a:t> lub </a:t>
            </a:r>
            <a:r>
              <a:rPr lang="pl-PL" sz="1000" i="1" dirty="0" smtClean="0">
                <a:latin typeface="Arial" pitchFamily="34" charset="0"/>
                <a:cs typeface="Arial" pitchFamily="34" charset="0"/>
              </a:rPr>
              <a:t>pani</a:t>
            </a:r>
            <a:r>
              <a:rPr lang="pl-PL" sz="1000" dirty="0" smtClean="0">
                <a:latin typeface="Arial" pitchFamily="34" charset="0"/>
                <a:cs typeface="Arial" pitchFamily="34" charset="0"/>
              </a:rPr>
              <a:t> obowiązkowo należy wymieniać nazwisko, bądź w przypadku bliższej znajomości - imię rozmówcy. Ne ma powszechnego zwyczaju całowania pań w rękę. Witamy się przez podanie ręki i lekki skłon głowy. Przejście w rozmowie na "ty" nie oznacza zaprzyjaźnienia się, a jedynie ma np. na celu ułatwienie kontaktów w pracy. Obowiązuje punktualność i dotrzymywanie obietnic, danego słowa. Mimo swobodnego ubioru w ciągu dnia, wieczorem, do teatru czy na przyjęcie, obowiązuje strój elegancki i schludny. </a:t>
            </a:r>
            <a:br>
              <a:rPr lang="pl-PL" sz="1000" dirty="0" smtClean="0">
                <a:latin typeface="Arial" pitchFamily="34" charset="0"/>
                <a:cs typeface="Arial" pitchFamily="34" charset="0"/>
              </a:rPr>
            </a:br>
            <a:r>
              <a:rPr lang="pl-PL" sz="1000" b="1" dirty="0" smtClean="0">
                <a:latin typeface="Arial" pitchFamily="34" charset="0"/>
                <a:cs typeface="Arial" pitchFamily="34" charset="0"/>
              </a:rPr>
              <a:t/>
            </a:r>
            <a:br>
              <a:rPr lang="pl-PL" sz="1000" b="1" dirty="0" smtClean="0">
                <a:latin typeface="Arial" pitchFamily="34" charset="0"/>
                <a:cs typeface="Arial" pitchFamily="34" charset="0"/>
              </a:rPr>
            </a:br>
            <a:r>
              <a:rPr lang="pl-PL" sz="1000" b="1" dirty="0" smtClean="0">
                <a:solidFill>
                  <a:srgbClr val="E46C0A"/>
                </a:solidFill>
                <a:latin typeface="Arial" pitchFamily="34" charset="0"/>
                <a:cs typeface="Arial" pitchFamily="34" charset="0"/>
              </a:rPr>
              <a:t>Francja – elegancja Francuzi </a:t>
            </a:r>
            <a:r>
              <a:rPr lang="pl-PL" sz="1000" dirty="0" smtClean="0">
                <a:latin typeface="Arial" pitchFamily="34" charset="0"/>
                <a:cs typeface="Arial" pitchFamily="34" charset="0"/>
              </a:rPr>
              <a:t>są bardziej swobodni i bliscy nam sposobem bycia. We Francji nie jest przyjęte tytułowanie (tytuły rodowe zniosła Wielka Rewolucja Francuska). Powszechnie używa się zwrotów: "</a:t>
            </a:r>
            <a:r>
              <a:rPr lang="pl-PL" sz="1000" i="1" dirty="0" smtClean="0">
                <a:latin typeface="Arial" pitchFamily="34" charset="0"/>
                <a:cs typeface="Arial" pitchFamily="34" charset="0"/>
              </a:rPr>
              <a:t>Madame</a:t>
            </a:r>
            <a:r>
              <a:rPr lang="pl-PL" sz="1000" dirty="0" smtClean="0">
                <a:latin typeface="Arial" pitchFamily="34" charset="0"/>
                <a:cs typeface="Arial" pitchFamily="34" charset="0"/>
              </a:rPr>
              <a:t>", "</a:t>
            </a:r>
            <a:r>
              <a:rPr lang="pl-PL" sz="1000" i="1" dirty="0" err="1" smtClean="0">
                <a:latin typeface="Arial" pitchFamily="34" charset="0"/>
                <a:cs typeface="Arial" pitchFamily="34" charset="0"/>
              </a:rPr>
              <a:t>Mademoisell</a:t>
            </a:r>
            <a:r>
              <a:rPr lang="pl-PL" sz="1000" dirty="0" smtClean="0">
                <a:latin typeface="Arial" pitchFamily="34" charset="0"/>
                <a:cs typeface="Arial" pitchFamily="34" charset="0"/>
              </a:rPr>
              <a:t>", "</a:t>
            </a:r>
            <a:r>
              <a:rPr lang="pl-PL" sz="1000" i="1" dirty="0" err="1" smtClean="0">
                <a:latin typeface="Arial" pitchFamily="34" charset="0"/>
                <a:cs typeface="Arial" pitchFamily="34" charset="0"/>
              </a:rPr>
              <a:t>Monsieur</a:t>
            </a:r>
            <a:r>
              <a:rPr lang="pl-PL" sz="1000" dirty="0" smtClean="0">
                <a:latin typeface="Arial" pitchFamily="34" charset="0"/>
                <a:cs typeface="Arial" pitchFamily="34" charset="0"/>
              </a:rPr>
              <a:t>". Wiele zwyczajów przywędrowało z Francji do Polski, trzeba jednak pamiętać, że serdeczność i wylewność Francuzów bywa często wyrazem uprzejmości i wcale nie oznacza, że pozyskaliśmy ich sympatię. Francuzi są bardzo wrażliwi na punkcie znaczenia swego kraju, wkładu w rozwój kultury i cywilizacji europejskiej, a także najnowszej historii. We Francji tradycyjny jest sentyment dla Rosjan, natomiast mniej lubiani są Anglicy. Nie wybaczają towarzyskich gaf, to jeszcze mają wysokie mniemanie o sobie. Starszych mieszkańców nie warto też pytać o cokolwiek w języku angielskim, gdyż delikatnie mówiąc, nie przepadają oni za Anglikami i ich językiem. Na szczęście, inaczej myśli młodzież. Wręczasz komuś kwiaty? Nie zdejmuj opakowania! Nie wyrzucaj też wizytówki z kwiaciarni- inaczej obdarowany pomyśli, że bukiet pochodzi z taniego straganu zza rogu... </a:t>
            </a:r>
            <a:br>
              <a:rPr lang="pl-PL" sz="1000" dirty="0" smtClean="0">
                <a:latin typeface="Arial" pitchFamily="34" charset="0"/>
                <a:cs typeface="Arial" pitchFamily="34" charset="0"/>
              </a:rPr>
            </a:br>
            <a:r>
              <a:rPr lang="pl-PL" sz="1000" dirty="0" smtClean="0">
                <a:solidFill>
                  <a:srgbClr val="E46C0A"/>
                </a:solidFill>
                <a:latin typeface="Arial" pitchFamily="34" charset="0"/>
                <a:cs typeface="Arial" pitchFamily="34" charset="0"/>
              </a:rPr>
              <a:t/>
            </a:r>
            <a:br>
              <a:rPr lang="pl-PL" sz="1000" dirty="0" smtClean="0">
                <a:solidFill>
                  <a:srgbClr val="E46C0A"/>
                </a:solidFill>
                <a:latin typeface="Arial" pitchFamily="34" charset="0"/>
                <a:cs typeface="Arial" pitchFamily="34" charset="0"/>
              </a:rPr>
            </a:br>
            <a:r>
              <a:rPr lang="pl-PL" sz="1000" dirty="0" smtClean="0">
                <a:solidFill>
                  <a:srgbClr val="E46C0A"/>
                </a:solidFill>
                <a:latin typeface="Arial" pitchFamily="34" charset="0"/>
                <a:cs typeface="Arial" pitchFamily="34" charset="0"/>
              </a:rPr>
              <a:t>Boska Italia  -  </a:t>
            </a:r>
            <a:r>
              <a:rPr lang="pl-PL" sz="1000" dirty="0" smtClean="0">
                <a:latin typeface="Arial" pitchFamily="34" charset="0"/>
                <a:cs typeface="Arial" pitchFamily="34" charset="0"/>
              </a:rPr>
              <a:t>obserwujemy wiele podobieństw do Hiszpanii w szczególności w zakresie postrzegania tradycji i przywiązania do życia rodzinnego, domu, religii. Goszcząc w tym kraju spotkamy się z powszechną gościnnością, spontanicznością co nie zawsze oznacza przyjaźń i zażyłość. Ta serdeczność wynika z  temperamentu charakterystycznego dla mieszkańców Południa. Mieszkańcy boskiej Italii strzegą swojej prywatności i nie zapraszają do domu byle kogo. </a:t>
            </a:r>
            <a:br>
              <a:rPr lang="pl-PL" sz="1000" dirty="0" smtClean="0">
                <a:latin typeface="Arial" pitchFamily="34" charset="0"/>
                <a:cs typeface="Arial" pitchFamily="34" charset="0"/>
              </a:rPr>
            </a:br>
            <a:r>
              <a:rPr lang="pl-PL" sz="1000" dirty="0" smtClean="0">
                <a:latin typeface="Arial" pitchFamily="34" charset="0"/>
                <a:cs typeface="Arial" pitchFamily="34" charset="0"/>
              </a:rPr>
              <a:t>Jeśli trafi ci się takie zaproszenie - to prawdziwy zaszczyt. Warto wtedy kupić gospodarzom jakiś prezent. Najlepiej, żeby była to rzecz gustowna, markowa, ładnie zapakowana, gdyż Włosi nie znoszą sprzedawanej na ulicach tandety. </a:t>
            </a:r>
            <a:br>
              <a:rPr lang="pl-PL" sz="1000" dirty="0" smtClean="0">
                <a:latin typeface="Arial" pitchFamily="34" charset="0"/>
                <a:cs typeface="Arial" pitchFamily="34" charset="0"/>
              </a:rPr>
            </a:br>
            <a:r>
              <a:rPr lang="pl-PL" sz="1000" b="1" dirty="0" smtClean="0">
                <a:latin typeface="Arial" pitchFamily="34" charset="0"/>
                <a:cs typeface="Arial" pitchFamily="34" charset="0"/>
              </a:rPr>
              <a:t/>
            </a:r>
            <a:br>
              <a:rPr lang="pl-PL" sz="1000" b="1" dirty="0" smtClean="0">
                <a:latin typeface="Arial" pitchFamily="34" charset="0"/>
                <a:cs typeface="Arial" pitchFamily="34" charset="0"/>
              </a:rPr>
            </a:br>
            <a:r>
              <a:rPr lang="pl-PL" sz="1000" b="1" dirty="0" smtClean="0">
                <a:solidFill>
                  <a:srgbClr val="E46C0A"/>
                </a:solidFill>
                <a:latin typeface="Arial" pitchFamily="34" charset="0"/>
                <a:cs typeface="Arial" pitchFamily="34" charset="0"/>
              </a:rPr>
              <a:t> Hiszpański temperament</a:t>
            </a:r>
            <a:r>
              <a:rPr lang="pl-PL" sz="1000" dirty="0" smtClean="0">
                <a:latin typeface="Arial" pitchFamily="34" charset="0"/>
                <a:cs typeface="Arial" pitchFamily="34" charset="0"/>
              </a:rPr>
              <a:t>  to gorący kraj, gdzie kultury miksowały się od pokoleń. Zostaniesz tam gorąco przyjęty! Znajomi witają się tam serdecznie- pocałunki, przytulenie, ściskanie. Gdy spotykasz się w interesach - na przywitanie - uścisk dłoni i... serdeczny uśmiech. </a:t>
            </a:r>
            <a:br>
              <a:rPr lang="pl-PL" sz="1000" dirty="0" smtClean="0">
                <a:latin typeface="Arial" pitchFamily="34" charset="0"/>
                <a:cs typeface="Arial" pitchFamily="34" charset="0"/>
              </a:rPr>
            </a:br>
            <a:r>
              <a:rPr lang="pl-PL" sz="1000" dirty="0" smtClean="0">
                <a:latin typeface="Arial" pitchFamily="34" charset="0"/>
                <a:cs typeface="Arial" pitchFamily="34" charset="0"/>
              </a:rPr>
              <a:t>Raj dla kobiet! Hiszpanie inaczej rozumieją pojęcie punktualności. Spóźnienia są na porządku dziennym, a słynne ,,</a:t>
            </a:r>
            <a:r>
              <a:rPr lang="pl-PL" sz="1000" dirty="0" err="1" smtClean="0">
                <a:latin typeface="Arial" pitchFamily="34" charset="0"/>
                <a:cs typeface="Arial" pitchFamily="34" charset="0"/>
              </a:rPr>
              <a:t>maniana</a:t>
            </a:r>
            <a:r>
              <a:rPr lang="pl-PL" sz="1000" dirty="0" smtClean="0">
                <a:latin typeface="Arial" pitchFamily="34" charset="0"/>
                <a:cs typeface="Arial" pitchFamily="34" charset="0"/>
              </a:rPr>
              <a:t>" oznacza czasami tyle co ,,nigdy"... </a:t>
            </a:r>
            <a:br>
              <a:rPr lang="pl-PL" sz="1000" dirty="0" smtClean="0">
                <a:latin typeface="Arial" pitchFamily="34" charset="0"/>
                <a:cs typeface="Arial" pitchFamily="34" charset="0"/>
              </a:rPr>
            </a:br>
            <a:r>
              <a:rPr lang="pl-PL" sz="1000" dirty="0" smtClean="0">
                <a:latin typeface="Arial" pitchFamily="34" charset="0"/>
                <a:cs typeface="Arial" pitchFamily="34" charset="0"/>
              </a:rPr>
              <a:t/>
            </a:r>
            <a:br>
              <a:rPr lang="pl-PL" sz="1000" dirty="0" smtClean="0">
                <a:latin typeface="Arial" pitchFamily="34" charset="0"/>
                <a:cs typeface="Arial" pitchFamily="34" charset="0"/>
              </a:rPr>
            </a:br>
            <a:r>
              <a:rPr lang="pl-PL" sz="1000" b="1" dirty="0" smtClean="0">
                <a:latin typeface="Arial" pitchFamily="34" charset="0"/>
                <a:cs typeface="Arial" pitchFamily="34" charset="0"/>
              </a:rPr>
              <a:t/>
            </a:r>
            <a:br>
              <a:rPr lang="pl-PL" sz="1000" b="1" dirty="0" smtClean="0">
                <a:latin typeface="Arial" pitchFamily="34" charset="0"/>
                <a:cs typeface="Arial" pitchFamily="34" charset="0"/>
              </a:rPr>
            </a:br>
            <a:endParaRPr kumimoji="0" lang="pl-PL" sz="1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Grp="1" noChangeArrowheads="1"/>
          </p:cNvSpPr>
          <p:nvPr>
            <p:ph type="ctrTitle"/>
          </p:nvPr>
        </p:nvSpPr>
        <p:spPr bwMode="auto">
          <a:xfrm>
            <a:off x="35496" y="1290535"/>
            <a:ext cx="9108504"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l"/>
            <a:r>
              <a:rPr lang="pl-PL" sz="1000" b="1" dirty="0" smtClean="0">
                <a:solidFill>
                  <a:srgbClr val="E46C0A"/>
                </a:solidFill>
                <a:latin typeface="Arial" pitchFamily="34" charset="0"/>
                <a:cs typeface="Arial" pitchFamily="34" charset="0"/>
              </a:rPr>
              <a:t>JAK ZACHOWAĆ SIĘ W OBCYM KRAJU - CIEKAWOSTKI </a:t>
            </a:r>
            <a:br>
              <a:rPr lang="pl-PL" sz="1000" b="1" dirty="0" smtClean="0">
                <a:solidFill>
                  <a:srgbClr val="E46C0A"/>
                </a:solidFill>
                <a:latin typeface="Arial" pitchFamily="34" charset="0"/>
                <a:cs typeface="Arial" pitchFamily="34" charset="0"/>
              </a:rPr>
            </a:br>
            <a:r>
              <a:rPr lang="pl-PL" sz="1000" b="1" dirty="0" smtClean="0">
                <a:solidFill>
                  <a:srgbClr val="E46C0A"/>
                </a:solidFill>
                <a:latin typeface="Arial" pitchFamily="34" charset="0"/>
                <a:cs typeface="Arial" pitchFamily="34" charset="0"/>
              </a:rPr>
              <a:t/>
            </a:r>
            <a:br>
              <a:rPr lang="pl-PL" sz="1000" b="1" dirty="0" smtClean="0">
                <a:solidFill>
                  <a:srgbClr val="E46C0A"/>
                </a:solidFill>
                <a:latin typeface="Arial" pitchFamily="34" charset="0"/>
                <a:cs typeface="Arial" pitchFamily="34" charset="0"/>
              </a:rPr>
            </a:br>
            <a:r>
              <a:rPr lang="pl-PL" sz="1000" b="1" dirty="0" smtClean="0">
                <a:solidFill>
                  <a:srgbClr val="E46C0A"/>
                </a:solidFill>
                <a:latin typeface="Arial" pitchFamily="34" charset="0"/>
                <a:cs typeface="Arial" pitchFamily="34" charset="0"/>
              </a:rPr>
              <a:t>Latający Holender</a:t>
            </a:r>
            <a:r>
              <a:rPr lang="pl-PL" sz="1000" dirty="0" smtClean="0">
                <a:solidFill>
                  <a:srgbClr val="E46C0A"/>
                </a:solidFill>
                <a:latin typeface="Arial" pitchFamily="34" charset="0"/>
                <a:cs typeface="Arial" pitchFamily="34" charset="0"/>
              </a:rPr>
              <a:t/>
            </a:r>
            <a:br>
              <a:rPr lang="pl-PL" sz="1000" dirty="0" smtClean="0">
                <a:solidFill>
                  <a:srgbClr val="E46C0A"/>
                </a:solidFill>
                <a:latin typeface="Arial" pitchFamily="34" charset="0"/>
                <a:cs typeface="Arial" pitchFamily="34" charset="0"/>
              </a:rPr>
            </a:br>
            <a:r>
              <a:rPr lang="pl-PL" sz="1000" dirty="0" smtClean="0">
                <a:latin typeface="Arial" pitchFamily="34" charset="0"/>
                <a:cs typeface="Arial" pitchFamily="34" charset="0"/>
              </a:rPr>
              <a:t>Holandia to interesujące zabytki, stare miasta, piękne plaże i... odważne rozrywki!  Holendrzy są serdeczni i szczerzy aż do bólu. Dlatego nie bądź zaskoczony, gdy usłyszysz jakąś niewygodną dla siebie prawdę wypowiedzianą prosto w twarz. Dotyczyć to może zarówno twojego wyglądu, jak i zachowania. Co zrobić z przykrą uwagą? Najlepiej nie przejmować się za bardzo- po holenderskich ulicach chodzi cała masa otyłych ludzi, którzy ubierają się niekiedy bardzo odważnie, a krzywe spojrzenia obcokrajowców to dla nich powód do żartu.</a:t>
            </a:r>
            <a:br>
              <a:rPr lang="pl-PL" sz="1000" dirty="0" smtClean="0">
                <a:latin typeface="Arial" pitchFamily="34" charset="0"/>
                <a:cs typeface="Arial" pitchFamily="34" charset="0"/>
              </a:rPr>
            </a:br>
            <a:r>
              <a:rPr lang="pl-PL" sz="1000" dirty="0" smtClean="0">
                <a:latin typeface="Arial" pitchFamily="34" charset="0"/>
                <a:cs typeface="Arial" pitchFamily="34" charset="0"/>
              </a:rPr>
              <a:t>Masz gorszy dzień i nie chcesz tylko żartować i uśmiechać się? Bądź przygotowany na grad dręczących cię pytań. Podczas rozmowy staraj się patrzyć wtedy prosto w oczy, gdyż unikanie wzroku rozmówcy jest uważane za posiadanie nieczystych intencji. Musisz pamiętać też o tym, by nie śmiecić! Wyrzucenie na przykład niedopałka jest uważane za wielką gafę. Na koniec ważna uwaga dla kierowców: zatrzymuj się na pasach nawet gdy piesi i rowerzyści są stosunkowo daleko, gdyż oni mają tu szczególne prawa!</a:t>
            </a:r>
            <a:br>
              <a:rPr lang="pl-PL" sz="1000" dirty="0" smtClean="0">
                <a:latin typeface="Arial" pitchFamily="34" charset="0"/>
                <a:cs typeface="Arial" pitchFamily="34" charset="0"/>
              </a:rPr>
            </a:br>
            <a:r>
              <a:rPr lang="pl-PL" sz="1000" dirty="0" smtClean="0">
                <a:latin typeface="Arial" pitchFamily="34" charset="0"/>
                <a:cs typeface="Arial" pitchFamily="34" charset="0"/>
              </a:rPr>
              <a:t/>
            </a:r>
            <a:br>
              <a:rPr lang="pl-PL" sz="1000" dirty="0" smtClean="0">
                <a:latin typeface="Arial" pitchFamily="34" charset="0"/>
                <a:cs typeface="Arial" pitchFamily="34" charset="0"/>
              </a:rPr>
            </a:br>
            <a:r>
              <a:rPr lang="pl-PL" sz="1000" b="1" dirty="0" smtClean="0">
                <a:solidFill>
                  <a:srgbClr val="E46C0A"/>
                </a:solidFill>
                <a:latin typeface="Arial" pitchFamily="34" charset="0"/>
                <a:cs typeface="Arial" pitchFamily="34" charset="0"/>
              </a:rPr>
              <a:t>Chłodna północ</a:t>
            </a:r>
            <a:r>
              <a:rPr lang="pl-PL" sz="1000" dirty="0" smtClean="0">
                <a:latin typeface="Arial" pitchFamily="34" charset="0"/>
                <a:cs typeface="Arial" pitchFamily="34" charset="0"/>
              </a:rPr>
              <a:t/>
            </a:r>
            <a:br>
              <a:rPr lang="pl-PL" sz="1000" dirty="0" smtClean="0">
                <a:latin typeface="Arial" pitchFamily="34" charset="0"/>
                <a:cs typeface="Arial" pitchFamily="34" charset="0"/>
              </a:rPr>
            </a:br>
            <a:r>
              <a:rPr lang="pl-PL" sz="1000" dirty="0" smtClean="0">
                <a:latin typeface="Arial" pitchFamily="34" charset="0"/>
                <a:cs typeface="Arial" pitchFamily="34" charset="0"/>
              </a:rPr>
              <a:t>Relacje panujące wśród mieszkańców Północy do ciepłych nie należą... Całowanie w policzek, przytulenie czy poklepanie po ramieniu nie wchodzą tu w grę. Skandynawowie nie okazują bowiem uczuć i są bardzo ostrożni w kontaktach z innymi, bliżej nieznanymi ludźmi. Podczas rozmowy staraj się nie wymachiwać rękami, nie podnosić głosu- inaczej twoje gesty zostaną odczytane jako agresja.</a:t>
            </a:r>
            <a:br>
              <a:rPr lang="pl-PL" sz="1000" dirty="0" smtClean="0">
                <a:latin typeface="Arial" pitchFamily="34" charset="0"/>
                <a:cs typeface="Arial" pitchFamily="34" charset="0"/>
              </a:rPr>
            </a:br>
            <a:r>
              <a:rPr lang="pl-PL" sz="1000" dirty="0" smtClean="0">
                <a:latin typeface="Arial" pitchFamily="34" charset="0"/>
                <a:cs typeface="Arial" pitchFamily="34" charset="0"/>
              </a:rPr>
              <a:t>Cudzoziemcy są tu traktowani z wielką tolerancją. W rozmowie zwracają się do nieznanych nawet osób ,,ty". Nie licz  na to, że zostaniesz zaproszony do domu nowych znajomych. Już prędzej umówicie się... w saunie!</a:t>
            </a:r>
            <a:br>
              <a:rPr lang="pl-PL" sz="1000" dirty="0" smtClean="0">
                <a:latin typeface="Arial" pitchFamily="34" charset="0"/>
                <a:cs typeface="Arial" pitchFamily="34" charset="0"/>
              </a:rPr>
            </a:br>
            <a:r>
              <a:rPr lang="pl-PL" sz="1000" dirty="0" smtClean="0">
                <a:latin typeface="Arial" pitchFamily="34" charset="0"/>
                <a:cs typeface="Arial" pitchFamily="34" charset="0"/>
              </a:rPr>
              <a:t/>
            </a:r>
            <a:br>
              <a:rPr lang="pl-PL" sz="1000" dirty="0" smtClean="0">
                <a:latin typeface="Arial" pitchFamily="34" charset="0"/>
                <a:cs typeface="Arial" pitchFamily="34" charset="0"/>
              </a:rPr>
            </a:br>
            <a:r>
              <a:rPr lang="pl-PL" sz="1000" dirty="0" smtClean="0">
                <a:latin typeface="Arial" pitchFamily="34" charset="0"/>
                <a:cs typeface="Arial" pitchFamily="34" charset="0"/>
              </a:rPr>
              <a:t/>
            </a:r>
            <a:br>
              <a:rPr lang="pl-PL" sz="1000" dirty="0" smtClean="0">
                <a:latin typeface="Arial" pitchFamily="34" charset="0"/>
                <a:cs typeface="Arial" pitchFamily="34" charset="0"/>
              </a:rPr>
            </a:br>
            <a:r>
              <a:rPr lang="pl-PL" sz="1000" dirty="0" smtClean="0">
                <a:latin typeface="Arial" pitchFamily="34" charset="0"/>
                <a:cs typeface="Arial" pitchFamily="34" charset="0"/>
              </a:rPr>
              <a:t/>
            </a:r>
            <a:br>
              <a:rPr lang="pl-PL" sz="1000" dirty="0" smtClean="0">
                <a:latin typeface="Arial" pitchFamily="34" charset="0"/>
                <a:cs typeface="Arial" pitchFamily="34" charset="0"/>
              </a:rPr>
            </a:br>
            <a:r>
              <a:rPr lang="pl-PL" sz="1000" b="1" dirty="0" smtClean="0">
                <a:solidFill>
                  <a:srgbClr val="E46C0A"/>
                </a:solidFill>
                <a:latin typeface="Arial" pitchFamily="34" charset="0"/>
                <a:cs typeface="Arial" pitchFamily="34" charset="0"/>
              </a:rPr>
              <a:t> W krajach arabskich</a:t>
            </a:r>
            <a:r>
              <a:rPr lang="pl-PL" sz="1000" dirty="0" smtClean="0">
                <a:solidFill>
                  <a:srgbClr val="E46C0A"/>
                </a:solidFill>
                <a:latin typeface="Arial" pitchFamily="34" charset="0"/>
                <a:cs typeface="Arial" pitchFamily="34" charset="0"/>
              </a:rPr>
              <a:t> </a:t>
            </a:r>
            <a:r>
              <a:rPr lang="pl-PL" sz="1000" dirty="0" smtClean="0">
                <a:latin typeface="Arial" pitchFamily="34" charset="0"/>
                <a:cs typeface="Arial" pitchFamily="34" charset="0"/>
              </a:rPr>
              <a:t>warto pamiętać, że różnią się one kulturowo i cywilizacyjnie od krajów europejskich, a naruszenie obowiązujących norm obyczajowych wynikających z religii muzułmańskiej i tradycji może mieć poważne konsekwencje, także prawne. Dotyczy to szczególnie Libii, Iranu, Arabii Saudyjskiej czy Emiratów, gdzie surowo przestrzegane są zasady </a:t>
            </a:r>
            <a:r>
              <a:rPr lang="pl-PL" sz="1000" dirty="0" err="1" smtClean="0">
                <a:latin typeface="Arial" pitchFamily="34" charset="0"/>
                <a:cs typeface="Arial" pitchFamily="34" charset="0"/>
              </a:rPr>
              <a:t>koranu</a:t>
            </a:r>
            <a:r>
              <a:rPr lang="pl-PL" sz="1000" dirty="0" smtClean="0">
                <a:latin typeface="Arial" pitchFamily="34" charset="0"/>
                <a:cs typeface="Arial" pitchFamily="34" charset="0"/>
              </a:rPr>
              <a:t>. Zasadniczo inny jest stosunek do kobiet, które nie uczestniczą w życiu publicznym. Kobiecie zawsze powinien towarzyszyć mężczyzna, zarówno na ulicy, jak i w lokalu, restauracji czy kawiarni. </a:t>
            </a:r>
            <a:br>
              <a:rPr lang="pl-PL" sz="1000" dirty="0" smtClean="0">
                <a:latin typeface="Arial" pitchFamily="34" charset="0"/>
                <a:cs typeface="Arial" pitchFamily="34" charset="0"/>
              </a:rPr>
            </a:br>
            <a:r>
              <a:rPr lang="pl-PL" sz="1000" b="1" dirty="0" smtClean="0">
                <a:latin typeface="Arial" pitchFamily="34" charset="0"/>
                <a:cs typeface="Arial" pitchFamily="34" charset="0"/>
              </a:rPr>
              <a:t/>
            </a:r>
            <a:br>
              <a:rPr lang="pl-PL" sz="1000" b="1" dirty="0" smtClean="0">
                <a:latin typeface="Arial" pitchFamily="34" charset="0"/>
                <a:cs typeface="Arial" pitchFamily="34" charset="0"/>
              </a:rPr>
            </a:br>
            <a:endParaRPr kumimoji="0" lang="pl-PL" sz="10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315416"/>
            <a:ext cx="7772400" cy="1470025"/>
          </a:xfrm>
        </p:spPr>
        <p:txBody>
          <a:bodyPr>
            <a:normAutofit/>
          </a:bodyPr>
          <a:lstStyle/>
          <a:p>
            <a:r>
              <a:rPr lang="pl-PL" sz="4000" b="1" dirty="0" smtClean="0">
                <a:solidFill>
                  <a:srgbClr val="FFC000"/>
                </a:solidFill>
              </a:rPr>
              <a:t>Savoir </a:t>
            </a:r>
            <a:r>
              <a:rPr lang="pl-PL" sz="4000" b="1" dirty="0" err="1" smtClean="0">
                <a:solidFill>
                  <a:srgbClr val="FFC000"/>
                </a:solidFill>
              </a:rPr>
              <a:t>vivre</a:t>
            </a:r>
            <a:r>
              <a:rPr lang="pl-PL" sz="4000" b="1" dirty="0" smtClean="0">
                <a:solidFill>
                  <a:srgbClr val="FFC000"/>
                </a:solidFill>
              </a:rPr>
              <a:t> test</a:t>
            </a:r>
            <a:endParaRPr lang="pl-PL" sz="4000" b="1" dirty="0">
              <a:solidFill>
                <a:srgbClr val="FFC000"/>
              </a:solidFill>
            </a:endParaRPr>
          </a:p>
        </p:txBody>
      </p:sp>
      <p:sp>
        <p:nvSpPr>
          <p:cNvPr id="4" name="Prostokąt 3"/>
          <p:cNvSpPr/>
          <p:nvPr/>
        </p:nvSpPr>
        <p:spPr>
          <a:xfrm>
            <a:off x="35496" y="836712"/>
            <a:ext cx="9144000" cy="5693866"/>
          </a:xfrm>
          <a:prstGeom prst="rect">
            <a:avLst/>
          </a:prstGeom>
        </p:spPr>
        <p:txBody>
          <a:bodyPr wrap="square">
            <a:spAutoFit/>
          </a:bodyPr>
          <a:lstStyle/>
          <a:p>
            <a:r>
              <a:rPr lang="pl-PL" sz="1400" b="1" dirty="0" smtClean="0"/>
              <a:t>Pytania</a:t>
            </a:r>
          </a:p>
          <a:p>
            <a:r>
              <a:rPr lang="pl-PL" sz="1400" dirty="0" smtClean="0"/>
              <a:t>(prawdziwa może być jedna lub kilka odpowiedzi)</a:t>
            </a:r>
            <a:br>
              <a:rPr lang="pl-PL" sz="1400" dirty="0" smtClean="0"/>
            </a:br>
            <a:r>
              <a:rPr lang="pl-PL" sz="1400" dirty="0" smtClean="0"/>
              <a:t/>
            </a:r>
            <a:br>
              <a:rPr lang="pl-PL" sz="1400" dirty="0" smtClean="0"/>
            </a:br>
            <a:r>
              <a:rPr lang="pl-PL" sz="1400" dirty="0" smtClean="0"/>
              <a:t>1. Gdy sięgamy na przyjęciu po chleb bierzemy go:</a:t>
            </a:r>
            <a:br>
              <a:rPr lang="pl-PL" sz="1400" dirty="0" smtClean="0"/>
            </a:br>
            <a:r>
              <a:rPr lang="pl-PL" sz="1400" dirty="0" smtClean="0"/>
              <a:t>a. ręką</a:t>
            </a:r>
            <a:br>
              <a:rPr lang="pl-PL" sz="1400" dirty="0" smtClean="0"/>
            </a:br>
            <a:r>
              <a:rPr lang="pl-PL" sz="1400" dirty="0" smtClean="0"/>
              <a:t>b. swoim widelcem</a:t>
            </a:r>
            <a:br>
              <a:rPr lang="pl-PL" sz="1400" dirty="0" smtClean="0"/>
            </a:br>
            <a:r>
              <a:rPr lang="pl-PL" sz="1400" dirty="0" smtClean="0"/>
              <a:t>c. przeznaczonym do tego widelcem</a:t>
            </a:r>
            <a:br>
              <a:rPr lang="pl-PL" sz="1400" dirty="0" smtClean="0"/>
            </a:br>
            <a:r>
              <a:rPr lang="pl-PL" sz="1400" dirty="0" smtClean="0"/>
              <a:t>d. przez serwetkę</a:t>
            </a:r>
            <a:br>
              <a:rPr lang="pl-PL" sz="1400" dirty="0" smtClean="0"/>
            </a:br>
            <a:r>
              <a:rPr lang="pl-PL" sz="1400" dirty="0" smtClean="0"/>
              <a:t/>
            </a:r>
            <a:br>
              <a:rPr lang="pl-PL" sz="1400" dirty="0" smtClean="0"/>
            </a:br>
            <a:r>
              <a:rPr lang="pl-PL" sz="1400" dirty="0" smtClean="0"/>
              <a:t/>
            </a:r>
            <a:br>
              <a:rPr lang="pl-PL" sz="1400" dirty="0" smtClean="0"/>
            </a:br>
            <a:r>
              <a:rPr lang="pl-PL" sz="1400" dirty="0" smtClean="0"/>
              <a:t>2. Chleb, który wzięliśmy z koszyka stojącego na stole:</a:t>
            </a:r>
            <a:br>
              <a:rPr lang="pl-PL" sz="1400" dirty="0" smtClean="0"/>
            </a:br>
            <a:r>
              <a:rPr lang="pl-PL" sz="1400" dirty="0" smtClean="0"/>
              <a:t>a. kładziemy na brzegu swojego talerza</a:t>
            </a:r>
            <a:br>
              <a:rPr lang="pl-PL" sz="1400" dirty="0" smtClean="0"/>
            </a:br>
            <a:r>
              <a:rPr lang="pl-PL" sz="1400" dirty="0" smtClean="0"/>
              <a:t>b. kładziemy na specjalnie do tego przeznaczonym talerzyku</a:t>
            </a:r>
            <a:br>
              <a:rPr lang="pl-PL" sz="1400" dirty="0" smtClean="0"/>
            </a:br>
            <a:r>
              <a:rPr lang="pl-PL" sz="1400" dirty="0" smtClean="0"/>
              <a:t>c. trzymamy cały czas w ręku</a:t>
            </a:r>
            <a:br>
              <a:rPr lang="pl-PL" sz="1400" dirty="0" smtClean="0"/>
            </a:br>
            <a:r>
              <a:rPr lang="pl-PL" sz="1400" dirty="0" smtClean="0"/>
              <a:t>d. kładziemy na serwetce obok naszego talerza</a:t>
            </a:r>
            <a:br>
              <a:rPr lang="pl-PL" sz="1400" dirty="0" smtClean="0"/>
            </a:br>
            <a:r>
              <a:rPr lang="pl-PL" sz="1400" dirty="0" smtClean="0"/>
              <a:t>.</a:t>
            </a:r>
            <a:br>
              <a:rPr lang="pl-PL" sz="1400" dirty="0" smtClean="0"/>
            </a:br>
            <a:r>
              <a:rPr lang="pl-PL" sz="1400" dirty="0" smtClean="0"/>
              <a:t/>
            </a:r>
            <a:br>
              <a:rPr lang="pl-PL" sz="1400" dirty="0" smtClean="0"/>
            </a:br>
            <a:r>
              <a:rPr lang="pl-PL" sz="1400" dirty="0" smtClean="0"/>
              <a:t>3. Nie wolno nam żuć gumy:</a:t>
            </a:r>
            <a:br>
              <a:rPr lang="pl-PL" sz="1400" dirty="0" smtClean="0"/>
            </a:br>
            <a:r>
              <a:rPr lang="pl-PL" sz="1400" dirty="0" smtClean="0"/>
              <a:t>a. w sytuacjach uroczystych</a:t>
            </a:r>
            <a:br>
              <a:rPr lang="pl-PL" sz="1400" dirty="0" smtClean="0"/>
            </a:br>
            <a:r>
              <a:rPr lang="pl-PL" sz="1400" dirty="0" smtClean="0"/>
              <a:t>b. w pomieszczeniach zamkniętych</a:t>
            </a:r>
            <a:br>
              <a:rPr lang="pl-PL" sz="1400" dirty="0" smtClean="0"/>
            </a:br>
            <a:r>
              <a:rPr lang="pl-PL" sz="1400" dirty="0" smtClean="0"/>
              <a:t>c. w obecności innych osób</a:t>
            </a:r>
            <a:br>
              <a:rPr lang="pl-PL" sz="1400" dirty="0" smtClean="0"/>
            </a:br>
            <a:r>
              <a:rPr lang="pl-PL" sz="1400" dirty="0" smtClean="0"/>
              <a:t>d. witając się z kimś</a:t>
            </a:r>
            <a:br>
              <a:rPr lang="pl-PL" sz="1400" dirty="0" smtClean="0"/>
            </a:br>
            <a:r>
              <a:rPr lang="pl-PL" sz="1400" dirty="0" smtClean="0"/>
              <a:t>e. podczas rozmowy z kimś</a:t>
            </a:r>
            <a:br>
              <a:rPr lang="pl-PL" sz="1400" dirty="0" smtClean="0"/>
            </a:br>
            <a:r>
              <a:rPr lang="pl-PL" sz="1400" dirty="0" smtClean="0"/>
              <a:t/>
            </a:r>
            <a:br>
              <a:rPr lang="pl-PL" sz="1400" dirty="0" smtClean="0"/>
            </a:br>
            <a:r>
              <a:rPr lang="pl-PL" sz="1400" dirty="0" smtClean="0"/>
              <a:t/>
            </a:r>
            <a:br>
              <a:rPr lang="pl-PL" sz="1400" dirty="0" smtClean="0"/>
            </a:br>
            <a:endParaRPr lang="pl-PL" sz="14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315416"/>
            <a:ext cx="7772400" cy="1470025"/>
          </a:xfrm>
        </p:spPr>
        <p:txBody>
          <a:bodyPr>
            <a:normAutofit/>
          </a:bodyPr>
          <a:lstStyle/>
          <a:p>
            <a:r>
              <a:rPr lang="pl-PL" sz="4000" b="1" dirty="0" smtClean="0">
                <a:solidFill>
                  <a:srgbClr val="FFC000"/>
                </a:solidFill>
              </a:rPr>
              <a:t>Savoir </a:t>
            </a:r>
            <a:r>
              <a:rPr lang="pl-PL" sz="4000" b="1" dirty="0" err="1" smtClean="0">
                <a:solidFill>
                  <a:srgbClr val="FFC000"/>
                </a:solidFill>
              </a:rPr>
              <a:t>vivre</a:t>
            </a:r>
            <a:r>
              <a:rPr lang="pl-PL" sz="4000" b="1" dirty="0" smtClean="0">
                <a:solidFill>
                  <a:srgbClr val="FFC000"/>
                </a:solidFill>
              </a:rPr>
              <a:t> test</a:t>
            </a:r>
            <a:endParaRPr lang="pl-PL" sz="4000" b="1" dirty="0">
              <a:solidFill>
                <a:srgbClr val="FFC000"/>
              </a:solidFill>
            </a:endParaRPr>
          </a:p>
        </p:txBody>
      </p:sp>
      <p:sp>
        <p:nvSpPr>
          <p:cNvPr id="4" name="Prostokąt 3"/>
          <p:cNvSpPr/>
          <p:nvPr/>
        </p:nvSpPr>
        <p:spPr>
          <a:xfrm>
            <a:off x="35496" y="836712"/>
            <a:ext cx="9144000" cy="4832092"/>
          </a:xfrm>
          <a:prstGeom prst="rect">
            <a:avLst/>
          </a:prstGeom>
        </p:spPr>
        <p:txBody>
          <a:bodyPr wrap="square">
            <a:spAutoFit/>
          </a:bodyPr>
          <a:lstStyle/>
          <a:p>
            <a:r>
              <a:rPr lang="pl-PL" sz="1400" dirty="0" smtClean="0"/>
              <a:t/>
            </a:r>
            <a:br>
              <a:rPr lang="pl-PL" sz="1400" dirty="0" smtClean="0"/>
            </a:br>
            <a:r>
              <a:rPr lang="pl-PL" sz="1400" dirty="0" smtClean="0"/>
              <a:t>4. Po wejściu do mieszkania znajomych:</a:t>
            </a:r>
            <a:br>
              <a:rPr lang="pl-PL" sz="1400" dirty="0" smtClean="0"/>
            </a:br>
            <a:r>
              <a:rPr lang="pl-PL" sz="1400" dirty="0" smtClean="0"/>
              <a:t>a. witamy się i rozbieramy</a:t>
            </a:r>
            <a:br>
              <a:rPr lang="pl-PL" sz="1400" dirty="0" smtClean="0"/>
            </a:br>
            <a:r>
              <a:rPr lang="pl-PL" sz="1400" dirty="0" smtClean="0"/>
              <a:t>b. rozbieramy się i witamy</a:t>
            </a:r>
            <a:br>
              <a:rPr lang="pl-PL" sz="1400" dirty="0" smtClean="0"/>
            </a:br>
            <a:r>
              <a:rPr lang="pl-PL" sz="1400" dirty="0" smtClean="0"/>
              <a:t>c. rozbieramy się, przechodzimy do pokoju i się witamy</a:t>
            </a:r>
            <a:br>
              <a:rPr lang="pl-PL" sz="1400" dirty="0" smtClean="0"/>
            </a:br>
            <a:r>
              <a:rPr lang="pl-PL" sz="1400" dirty="0" smtClean="0"/>
              <a:t/>
            </a:r>
            <a:br>
              <a:rPr lang="pl-PL" sz="1400" dirty="0" smtClean="0"/>
            </a:br>
            <a:r>
              <a:rPr lang="pl-PL" sz="1400" dirty="0" smtClean="0"/>
              <a:t/>
            </a:r>
            <a:br>
              <a:rPr lang="pl-PL" sz="1400" dirty="0" smtClean="0"/>
            </a:br>
            <a:r>
              <a:rPr lang="pl-PL" sz="1400" dirty="0" smtClean="0"/>
              <a:t/>
            </a:r>
            <a:br>
              <a:rPr lang="pl-PL" sz="1400" dirty="0" smtClean="0"/>
            </a:br>
            <a:r>
              <a:rPr lang="pl-PL" sz="1400" dirty="0" smtClean="0"/>
              <a:t>5. Jesteś świeżo upieczonym absolwentem uniwersytetu na przyjęciu rozmawiasz z nieznanym sobie dotąd profesorem; wręczasz mu wizytówkę:</a:t>
            </a:r>
            <a:br>
              <a:rPr lang="pl-PL" sz="1400" dirty="0" smtClean="0"/>
            </a:br>
            <a:r>
              <a:rPr lang="pl-PL" sz="1400" dirty="0" smtClean="0"/>
              <a:t>a. na początku rozmowy</a:t>
            </a:r>
            <a:br>
              <a:rPr lang="pl-PL" sz="1400" dirty="0" smtClean="0"/>
            </a:br>
            <a:r>
              <a:rPr lang="pl-PL" sz="1400" dirty="0" smtClean="0"/>
              <a:t>b. na jej końcu</a:t>
            </a:r>
            <a:br>
              <a:rPr lang="pl-PL" sz="1400" dirty="0" smtClean="0"/>
            </a:br>
            <a:r>
              <a:rPr lang="pl-PL" sz="1400" dirty="0" smtClean="0"/>
              <a:t>c. tylko wtedy, gdy cię o to poprosi</a:t>
            </a:r>
            <a:br>
              <a:rPr lang="pl-PL" sz="1400" dirty="0" smtClean="0"/>
            </a:br>
            <a:r>
              <a:rPr lang="pl-PL" sz="1400" dirty="0" smtClean="0"/>
              <a:t/>
            </a:r>
            <a:br>
              <a:rPr lang="pl-PL" sz="1400" dirty="0" smtClean="0"/>
            </a:br>
            <a:r>
              <a:rPr lang="pl-PL" sz="1400" dirty="0" smtClean="0"/>
              <a:t/>
            </a:r>
            <a:br>
              <a:rPr lang="pl-PL" sz="1400" dirty="0" smtClean="0"/>
            </a:br>
            <a:r>
              <a:rPr lang="pl-PL" sz="1400" dirty="0" smtClean="0"/>
              <a:t>6. Na zaproszeniu na przyjęcie widnieje napis – </a:t>
            </a:r>
            <a:r>
              <a:rPr lang="pl-PL" sz="1400" dirty="0" err="1" smtClean="0"/>
              <a:t>„blac</a:t>
            </a:r>
            <a:r>
              <a:rPr lang="pl-PL" sz="1400" dirty="0" smtClean="0"/>
              <a:t>k </a:t>
            </a:r>
            <a:r>
              <a:rPr lang="pl-PL" sz="1400" dirty="0" err="1" smtClean="0"/>
              <a:t>tie</a:t>
            </a:r>
            <a:r>
              <a:rPr lang="pl-PL" sz="1400" dirty="0" smtClean="0"/>
              <a:t>”; oznacza on, że masz założyć:</a:t>
            </a:r>
            <a:br>
              <a:rPr lang="pl-PL" sz="1400" dirty="0" smtClean="0"/>
            </a:br>
            <a:r>
              <a:rPr lang="pl-PL" sz="1400" dirty="0" smtClean="0"/>
              <a:t>a. czarny garnitur</a:t>
            </a:r>
            <a:br>
              <a:rPr lang="pl-PL" sz="1400" dirty="0" smtClean="0"/>
            </a:br>
            <a:r>
              <a:rPr lang="pl-PL" sz="1400" dirty="0" smtClean="0"/>
              <a:t>b. smoking</a:t>
            </a:r>
            <a:br>
              <a:rPr lang="pl-PL" sz="1400" dirty="0" smtClean="0"/>
            </a:br>
            <a:r>
              <a:rPr lang="pl-PL" sz="1400" dirty="0" smtClean="0"/>
              <a:t>c. frak</a:t>
            </a:r>
            <a:br>
              <a:rPr lang="pl-PL" sz="1400" dirty="0" smtClean="0"/>
            </a:br>
            <a:r>
              <a:rPr lang="pl-PL" sz="1400" dirty="0" smtClean="0"/>
              <a:t/>
            </a:r>
            <a:br>
              <a:rPr lang="pl-PL" sz="1400" dirty="0" smtClean="0"/>
            </a:br>
            <a:r>
              <a:rPr lang="pl-PL" sz="1400" dirty="0" smtClean="0"/>
              <a:t/>
            </a:r>
            <a:br>
              <a:rPr lang="pl-PL" sz="1400" dirty="0" smtClean="0"/>
            </a:br>
            <a:endParaRPr lang="pl-PL" sz="14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315416"/>
            <a:ext cx="7772400" cy="1470025"/>
          </a:xfrm>
        </p:spPr>
        <p:txBody>
          <a:bodyPr>
            <a:normAutofit/>
          </a:bodyPr>
          <a:lstStyle/>
          <a:p>
            <a:r>
              <a:rPr lang="pl-PL" sz="4000" b="1" dirty="0" smtClean="0">
                <a:solidFill>
                  <a:srgbClr val="FFC000"/>
                </a:solidFill>
              </a:rPr>
              <a:t>Savoir </a:t>
            </a:r>
            <a:r>
              <a:rPr lang="pl-PL" sz="4000" b="1" dirty="0" err="1" smtClean="0">
                <a:solidFill>
                  <a:srgbClr val="FFC000"/>
                </a:solidFill>
              </a:rPr>
              <a:t>vivre</a:t>
            </a:r>
            <a:r>
              <a:rPr lang="pl-PL" sz="4000" b="1" dirty="0" smtClean="0">
                <a:solidFill>
                  <a:srgbClr val="FFC000"/>
                </a:solidFill>
              </a:rPr>
              <a:t> test</a:t>
            </a:r>
            <a:endParaRPr lang="pl-PL" sz="4000" b="1" dirty="0">
              <a:solidFill>
                <a:srgbClr val="FFC000"/>
              </a:solidFill>
            </a:endParaRPr>
          </a:p>
        </p:txBody>
      </p:sp>
      <p:sp>
        <p:nvSpPr>
          <p:cNvPr id="4" name="Prostokąt 3"/>
          <p:cNvSpPr/>
          <p:nvPr/>
        </p:nvSpPr>
        <p:spPr>
          <a:xfrm>
            <a:off x="35496" y="836712"/>
            <a:ext cx="9144000" cy="5047536"/>
          </a:xfrm>
          <a:prstGeom prst="rect">
            <a:avLst/>
          </a:prstGeom>
        </p:spPr>
        <p:txBody>
          <a:bodyPr wrap="square">
            <a:spAutoFit/>
          </a:bodyPr>
          <a:lstStyle/>
          <a:p>
            <a:r>
              <a:rPr lang="pl-PL" sz="1400" dirty="0" smtClean="0"/>
              <a:t/>
            </a:r>
            <a:br>
              <a:rPr lang="pl-PL" sz="1400" dirty="0" smtClean="0"/>
            </a:br>
            <a:r>
              <a:rPr lang="pl-PL" sz="1400" dirty="0" smtClean="0"/>
              <a:t>7. Które ryby zjadamy bez użycia specjalnych sztućców do ryb?</a:t>
            </a:r>
            <a:br>
              <a:rPr lang="pl-PL" sz="1400" dirty="0" smtClean="0"/>
            </a:br>
            <a:r>
              <a:rPr lang="pl-PL" sz="1400" dirty="0" smtClean="0"/>
              <a:t>a. pstrągi</a:t>
            </a:r>
            <a:br>
              <a:rPr lang="pl-PL" sz="1400" dirty="0" smtClean="0"/>
            </a:br>
            <a:r>
              <a:rPr lang="pl-PL" sz="1400" dirty="0" smtClean="0"/>
              <a:t>b. śledzie </a:t>
            </a:r>
            <a:r>
              <a:rPr lang="pl-PL" sz="1400" dirty="0" err="1" smtClean="0"/>
              <a:t>matjasy</a:t>
            </a:r>
            <a:r>
              <a:rPr lang="pl-PL" sz="1400" dirty="0" smtClean="0"/>
              <a:t/>
            </a:r>
            <a:br>
              <a:rPr lang="pl-PL" sz="1400" dirty="0" smtClean="0"/>
            </a:br>
            <a:r>
              <a:rPr lang="pl-PL" sz="1400" dirty="0" smtClean="0"/>
              <a:t>c. plaster wędzonego łososia</a:t>
            </a:r>
            <a:br>
              <a:rPr lang="pl-PL" sz="1400" dirty="0" smtClean="0"/>
            </a:br>
            <a:r>
              <a:rPr lang="pl-PL" sz="1400" dirty="0" smtClean="0"/>
              <a:t>d. węgorze</a:t>
            </a:r>
            <a:br>
              <a:rPr lang="pl-PL" sz="1400" dirty="0" smtClean="0"/>
            </a:br>
            <a:r>
              <a:rPr lang="pl-PL" sz="1400" dirty="0" smtClean="0"/>
              <a:t>e. filet z dorsza</a:t>
            </a:r>
            <a:br>
              <a:rPr lang="pl-PL" sz="1400" dirty="0" smtClean="0"/>
            </a:br>
            <a:r>
              <a:rPr lang="pl-PL" sz="1400" dirty="0" smtClean="0"/>
              <a:t>f. filet z soli</a:t>
            </a:r>
            <a:br>
              <a:rPr lang="pl-PL" sz="1400" dirty="0" smtClean="0"/>
            </a:br>
            <a:r>
              <a:rPr lang="pl-PL" sz="1400" dirty="0" smtClean="0"/>
              <a:t/>
            </a:r>
            <a:br>
              <a:rPr lang="pl-PL" sz="1400" dirty="0" smtClean="0"/>
            </a:br>
            <a:r>
              <a:rPr lang="pl-PL" sz="1400" dirty="0" smtClean="0"/>
              <a:t/>
            </a:r>
            <a:br>
              <a:rPr lang="pl-PL" sz="1400" dirty="0" smtClean="0"/>
            </a:br>
            <a:r>
              <a:rPr lang="pl-PL" sz="1400" dirty="0" smtClean="0"/>
              <a:t>8. Jedząc zupę wkładamy łyżkę do ust:</a:t>
            </a:r>
            <a:br>
              <a:rPr lang="pl-PL" sz="1400" dirty="0" smtClean="0"/>
            </a:br>
            <a:r>
              <a:rPr lang="pl-PL" sz="1400" dirty="0" smtClean="0"/>
              <a:t>a. bokiem</a:t>
            </a:r>
            <a:br>
              <a:rPr lang="pl-PL" sz="1400" dirty="0" smtClean="0"/>
            </a:br>
            <a:r>
              <a:rPr lang="pl-PL" sz="1400" dirty="0" smtClean="0"/>
              <a:t>b. czubkiem</a:t>
            </a:r>
            <a:br>
              <a:rPr lang="pl-PL" sz="1400" dirty="0" smtClean="0"/>
            </a:br>
            <a:r>
              <a:rPr lang="pl-PL" sz="1400" dirty="0" smtClean="0"/>
              <a:t>c. obojętnie</a:t>
            </a:r>
            <a:br>
              <a:rPr lang="pl-PL" sz="1400" dirty="0" smtClean="0"/>
            </a:br>
            <a:r>
              <a:rPr lang="pl-PL" sz="1400" dirty="0" smtClean="0"/>
              <a:t/>
            </a:r>
            <a:br>
              <a:rPr lang="pl-PL" sz="1400" dirty="0" smtClean="0"/>
            </a:br>
            <a:r>
              <a:rPr lang="pl-PL" sz="1400" dirty="0" smtClean="0"/>
              <a:t/>
            </a:r>
            <a:br>
              <a:rPr lang="pl-PL" sz="1400" dirty="0" smtClean="0"/>
            </a:br>
            <a:r>
              <a:rPr lang="pl-PL" sz="1400" dirty="0" smtClean="0"/>
              <a:t>9. Do ust możemy podnosić zupę w:</a:t>
            </a:r>
            <a:br>
              <a:rPr lang="pl-PL" sz="1400" dirty="0" smtClean="0"/>
            </a:br>
            <a:r>
              <a:rPr lang="pl-PL" sz="1400" dirty="0" smtClean="0"/>
              <a:t>a. filiżance z jednym uszkiem</a:t>
            </a:r>
            <a:br>
              <a:rPr lang="pl-PL" sz="1400" dirty="0" smtClean="0"/>
            </a:br>
            <a:r>
              <a:rPr lang="pl-PL" sz="1400" dirty="0" smtClean="0"/>
              <a:t>b. filiżance z dwoma uszkami</a:t>
            </a:r>
            <a:br>
              <a:rPr lang="pl-PL" sz="1400" dirty="0" smtClean="0"/>
            </a:br>
            <a:r>
              <a:rPr lang="pl-PL" sz="1400" dirty="0" smtClean="0"/>
              <a:t>c. filiżance z jednym uszkiem i filiżance z dwoma uszkami</a:t>
            </a:r>
            <a:br>
              <a:rPr lang="pl-PL" sz="1400" dirty="0" smtClean="0"/>
            </a:br>
            <a:r>
              <a:rPr lang="pl-PL" sz="1400" dirty="0" smtClean="0"/>
              <a:t/>
            </a:r>
            <a:br>
              <a:rPr lang="pl-PL" sz="1400" dirty="0" smtClean="0"/>
            </a:br>
            <a:r>
              <a:rPr lang="pl-PL" sz="1400" dirty="0" smtClean="0"/>
              <a:t/>
            </a:r>
            <a:br>
              <a:rPr lang="pl-PL" sz="1400" dirty="0" smtClean="0"/>
            </a:br>
            <a:endParaRPr lang="pl-PL" sz="14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315416"/>
            <a:ext cx="7772400" cy="1470025"/>
          </a:xfrm>
        </p:spPr>
        <p:txBody>
          <a:bodyPr>
            <a:normAutofit/>
          </a:bodyPr>
          <a:lstStyle/>
          <a:p>
            <a:r>
              <a:rPr lang="pl-PL" sz="4000" b="1" dirty="0" smtClean="0">
                <a:solidFill>
                  <a:srgbClr val="FFC000"/>
                </a:solidFill>
              </a:rPr>
              <a:t>Savoir </a:t>
            </a:r>
            <a:r>
              <a:rPr lang="pl-PL" sz="4000" b="1" dirty="0" err="1" smtClean="0">
                <a:solidFill>
                  <a:srgbClr val="FFC000"/>
                </a:solidFill>
              </a:rPr>
              <a:t>vivre</a:t>
            </a:r>
            <a:r>
              <a:rPr lang="pl-PL" sz="4000" b="1" dirty="0" smtClean="0">
                <a:solidFill>
                  <a:srgbClr val="FFC000"/>
                </a:solidFill>
              </a:rPr>
              <a:t> test</a:t>
            </a:r>
            <a:endParaRPr lang="pl-PL" sz="4000" b="1" dirty="0">
              <a:solidFill>
                <a:srgbClr val="FFC000"/>
              </a:solidFill>
            </a:endParaRPr>
          </a:p>
        </p:txBody>
      </p:sp>
      <p:sp>
        <p:nvSpPr>
          <p:cNvPr id="4" name="Prostokąt 3"/>
          <p:cNvSpPr/>
          <p:nvPr/>
        </p:nvSpPr>
        <p:spPr>
          <a:xfrm>
            <a:off x="35496" y="836712"/>
            <a:ext cx="9144000" cy="5478423"/>
          </a:xfrm>
          <a:prstGeom prst="rect">
            <a:avLst/>
          </a:prstGeom>
        </p:spPr>
        <p:txBody>
          <a:bodyPr wrap="square">
            <a:spAutoFit/>
          </a:bodyPr>
          <a:lstStyle/>
          <a:p>
            <a:r>
              <a:rPr lang="pl-PL" sz="1400" dirty="0" smtClean="0"/>
              <a:t>10. Pijąc kawę na stojąco podnosimy filiżankę do ust:</a:t>
            </a:r>
            <a:br>
              <a:rPr lang="pl-PL" sz="1400" dirty="0" smtClean="0"/>
            </a:br>
            <a:r>
              <a:rPr lang="pl-PL" sz="1400" dirty="0" smtClean="0"/>
              <a:t>a. bez talerzyka</a:t>
            </a:r>
            <a:br>
              <a:rPr lang="pl-PL" sz="1400" dirty="0" smtClean="0"/>
            </a:br>
            <a:r>
              <a:rPr lang="pl-PL" sz="1400" dirty="0" smtClean="0"/>
              <a:t>b. razem z talerzykiem</a:t>
            </a:r>
            <a:br>
              <a:rPr lang="pl-PL" sz="1400" dirty="0" smtClean="0"/>
            </a:br>
            <a:r>
              <a:rPr lang="pl-PL" sz="1400" dirty="0" smtClean="0"/>
              <a:t>c. obojętnie</a:t>
            </a:r>
            <a:br>
              <a:rPr lang="pl-PL" sz="1400" dirty="0" smtClean="0"/>
            </a:br>
            <a:r>
              <a:rPr lang="pl-PL" sz="1400" dirty="0" smtClean="0"/>
              <a:t/>
            </a:r>
            <a:br>
              <a:rPr lang="pl-PL" sz="1400" dirty="0" smtClean="0"/>
            </a:br>
            <a:r>
              <a:rPr lang="pl-PL" sz="1400" dirty="0" smtClean="0"/>
              <a:t/>
            </a:r>
            <a:br>
              <a:rPr lang="pl-PL" sz="1400" dirty="0" smtClean="0"/>
            </a:br>
            <a:r>
              <a:rPr lang="pl-PL" sz="1400" dirty="0" smtClean="0"/>
              <a:t>11. Napoleonkę jemy:</a:t>
            </a:r>
            <a:br>
              <a:rPr lang="pl-PL" sz="1400" dirty="0" smtClean="0"/>
            </a:br>
            <a:r>
              <a:rPr lang="pl-PL" sz="1400" dirty="0" smtClean="0"/>
              <a:t>a. łyżeczką</a:t>
            </a:r>
            <a:br>
              <a:rPr lang="pl-PL" sz="1400" dirty="0" smtClean="0"/>
            </a:br>
            <a:r>
              <a:rPr lang="pl-PL" sz="1400" dirty="0" smtClean="0"/>
              <a:t>b. widelczykiem</a:t>
            </a:r>
            <a:br>
              <a:rPr lang="pl-PL" sz="1400" dirty="0" smtClean="0"/>
            </a:br>
            <a:r>
              <a:rPr lang="pl-PL" sz="1400" dirty="0" smtClean="0"/>
              <a:t>c. łyżeczką i widelczykiem</a:t>
            </a:r>
            <a:br>
              <a:rPr lang="pl-PL" sz="1400" dirty="0" smtClean="0"/>
            </a:br>
            <a:r>
              <a:rPr lang="pl-PL" sz="1400" dirty="0" smtClean="0"/>
              <a:t/>
            </a:r>
            <a:br>
              <a:rPr lang="pl-PL" sz="1400" dirty="0" smtClean="0"/>
            </a:br>
            <a:r>
              <a:rPr lang="pl-PL" sz="1400" dirty="0" smtClean="0"/>
              <a:t/>
            </a:r>
            <a:br>
              <a:rPr lang="pl-PL" sz="1400" dirty="0" smtClean="0"/>
            </a:br>
            <a:r>
              <a:rPr lang="pl-PL" sz="1400" dirty="0" smtClean="0"/>
              <a:t>12. Jesteś gospodarzem przyjęcia. Przed tobą staje zadanie przedstawienia sobie pana X liczącego 50 lat i małżeństwa Z (ona 25 lat i on 30 lat). Przedstawiasz ich sobie w sposób następujący:</a:t>
            </a:r>
            <a:br>
              <a:rPr lang="pl-PL" sz="1400" dirty="0" smtClean="0"/>
            </a:br>
            <a:r>
              <a:rPr lang="pl-PL" sz="1400" dirty="0" smtClean="0"/>
              <a:t>a. Pana X przedstawiasz pani Z, następnie pana Z panu X</a:t>
            </a:r>
            <a:br>
              <a:rPr lang="pl-PL" sz="1400" dirty="0" smtClean="0"/>
            </a:br>
            <a:r>
              <a:rPr lang="pl-PL" sz="1400" dirty="0" smtClean="0"/>
              <a:t>b. Pana X przedstawiasz małżeństwu</a:t>
            </a:r>
            <a:br>
              <a:rPr lang="pl-PL" sz="1400" dirty="0" smtClean="0"/>
            </a:br>
            <a:r>
              <a:rPr lang="pl-PL" sz="1400" dirty="0" smtClean="0"/>
              <a:t>c. Pana Z przedstawiasz panu X, a następnie pana X przedstawiasz pani Z</a:t>
            </a:r>
            <a:br>
              <a:rPr lang="pl-PL" sz="1400" dirty="0" smtClean="0"/>
            </a:br>
            <a:r>
              <a:rPr lang="pl-PL" sz="1400" dirty="0" smtClean="0"/>
              <a:t>d. Panią Z przedstawiasz panu X, a następnie pana Z przedstawiasz panu X.</a:t>
            </a:r>
            <a:br>
              <a:rPr lang="pl-PL" sz="1400" dirty="0" smtClean="0"/>
            </a:br>
            <a:r>
              <a:rPr lang="pl-PL" sz="1400" dirty="0" smtClean="0"/>
              <a:t/>
            </a:r>
            <a:br>
              <a:rPr lang="pl-PL" sz="1400" dirty="0" smtClean="0"/>
            </a:br>
            <a:r>
              <a:rPr lang="pl-PL" sz="1400" dirty="0" smtClean="0"/>
              <a:t/>
            </a:r>
            <a:br>
              <a:rPr lang="pl-PL" sz="1400" dirty="0" smtClean="0"/>
            </a:br>
            <a:r>
              <a:rPr lang="pl-PL" sz="1400" dirty="0" smtClean="0"/>
              <a:t>13. Masz przedstawić sobie gościa z USA, pana C, który ma 23 lata, który do ciebie przyjechał i twoją żonę, która ma 40 lat.</a:t>
            </a:r>
            <a:br>
              <a:rPr lang="pl-PL" sz="1400" dirty="0" smtClean="0"/>
            </a:br>
            <a:r>
              <a:rPr lang="pl-PL" sz="1400" dirty="0" smtClean="0"/>
              <a:t>a. przedstawiasz gościa żonie</a:t>
            </a:r>
            <a:br>
              <a:rPr lang="pl-PL" sz="1400" dirty="0" smtClean="0"/>
            </a:br>
            <a:r>
              <a:rPr lang="pl-PL" sz="1400" dirty="0" smtClean="0"/>
              <a:t>b. przedstawiasz żonę gościowi</a:t>
            </a:r>
            <a:br>
              <a:rPr lang="pl-PL" sz="1400" dirty="0" smtClean="0"/>
            </a:br>
            <a:r>
              <a:rPr lang="pl-PL" sz="1400" dirty="0" smtClean="0"/>
              <a:t>c. mówisz: poznajcie się państwo i sami się sobie przedstawiają.</a:t>
            </a:r>
          </a:p>
          <a:p>
            <a:endParaRPr lang="pl-PL" sz="14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60648"/>
            <a:ext cx="7772400" cy="1470025"/>
          </a:xfrm>
        </p:spPr>
        <p:txBody>
          <a:bodyPr>
            <a:normAutofit/>
          </a:bodyPr>
          <a:lstStyle/>
          <a:p>
            <a:r>
              <a:rPr lang="pl-PL" sz="4000" b="1" dirty="0" smtClean="0">
                <a:solidFill>
                  <a:srgbClr val="E46C0A"/>
                </a:solidFill>
              </a:rPr>
              <a:t>Was </a:t>
            </a:r>
            <a:r>
              <a:rPr lang="pl-PL" sz="4000" b="1" dirty="0" err="1" smtClean="0">
                <a:solidFill>
                  <a:srgbClr val="E46C0A"/>
                </a:solidFill>
              </a:rPr>
              <a:t>bedeutet</a:t>
            </a:r>
            <a:r>
              <a:rPr lang="pl-PL" sz="4000" b="1" dirty="0" smtClean="0">
                <a:solidFill>
                  <a:srgbClr val="E46C0A"/>
                </a:solidFill>
              </a:rPr>
              <a:t> Savoir </a:t>
            </a:r>
            <a:r>
              <a:rPr lang="pl-PL" sz="4000" b="1" dirty="0" err="1" smtClean="0">
                <a:solidFill>
                  <a:srgbClr val="E46C0A"/>
                </a:solidFill>
              </a:rPr>
              <a:t>vivre</a:t>
            </a:r>
            <a:r>
              <a:rPr lang="pl-PL" sz="4000" b="1" dirty="0" smtClean="0">
                <a:solidFill>
                  <a:srgbClr val="E46C0A"/>
                </a:solidFill>
              </a:rPr>
              <a:t> ?</a:t>
            </a:r>
            <a:endParaRPr lang="pl-PL" sz="4000" b="1" dirty="0">
              <a:solidFill>
                <a:srgbClr val="E46C0A"/>
              </a:solidFill>
            </a:endParaRPr>
          </a:p>
        </p:txBody>
      </p:sp>
      <p:sp>
        <p:nvSpPr>
          <p:cNvPr id="8" name="Prostokąt 7"/>
          <p:cNvSpPr/>
          <p:nvPr/>
        </p:nvSpPr>
        <p:spPr>
          <a:xfrm>
            <a:off x="179512" y="1591047"/>
            <a:ext cx="8568952" cy="3970318"/>
          </a:xfrm>
          <a:prstGeom prst="rect">
            <a:avLst/>
          </a:prstGeom>
        </p:spPr>
        <p:txBody>
          <a:bodyPr wrap="square">
            <a:spAutoFit/>
          </a:bodyPr>
          <a:lstStyle/>
          <a:p>
            <a:r>
              <a:rPr lang="pl-PL" dirty="0" smtClean="0"/>
              <a:t> </a:t>
            </a:r>
            <a:r>
              <a:rPr lang="pl-PL" dirty="0" err="1" smtClean="0"/>
              <a:t>Savoir-vivre</a:t>
            </a:r>
            <a:r>
              <a:rPr lang="pl-PL" dirty="0" smtClean="0"/>
              <a:t> dotyczy kilku głównych dziedzin życia:</a:t>
            </a:r>
          </a:p>
          <a:p>
            <a:endParaRPr lang="pl-PL" dirty="0" smtClean="0"/>
          </a:p>
          <a:p>
            <a:pPr>
              <a:buFontTx/>
              <a:buChar char="-"/>
            </a:pPr>
            <a:r>
              <a:rPr lang="pl-PL" dirty="0" smtClean="0"/>
              <a:t> nakrywania, podawania do stołu i jedzenia</a:t>
            </a:r>
          </a:p>
          <a:p>
            <a:endParaRPr lang="pl-PL" dirty="0" smtClean="0"/>
          </a:p>
          <a:p>
            <a:pPr>
              <a:buFontTx/>
              <a:buChar char="-"/>
            </a:pPr>
            <a:r>
              <a:rPr lang="pl-PL" dirty="0" smtClean="0"/>
              <a:t> wyglądu, prezencji (np. postawy, higieny) i właściwego ubioru</a:t>
            </a:r>
          </a:p>
          <a:p>
            <a:endParaRPr lang="pl-PL" dirty="0" smtClean="0"/>
          </a:p>
          <a:p>
            <a:pPr>
              <a:buFontTx/>
              <a:buChar char="-"/>
            </a:pPr>
            <a:r>
              <a:rPr lang="pl-PL" dirty="0" smtClean="0"/>
              <a:t> form towarzyskich (np. w miejscu pracy, w rodzinie, na przyjęciach)</a:t>
            </a:r>
          </a:p>
          <a:p>
            <a:endParaRPr lang="pl-PL" dirty="0" smtClean="0"/>
          </a:p>
          <a:p>
            <a:pPr>
              <a:buFontTx/>
              <a:buChar char="-"/>
            </a:pPr>
            <a:r>
              <a:rPr lang="pl-PL" dirty="0" smtClean="0"/>
              <a:t> komunikacji (także telefonicznej i internetowej)</a:t>
            </a:r>
          </a:p>
          <a:p>
            <a:endParaRPr lang="pl-PL" dirty="0" smtClean="0"/>
          </a:p>
          <a:p>
            <a:pPr>
              <a:buFontTx/>
              <a:buChar char="-"/>
            </a:pPr>
            <a:r>
              <a:rPr lang="pl-PL" dirty="0" smtClean="0"/>
              <a:t> zachowania się w szczególnych sytuacjach</a:t>
            </a:r>
          </a:p>
          <a:p>
            <a:pPr>
              <a:buFontTx/>
              <a:buChar char="-"/>
            </a:pPr>
            <a:endParaRPr lang="pl-PL" dirty="0" smtClean="0"/>
          </a:p>
          <a:p>
            <a:endParaRPr lang="pl-PL" dirty="0"/>
          </a:p>
          <a:p>
            <a:r>
              <a:rPr lang="pl-PL" dirty="0" smtClean="0"/>
              <a:t> Znajomość zasad savoir- </a:t>
            </a:r>
            <a:r>
              <a:rPr lang="pl-PL" dirty="0" err="1" smtClean="0"/>
              <a:t>vivre</a:t>
            </a:r>
            <a:r>
              <a:rPr lang="pl-PL" dirty="0" smtClean="0"/>
              <a:t> jest jednym z wyznaczników kultury osobistej człowieka.</a:t>
            </a:r>
            <a:endParaRPr lang="pl-PL" dirty="0"/>
          </a:p>
        </p:txBody>
      </p:sp>
      <p:sp>
        <p:nvSpPr>
          <p:cNvPr id="4" name="pole tekstowe 3"/>
          <p:cNvSpPr txBox="1"/>
          <p:nvPr/>
        </p:nvSpPr>
        <p:spPr>
          <a:xfrm>
            <a:off x="107504" y="5733256"/>
            <a:ext cx="8962681" cy="830997"/>
          </a:xfrm>
          <a:prstGeom prst="rect">
            <a:avLst/>
          </a:prstGeom>
          <a:noFill/>
          <a:ln w="76200">
            <a:solidFill>
              <a:srgbClr val="C00000"/>
            </a:solidFill>
          </a:ln>
        </p:spPr>
        <p:txBody>
          <a:bodyPr wrap="square" rtlCol="0">
            <a:spAutoFit/>
          </a:bodyPr>
          <a:lstStyle/>
          <a:p>
            <a:r>
              <a:rPr lang="pl-PL" sz="2400" b="1" dirty="0" smtClean="0"/>
              <a:t>Savoir- </a:t>
            </a:r>
            <a:r>
              <a:rPr lang="pl-PL" sz="2400" b="1" dirty="0" err="1" smtClean="0"/>
              <a:t>vivre</a:t>
            </a:r>
            <a:r>
              <a:rPr lang="pl-PL" sz="2400" b="1" dirty="0" smtClean="0"/>
              <a:t> jest uwarunkowany kulturowo - różni się w zależności od regionu świata.</a:t>
            </a:r>
          </a:p>
        </p:txBody>
      </p:sp>
      <p:pic>
        <p:nvPicPr>
          <p:cNvPr id="5" name="Picture 4" descr="http://www.psp7.zgora.pl/aktualnosci/kultura/a2.gif"/>
          <p:cNvPicPr>
            <a:picLocks noChangeAspect="1" noChangeArrowheads="1"/>
          </p:cNvPicPr>
          <p:nvPr/>
        </p:nvPicPr>
        <p:blipFill>
          <a:blip r:embed="rId2" cstate="print"/>
          <a:srcRect/>
          <a:stretch>
            <a:fillRect/>
          </a:stretch>
        </p:blipFill>
        <p:spPr bwMode="auto">
          <a:xfrm>
            <a:off x="6732240" y="1484784"/>
            <a:ext cx="2144011" cy="1715209"/>
          </a:xfrm>
          <a:prstGeom prst="rect">
            <a:avLst/>
          </a:prstGeom>
          <a:noFill/>
        </p:spPr>
      </p:pic>
      <p:pic>
        <p:nvPicPr>
          <p:cNvPr id="6" name="Picture 2" descr="http://www.kuradomowa.com/grafika/nakrycie_do_stolu.jpg"/>
          <p:cNvPicPr>
            <a:picLocks noChangeAspect="1" noChangeArrowheads="1"/>
          </p:cNvPicPr>
          <p:nvPr/>
        </p:nvPicPr>
        <p:blipFill>
          <a:blip r:embed="rId3" cstate="print"/>
          <a:srcRect/>
          <a:stretch>
            <a:fillRect/>
          </a:stretch>
        </p:blipFill>
        <p:spPr bwMode="auto">
          <a:xfrm>
            <a:off x="6876256" y="3645024"/>
            <a:ext cx="1619672" cy="1376721"/>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315416"/>
            <a:ext cx="7772400" cy="1470025"/>
          </a:xfrm>
        </p:spPr>
        <p:txBody>
          <a:bodyPr>
            <a:normAutofit/>
          </a:bodyPr>
          <a:lstStyle/>
          <a:p>
            <a:r>
              <a:rPr lang="pl-PL" sz="4000" b="1" dirty="0" err="1" smtClean="0">
                <a:solidFill>
                  <a:srgbClr val="E46C0A"/>
                </a:solidFill>
              </a:rPr>
              <a:t>Am</a:t>
            </a:r>
            <a:r>
              <a:rPr lang="pl-PL" sz="4000" b="1" dirty="0" smtClean="0">
                <a:solidFill>
                  <a:srgbClr val="E46C0A"/>
                </a:solidFill>
              </a:rPr>
              <a:t> </a:t>
            </a:r>
            <a:r>
              <a:rPr lang="pl-PL" sz="4000" b="1" dirty="0" err="1" smtClean="0">
                <a:solidFill>
                  <a:srgbClr val="E46C0A"/>
                </a:solidFill>
              </a:rPr>
              <a:t>Tisch</a:t>
            </a:r>
            <a:r>
              <a:rPr lang="pl-PL" sz="4000" b="1" dirty="0" smtClean="0">
                <a:solidFill>
                  <a:srgbClr val="E46C0A"/>
                </a:solidFill>
              </a:rPr>
              <a:t> - nakrycie stołu</a:t>
            </a:r>
            <a:endParaRPr lang="pl-PL" sz="4000" b="1" dirty="0">
              <a:solidFill>
                <a:srgbClr val="E46C0A"/>
              </a:solidFill>
            </a:endParaRPr>
          </a:p>
        </p:txBody>
      </p:sp>
      <p:pic>
        <p:nvPicPr>
          <p:cNvPr id="14338" name="Picture 2" descr="http://www.informatyka21.republika.pl/5_28627.jpg"/>
          <p:cNvPicPr>
            <a:picLocks noChangeAspect="1" noChangeArrowheads="1"/>
          </p:cNvPicPr>
          <p:nvPr/>
        </p:nvPicPr>
        <p:blipFill>
          <a:blip r:embed="rId2" cstate="print"/>
          <a:srcRect/>
          <a:stretch>
            <a:fillRect/>
          </a:stretch>
        </p:blipFill>
        <p:spPr bwMode="auto">
          <a:xfrm>
            <a:off x="251520" y="720080"/>
            <a:ext cx="8513972" cy="602128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315416"/>
            <a:ext cx="7772400" cy="1470025"/>
          </a:xfrm>
        </p:spPr>
        <p:txBody>
          <a:bodyPr>
            <a:normAutofit/>
          </a:bodyPr>
          <a:lstStyle/>
          <a:p>
            <a:r>
              <a:rPr lang="pl-PL" sz="4000" b="1" dirty="0" err="1" smtClean="0">
                <a:solidFill>
                  <a:srgbClr val="E46C0A"/>
                </a:solidFill>
              </a:rPr>
              <a:t>Am</a:t>
            </a:r>
            <a:r>
              <a:rPr lang="pl-PL" sz="4000" b="1" dirty="0" smtClean="0">
                <a:solidFill>
                  <a:srgbClr val="E46C0A"/>
                </a:solidFill>
              </a:rPr>
              <a:t> </a:t>
            </a:r>
            <a:r>
              <a:rPr lang="pl-PL" sz="4000" b="1" dirty="0" err="1" smtClean="0">
                <a:solidFill>
                  <a:srgbClr val="E46C0A"/>
                </a:solidFill>
              </a:rPr>
              <a:t>Tisch</a:t>
            </a:r>
            <a:r>
              <a:rPr lang="pl-PL" sz="4000" b="1" dirty="0" smtClean="0">
                <a:solidFill>
                  <a:srgbClr val="E46C0A"/>
                </a:solidFill>
              </a:rPr>
              <a:t> - nakrycie stołu</a:t>
            </a:r>
            <a:endParaRPr lang="pl-PL" sz="4000" b="1" dirty="0">
              <a:solidFill>
                <a:srgbClr val="E46C0A"/>
              </a:solidFill>
            </a:endParaRPr>
          </a:p>
        </p:txBody>
      </p:sp>
      <p:pic>
        <p:nvPicPr>
          <p:cNvPr id="1026" name="Picture 2" descr="http://www.megapedia.pl/-/27/savoir-vivre-przy-stole-sztucce.jpg"/>
          <p:cNvPicPr>
            <a:picLocks noChangeAspect="1" noChangeArrowheads="1"/>
          </p:cNvPicPr>
          <p:nvPr/>
        </p:nvPicPr>
        <p:blipFill>
          <a:blip r:embed="rId2" cstate="print"/>
          <a:srcRect/>
          <a:stretch>
            <a:fillRect/>
          </a:stretch>
        </p:blipFill>
        <p:spPr bwMode="auto">
          <a:xfrm>
            <a:off x="179512" y="730499"/>
            <a:ext cx="8496944" cy="6010869"/>
          </a:xfrm>
          <a:prstGeom prst="rect">
            <a:avLst/>
          </a:prstGeom>
          <a:noFill/>
        </p:spPr>
      </p:pic>
      <p:sp>
        <p:nvSpPr>
          <p:cNvPr id="6" name="Prostokąt zaokrąglony 5"/>
          <p:cNvSpPr/>
          <p:nvPr/>
        </p:nvSpPr>
        <p:spPr>
          <a:xfrm>
            <a:off x="1691680" y="5589240"/>
            <a:ext cx="1872208" cy="1080120"/>
          </a:xfrm>
          <a:prstGeom prst="roundRect">
            <a:avLst/>
          </a:prstGeom>
          <a:solidFill>
            <a:srgbClr val="92D05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err="1" smtClean="0">
                <a:solidFill>
                  <a:srgbClr val="002060"/>
                </a:solidFill>
              </a:rPr>
              <a:t>Die</a:t>
            </a:r>
            <a:r>
              <a:rPr lang="pl-PL" dirty="0" smtClean="0">
                <a:solidFill>
                  <a:srgbClr val="002060"/>
                </a:solidFill>
              </a:rPr>
              <a:t> </a:t>
            </a:r>
            <a:r>
              <a:rPr lang="pl-PL" dirty="0" err="1" smtClean="0">
                <a:solidFill>
                  <a:srgbClr val="002060"/>
                </a:solidFill>
              </a:rPr>
              <a:t>Gabel</a:t>
            </a:r>
            <a:endParaRPr lang="pl-PL" dirty="0">
              <a:solidFill>
                <a:srgbClr val="002060"/>
              </a:solidFill>
            </a:endParaRPr>
          </a:p>
        </p:txBody>
      </p:sp>
      <p:sp>
        <p:nvSpPr>
          <p:cNvPr id="7" name="Prostokąt zaokrąglony 6"/>
          <p:cNvSpPr/>
          <p:nvPr/>
        </p:nvSpPr>
        <p:spPr>
          <a:xfrm>
            <a:off x="251520" y="1556792"/>
            <a:ext cx="1584176" cy="842392"/>
          </a:xfrm>
          <a:prstGeom prst="roundRect">
            <a:avLst/>
          </a:prstGeom>
          <a:solidFill>
            <a:srgbClr val="92D05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err="1" smtClean="0">
                <a:solidFill>
                  <a:srgbClr val="002060"/>
                </a:solidFill>
              </a:rPr>
              <a:t>Das</a:t>
            </a:r>
            <a:r>
              <a:rPr lang="pl-PL" dirty="0" smtClean="0">
                <a:solidFill>
                  <a:srgbClr val="002060"/>
                </a:solidFill>
              </a:rPr>
              <a:t> </a:t>
            </a:r>
            <a:r>
              <a:rPr lang="pl-PL" dirty="0" err="1" smtClean="0">
                <a:solidFill>
                  <a:srgbClr val="002060"/>
                </a:solidFill>
              </a:rPr>
              <a:t>Buttermesser</a:t>
            </a:r>
            <a:endParaRPr lang="pl-PL" dirty="0">
              <a:solidFill>
                <a:srgbClr val="002060"/>
              </a:solidFill>
            </a:endParaRPr>
          </a:p>
        </p:txBody>
      </p:sp>
      <p:sp>
        <p:nvSpPr>
          <p:cNvPr id="8" name="Prostokąt zaokrąglony 7"/>
          <p:cNvSpPr/>
          <p:nvPr/>
        </p:nvSpPr>
        <p:spPr>
          <a:xfrm>
            <a:off x="1475656" y="836712"/>
            <a:ext cx="1512168" cy="842392"/>
          </a:xfrm>
          <a:prstGeom prst="roundRect">
            <a:avLst/>
          </a:prstGeom>
          <a:solidFill>
            <a:srgbClr val="92D05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solidFill>
                  <a:srgbClr val="002060"/>
                </a:solidFill>
              </a:rPr>
              <a:t>Der </a:t>
            </a:r>
            <a:r>
              <a:rPr lang="pl-PL" dirty="0" err="1" smtClean="0">
                <a:solidFill>
                  <a:srgbClr val="002060"/>
                </a:solidFill>
              </a:rPr>
              <a:t>Brotteller</a:t>
            </a:r>
            <a:endParaRPr lang="pl-PL" dirty="0">
              <a:solidFill>
                <a:srgbClr val="002060"/>
              </a:solidFill>
            </a:endParaRPr>
          </a:p>
        </p:txBody>
      </p:sp>
      <p:sp>
        <p:nvSpPr>
          <p:cNvPr id="10" name="Prostokąt zaokrąglony 9"/>
          <p:cNvSpPr/>
          <p:nvPr/>
        </p:nvSpPr>
        <p:spPr>
          <a:xfrm>
            <a:off x="6948264" y="5661248"/>
            <a:ext cx="1584176" cy="1080120"/>
          </a:xfrm>
          <a:prstGeom prst="roundRect">
            <a:avLst/>
          </a:prstGeom>
          <a:solidFill>
            <a:srgbClr val="92D05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pl-PL" dirty="0" smtClean="0">
                <a:solidFill>
                  <a:srgbClr val="002060"/>
                </a:solidFill>
              </a:rPr>
              <a:t>Der </a:t>
            </a:r>
            <a:r>
              <a:rPr lang="pl-PL" dirty="0" err="1" smtClean="0">
                <a:solidFill>
                  <a:srgbClr val="002060"/>
                </a:solidFill>
              </a:rPr>
              <a:t>Esslöffel</a:t>
            </a:r>
            <a:endParaRPr lang="pl-PL" dirty="0" smtClean="0">
              <a:solidFill>
                <a:srgbClr val="002060"/>
              </a:solidFill>
            </a:endParaRPr>
          </a:p>
          <a:p>
            <a:pPr algn="ctr"/>
            <a:r>
              <a:rPr lang="pl-PL" dirty="0" smtClean="0">
                <a:solidFill>
                  <a:srgbClr val="002060"/>
                </a:solidFill>
              </a:rPr>
              <a:t> </a:t>
            </a:r>
            <a:endParaRPr lang="pl-PL" dirty="0">
              <a:solidFill>
                <a:srgbClr val="002060"/>
              </a:solidFill>
            </a:endParaRPr>
          </a:p>
        </p:txBody>
      </p:sp>
      <p:sp>
        <p:nvSpPr>
          <p:cNvPr id="11" name="Prostokąt zaokrąglony 10"/>
          <p:cNvSpPr/>
          <p:nvPr/>
        </p:nvSpPr>
        <p:spPr>
          <a:xfrm>
            <a:off x="3491880" y="1196752"/>
            <a:ext cx="2232248" cy="842392"/>
          </a:xfrm>
          <a:prstGeom prst="roundRect">
            <a:avLst/>
          </a:prstGeom>
          <a:solidFill>
            <a:srgbClr val="92D05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solidFill>
                  <a:srgbClr val="002060"/>
                </a:solidFill>
              </a:rPr>
              <a:t>Der </a:t>
            </a:r>
            <a:r>
              <a:rPr lang="pl-PL" dirty="0" err="1" smtClean="0">
                <a:solidFill>
                  <a:srgbClr val="002060"/>
                </a:solidFill>
              </a:rPr>
              <a:t>Nachtischlöffel</a:t>
            </a:r>
            <a:r>
              <a:rPr lang="pl-PL" dirty="0" smtClean="0">
                <a:solidFill>
                  <a:srgbClr val="002060"/>
                </a:solidFill>
              </a:rPr>
              <a:t>, </a:t>
            </a:r>
            <a:r>
              <a:rPr lang="pl-PL" dirty="0" err="1" smtClean="0">
                <a:solidFill>
                  <a:srgbClr val="002060"/>
                </a:solidFill>
              </a:rPr>
              <a:t>die</a:t>
            </a:r>
            <a:r>
              <a:rPr lang="pl-PL" dirty="0" smtClean="0">
                <a:solidFill>
                  <a:srgbClr val="002060"/>
                </a:solidFill>
              </a:rPr>
              <a:t> </a:t>
            </a:r>
            <a:r>
              <a:rPr lang="pl-PL" dirty="0" err="1" smtClean="0">
                <a:solidFill>
                  <a:srgbClr val="002060"/>
                </a:solidFill>
              </a:rPr>
              <a:t>Nachtischgabel</a:t>
            </a:r>
            <a:r>
              <a:rPr lang="pl-PL" dirty="0" smtClean="0">
                <a:solidFill>
                  <a:srgbClr val="002060"/>
                </a:solidFill>
              </a:rPr>
              <a:t>  </a:t>
            </a:r>
            <a:endParaRPr lang="pl-PL" dirty="0">
              <a:solidFill>
                <a:srgbClr val="002060"/>
              </a:solidFill>
            </a:endParaRPr>
          </a:p>
        </p:txBody>
      </p:sp>
      <p:sp>
        <p:nvSpPr>
          <p:cNvPr id="12" name="Prostokąt zaokrąglony 11"/>
          <p:cNvSpPr/>
          <p:nvPr/>
        </p:nvSpPr>
        <p:spPr>
          <a:xfrm>
            <a:off x="5364088" y="5589240"/>
            <a:ext cx="1584176" cy="1080120"/>
          </a:xfrm>
          <a:prstGeom prst="roundRect">
            <a:avLst/>
          </a:prstGeom>
          <a:solidFill>
            <a:srgbClr val="92D05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pl-PL" dirty="0" err="1" smtClean="0">
                <a:solidFill>
                  <a:srgbClr val="002060"/>
                </a:solidFill>
              </a:rPr>
              <a:t>Das</a:t>
            </a:r>
            <a:r>
              <a:rPr lang="pl-PL" dirty="0" smtClean="0">
                <a:solidFill>
                  <a:srgbClr val="002060"/>
                </a:solidFill>
              </a:rPr>
              <a:t> </a:t>
            </a:r>
            <a:r>
              <a:rPr lang="pl-PL" dirty="0" err="1" smtClean="0">
                <a:solidFill>
                  <a:srgbClr val="002060"/>
                </a:solidFill>
              </a:rPr>
              <a:t>Messer</a:t>
            </a:r>
            <a:endParaRPr lang="pl-PL" dirty="0" smtClean="0">
              <a:solidFill>
                <a:srgbClr val="002060"/>
              </a:solidFill>
            </a:endParaRPr>
          </a:p>
          <a:p>
            <a:pPr algn="ctr"/>
            <a:r>
              <a:rPr lang="pl-PL" dirty="0" smtClean="0">
                <a:solidFill>
                  <a:srgbClr val="002060"/>
                </a:solidFill>
              </a:rPr>
              <a:t> </a:t>
            </a:r>
            <a:endParaRPr lang="pl-PL" dirty="0">
              <a:solidFill>
                <a:srgbClr val="002060"/>
              </a:solidFill>
            </a:endParaRPr>
          </a:p>
        </p:txBody>
      </p:sp>
      <p:sp>
        <p:nvSpPr>
          <p:cNvPr id="13" name="Prostokąt zaokrąglony 12"/>
          <p:cNvSpPr/>
          <p:nvPr/>
        </p:nvSpPr>
        <p:spPr>
          <a:xfrm>
            <a:off x="3707904" y="5661248"/>
            <a:ext cx="1584176" cy="986408"/>
          </a:xfrm>
          <a:prstGeom prst="roundRect">
            <a:avLst/>
          </a:prstGeom>
          <a:solidFill>
            <a:srgbClr val="92D05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solidFill>
                  <a:srgbClr val="002060"/>
                </a:solidFill>
              </a:rPr>
              <a:t>Der </a:t>
            </a:r>
            <a:r>
              <a:rPr lang="pl-PL" dirty="0" err="1" smtClean="0">
                <a:solidFill>
                  <a:srgbClr val="002060"/>
                </a:solidFill>
              </a:rPr>
              <a:t>Salatteller</a:t>
            </a:r>
            <a:endParaRPr lang="pl-PL" dirty="0">
              <a:solidFill>
                <a:srgbClr val="002060"/>
              </a:solidFill>
            </a:endParaRPr>
          </a:p>
        </p:txBody>
      </p:sp>
      <p:sp>
        <p:nvSpPr>
          <p:cNvPr id="14" name="Prostokąt zaokrąglony 13"/>
          <p:cNvSpPr/>
          <p:nvPr/>
        </p:nvSpPr>
        <p:spPr>
          <a:xfrm>
            <a:off x="6660232" y="692696"/>
            <a:ext cx="2016224" cy="842392"/>
          </a:xfrm>
          <a:prstGeom prst="roundRect">
            <a:avLst/>
          </a:prstGeom>
          <a:solidFill>
            <a:srgbClr val="92D05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err="1" smtClean="0">
                <a:solidFill>
                  <a:srgbClr val="002060"/>
                </a:solidFill>
              </a:rPr>
              <a:t>Das</a:t>
            </a:r>
            <a:r>
              <a:rPr lang="pl-PL" dirty="0" smtClean="0">
                <a:solidFill>
                  <a:srgbClr val="002060"/>
                </a:solidFill>
              </a:rPr>
              <a:t> </a:t>
            </a:r>
            <a:r>
              <a:rPr lang="pl-PL" dirty="0" err="1" smtClean="0">
                <a:solidFill>
                  <a:srgbClr val="002060"/>
                </a:solidFill>
              </a:rPr>
              <a:t>Rotweinglas</a:t>
            </a:r>
            <a:endParaRPr lang="pl-PL" dirty="0" smtClean="0">
              <a:solidFill>
                <a:srgbClr val="002060"/>
              </a:solidFill>
            </a:endParaRPr>
          </a:p>
          <a:p>
            <a:pPr algn="ctr"/>
            <a:r>
              <a:rPr lang="pl-PL" dirty="0" err="1" smtClean="0">
                <a:solidFill>
                  <a:srgbClr val="002060"/>
                </a:solidFill>
              </a:rPr>
              <a:t>Das</a:t>
            </a:r>
            <a:r>
              <a:rPr lang="pl-PL" dirty="0" smtClean="0">
                <a:solidFill>
                  <a:srgbClr val="002060"/>
                </a:solidFill>
              </a:rPr>
              <a:t> </a:t>
            </a:r>
            <a:r>
              <a:rPr lang="pl-PL" dirty="0" err="1" smtClean="0">
                <a:solidFill>
                  <a:srgbClr val="002060"/>
                </a:solidFill>
              </a:rPr>
              <a:t>Weißweinglas</a:t>
            </a:r>
            <a:r>
              <a:rPr lang="pl-PL" dirty="0" smtClean="0">
                <a:solidFill>
                  <a:srgbClr val="002060"/>
                </a:solidFill>
              </a:rPr>
              <a:t> </a:t>
            </a:r>
            <a:endParaRPr lang="pl-PL" dirty="0">
              <a:solidFill>
                <a:srgbClr val="002060"/>
              </a:solidFill>
            </a:endParaRPr>
          </a:p>
        </p:txBody>
      </p:sp>
      <p:sp>
        <p:nvSpPr>
          <p:cNvPr id="15" name="Prostokąt zaokrąglony 14"/>
          <p:cNvSpPr/>
          <p:nvPr/>
        </p:nvSpPr>
        <p:spPr>
          <a:xfrm>
            <a:off x="3419872" y="764704"/>
            <a:ext cx="2448272" cy="432048"/>
          </a:xfrm>
          <a:prstGeom prst="roundRect">
            <a:avLst/>
          </a:prstGeom>
          <a:solidFill>
            <a:srgbClr val="92D05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err="1" smtClean="0">
                <a:solidFill>
                  <a:srgbClr val="002060"/>
                </a:solidFill>
              </a:rPr>
              <a:t>Das</a:t>
            </a:r>
            <a:r>
              <a:rPr lang="pl-PL" dirty="0" smtClean="0">
                <a:solidFill>
                  <a:srgbClr val="002060"/>
                </a:solidFill>
              </a:rPr>
              <a:t> </a:t>
            </a:r>
            <a:r>
              <a:rPr lang="pl-PL" dirty="0" err="1" smtClean="0">
                <a:solidFill>
                  <a:srgbClr val="002060"/>
                </a:solidFill>
              </a:rPr>
              <a:t>Wasserglas</a:t>
            </a:r>
            <a:endParaRPr lang="pl-PL" dirty="0">
              <a:solidFill>
                <a:srgbClr val="002060"/>
              </a:solidFill>
            </a:endParaRPr>
          </a:p>
        </p:txBody>
      </p:sp>
      <p:sp>
        <p:nvSpPr>
          <p:cNvPr id="16" name="Prostokąt zaokrąglony 15"/>
          <p:cNvSpPr/>
          <p:nvPr/>
        </p:nvSpPr>
        <p:spPr>
          <a:xfrm>
            <a:off x="35496" y="5826968"/>
            <a:ext cx="1440160" cy="842392"/>
          </a:xfrm>
          <a:prstGeom prst="roundRect">
            <a:avLst/>
          </a:prstGeom>
          <a:solidFill>
            <a:srgbClr val="92D05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err="1" smtClean="0">
                <a:solidFill>
                  <a:srgbClr val="002060"/>
                </a:solidFill>
              </a:rPr>
              <a:t>Die</a:t>
            </a:r>
            <a:r>
              <a:rPr lang="pl-PL" dirty="0" smtClean="0">
                <a:solidFill>
                  <a:srgbClr val="002060"/>
                </a:solidFill>
              </a:rPr>
              <a:t> </a:t>
            </a:r>
            <a:r>
              <a:rPr lang="pl-PL" dirty="0" err="1" smtClean="0">
                <a:solidFill>
                  <a:srgbClr val="002060"/>
                </a:solidFill>
              </a:rPr>
              <a:t>Serviette</a:t>
            </a:r>
            <a:endParaRPr lang="pl-PL" dirty="0">
              <a:solidFill>
                <a:srgbClr val="00206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315416"/>
            <a:ext cx="7772400" cy="1470025"/>
          </a:xfrm>
        </p:spPr>
        <p:txBody>
          <a:bodyPr>
            <a:normAutofit/>
          </a:bodyPr>
          <a:lstStyle/>
          <a:p>
            <a:r>
              <a:rPr lang="pl-PL" sz="4000" b="1" dirty="0" err="1" smtClean="0">
                <a:solidFill>
                  <a:srgbClr val="E46C0A"/>
                </a:solidFill>
              </a:rPr>
              <a:t>Am</a:t>
            </a:r>
            <a:r>
              <a:rPr lang="pl-PL" sz="4000" b="1" dirty="0" smtClean="0">
                <a:solidFill>
                  <a:srgbClr val="E46C0A"/>
                </a:solidFill>
              </a:rPr>
              <a:t> </a:t>
            </a:r>
            <a:r>
              <a:rPr lang="pl-PL" sz="4000" b="1" dirty="0" err="1" smtClean="0">
                <a:solidFill>
                  <a:srgbClr val="E46C0A"/>
                </a:solidFill>
              </a:rPr>
              <a:t>Tisch</a:t>
            </a:r>
            <a:r>
              <a:rPr lang="pl-PL" sz="4000" b="1" dirty="0" smtClean="0">
                <a:solidFill>
                  <a:srgbClr val="E46C0A"/>
                </a:solidFill>
              </a:rPr>
              <a:t> – Was </a:t>
            </a:r>
            <a:r>
              <a:rPr lang="pl-PL" sz="4000" b="1" dirty="0" err="1" smtClean="0">
                <a:solidFill>
                  <a:srgbClr val="E46C0A"/>
                </a:solidFill>
              </a:rPr>
              <a:t>ist</a:t>
            </a:r>
            <a:r>
              <a:rPr lang="pl-PL" sz="4000" b="1" dirty="0" smtClean="0">
                <a:solidFill>
                  <a:srgbClr val="E46C0A"/>
                </a:solidFill>
              </a:rPr>
              <a:t> </a:t>
            </a:r>
            <a:r>
              <a:rPr lang="pl-PL" sz="4000" b="1" dirty="0" err="1" smtClean="0">
                <a:solidFill>
                  <a:srgbClr val="E46C0A"/>
                </a:solidFill>
              </a:rPr>
              <a:t>verboten</a:t>
            </a:r>
            <a:endParaRPr lang="pl-PL" sz="4000" b="1" dirty="0">
              <a:solidFill>
                <a:srgbClr val="E46C0A"/>
              </a:solidFill>
            </a:endParaRPr>
          </a:p>
        </p:txBody>
      </p:sp>
      <p:sp>
        <p:nvSpPr>
          <p:cNvPr id="4" name="Prostokąt 3"/>
          <p:cNvSpPr/>
          <p:nvPr/>
        </p:nvSpPr>
        <p:spPr>
          <a:xfrm>
            <a:off x="35496" y="836712"/>
            <a:ext cx="9144000" cy="5693866"/>
          </a:xfrm>
          <a:prstGeom prst="rect">
            <a:avLst/>
          </a:prstGeom>
        </p:spPr>
        <p:txBody>
          <a:bodyPr wrap="square">
            <a:spAutoFit/>
          </a:bodyPr>
          <a:lstStyle/>
          <a:p>
            <a:r>
              <a:rPr lang="pl-PL" sz="1600" dirty="0" smtClean="0"/>
              <a:t>♦ nie mówimy z pełnymi ustami</a:t>
            </a:r>
            <a:br>
              <a:rPr lang="pl-PL" sz="1600" dirty="0" smtClean="0"/>
            </a:br>
            <a:r>
              <a:rPr lang="pl-PL" sz="1600" dirty="0" smtClean="0"/>
              <a:t>♦ nie wycieramy talerza chlebem</a:t>
            </a:r>
            <a:br>
              <a:rPr lang="pl-PL" sz="1600" dirty="0" smtClean="0"/>
            </a:br>
            <a:r>
              <a:rPr lang="pl-PL" sz="1600" dirty="0" smtClean="0"/>
              <a:t>♦ nie korzystamy z telefonu komórkowego – jeżeli zadzwoni odchodzimy od stołu</a:t>
            </a:r>
            <a:br>
              <a:rPr lang="pl-PL" sz="1600" dirty="0" smtClean="0"/>
            </a:br>
            <a:r>
              <a:rPr lang="pl-PL" sz="1600" dirty="0" smtClean="0"/>
              <a:t>♦ nie plotkujemy z sąsiadem</a:t>
            </a:r>
            <a:br>
              <a:rPr lang="pl-PL" sz="1600" dirty="0" smtClean="0"/>
            </a:br>
            <a:r>
              <a:rPr lang="pl-PL" sz="1600" dirty="0" smtClean="0"/>
              <a:t>♦ nie mówimy szeptem</a:t>
            </a:r>
            <a:br>
              <a:rPr lang="pl-PL" sz="1600" dirty="0" smtClean="0"/>
            </a:br>
            <a:r>
              <a:rPr lang="pl-PL" sz="1600" dirty="0" smtClean="0"/>
              <a:t>♦ nie zapełniamy całej jamy ustnej jedzeniem</a:t>
            </a:r>
            <a:br>
              <a:rPr lang="pl-PL" sz="1600" dirty="0" smtClean="0"/>
            </a:br>
            <a:r>
              <a:rPr lang="pl-PL" sz="1600" dirty="0" smtClean="0"/>
              <a:t>♦ nie rozpieramy się łokciami, ani nie unosimy ich wysoko ponad stołem</a:t>
            </a:r>
            <a:br>
              <a:rPr lang="pl-PL" sz="1600" dirty="0" smtClean="0"/>
            </a:br>
            <a:r>
              <a:rPr lang="pl-PL" sz="1600" dirty="0" smtClean="0"/>
              <a:t>♦ nie rozpoczynamy jedzenia, dopóki wszystkim biesiadnikom nie podano jeszcze dania (chyba, że do tego zachęcają)</a:t>
            </a:r>
            <a:br>
              <a:rPr lang="pl-PL" sz="1600" dirty="0" smtClean="0"/>
            </a:br>
            <a:r>
              <a:rPr lang="pl-PL" sz="1600" dirty="0" smtClean="0"/>
              <a:t>♦ nie pochylamy się nad talerzem</a:t>
            </a:r>
            <a:br>
              <a:rPr lang="pl-PL" sz="1600" dirty="0" smtClean="0"/>
            </a:br>
            <a:r>
              <a:rPr lang="pl-PL" sz="1600" dirty="0" smtClean="0"/>
              <a:t>♦ nie opieramy sztućców o brzeg talerza, ani nie odkładamy ich z powrotem na stół</a:t>
            </a:r>
            <a:br>
              <a:rPr lang="pl-PL" sz="1600" dirty="0" smtClean="0"/>
            </a:br>
            <a:r>
              <a:rPr lang="pl-PL" sz="1600" dirty="0" smtClean="0"/>
              <a:t>♦ nie siorbiemy</a:t>
            </a:r>
            <a:br>
              <a:rPr lang="pl-PL" sz="1600" dirty="0" smtClean="0"/>
            </a:br>
            <a:r>
              <a:rPr lang="pl-PL" sz="1600" dirty="0" smtClean="0"/>
              <a:t>♦ nie mlaskamy</a:t>
            </a:r>
            <a:br>
              <a:rPr lang="pl-PL" sz="1600" dirty="0" smtClean="0"/>
            </a:br>
            <a:r>
              <a:rPr lang="pl-PL" sz="1600" dirty="0" smtClean="0"/>
              <a:t>♦ nie cmokamy</a:t>
            </a:r>
            <a:br>
              <a:rPr lang="pl-PL" sz="1600" dirty="0" smtClean="0"/>
            </a:br>
            <a:r>
              <a:rPr lang="pl-PL" sz="1600" dirty="0" smtClean="0"/>
              <a:t>♦ nie bekamy</a:t>
            </a:r>
            <a:br>
              <a:rPr lang="pl-PL" sz="1600" dirty="0" smtClean="0"/>
            </a:br>
            <a:r>
              <a:rPr lang="pl-PL" sz="1600" dirty="0" smtClean="0"/>
              <a:t>♦ nie żujemy gumy</a:t>
            </a:r>
            <a:br>
              <a:rPr lang="pl-PL" sz="1600" dirty="0" smtClean="0"/>
            </a:br>
            <a:r>
              <a:rPr lang="pl-PL" sz="1600" dirty="0" smtClean="0"/>
              <a:t>♦ nie czyścimy paznokci</a:t>
            </a:r>
            <a:br>
              <a:rPr lang="pl-PL" sz="1600" dirty="0" smtClean="0"/>
            </a:br>
            <a:r>
              <a:rPr lang="pl-PL" sz="1600" dirty="0" smtClean="0"/>
              <a:t>♦ nie wydmuchujemy głośno nosa</a:t>
            </a:r>
            <a:br>
              <a:rPr lang="pl-PL" sz="1600" dirty="0" smtClean="0"/>
            </a:br>
            <a:r>
              <a:rPr lang="pl-PL" sz="1600" dirty="0" smtClean="0"/>
              <a:t>♦ nie poprawiamy makijażu</a:t>
            </a:r>
            <a:br>
              <a:rPr lang="pl-PL" sz="1600" dirty="0" smtClean="0"/>
            </a:br>
            <a:r>
              <a:rPr lang="pl-PL" sz="1600" dirty="0" smtClean="0"/>
              <a:t>♦ kobiety nie powinny wycierać szminki w serwetę z materiału</a:t>
            </a:r>
            <a:br>
              <a:rPr lang="pl-PL" sz="1600" dirty="0" smtClean="0"/>
            </a:br>
            <a:r>
              <a:rPr lang="pl-PL" sz="1600" dirty="0" smtClean="0"/>
              <a:t>♦ nie palimy papierosów</a:t>
            </a:r>
          </a:p>
          <a:p>
            <a:r>
              <a:rPr lang="pl-PL" sz="1400" dirty="0" smtClean="0"/>
              <a:t/>
            </a:r>
            <a:br>
              <a:rPr lang="pl-PL" sz="1400" dirty="0" smtClean="0"/>
            </a:br>
            <a:endParaRPr lang="pl-PL" sz="1400" dirty="0" smtClean="0"/>
          </a:p>
        </p:txBody>
      </p:sp>
      <p:sp>
        <p:nvSpPr>
          <p:cNvPr id="5" name="pole tekstowe 4"/>
          <p:cNvSpPr txBox="1"/>
          <p:nvPr/>
        </p:nvSpPr>
        <p:spPr>
          <a:xfrm>
            <a:off x="5004048" y="548680"/>
            <a:ext cx="2266903" cy="369332"/>
          </a:xfrm>
          <a:prstGeom prst="rect">
            <a:avLst/>
          </a:prstGeom>
          <a:noFill/>
        </p:spPr>
        <p:txBody>
          <a:bodyPr wrap="none" rtlCol="0">
            <a:spAutoFit/>
          </a:bodyPr>
          <a:lstStyle/>
          <a:p>
            <a:r>
              <a:rPr lang="pl-PL" b="1" dirty="0" smtClean="0">
                <a:solidFill>
                  <a:srgbClr val="E46C0A"/>
                </a:solidFill>
              </a:rPr>
              <a:t>Czego robić nie wolno</a:t>
            </a:r>
            <a:endParaRPr lang="pl-PL"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315416"/>
            <a:ext cx="7772400" cy="1470025"/>
          </a:xfrm>
        </p:spPr>
        <p:txBody>
          <a:bodyPr>
            <a:normAutofit/>
          </a:bodyPr>
          <a:lstStyle/>
          <a:p>
            <a:r>
              <a:rPr lang="pl-PL" sz="4000" b="1" dirty="0" smtClean="0">
                <a:solidFill>
                  <a:srgbClr val="E46C0A"/>
                </a:solidFill>
              </a:rPr>
              <a:t>Zachowanie przy stole</a:t>
            </a:r>
            <a:endParaRPr lang="pl-PL" sz="4000" b="1" dirty="0">
              <a:solidFill>
                <a:srgbClr val="E46C0A"/>
              </a:solidFill>
            </a:endParaRPr>
          </a:p>
        </p:txBody>
      </p:sp>
      <p:sp>
        <p:nvSpPr>
          <p:cNvPr id="4" name="Prostokąt 3"/>
          <p:cNvSpPr/>
          <p:nvPr/>
        </p:nvSpPr>
        <p:spPr>
          <a:xfrm>
            <a:off x="35496" y="836712"/>
            <a:ext cx="9144000" cy="5909310"/>
          </a:xfrm>
          <a:prstGeom prst="rect">
            <a:avLst/>
          </a:prstGeom>
        </p:spPr>
        <p:txBody>
          <a:bodyPr wrap="square">
            <a:spAutoFit/>
          </a:bodyPr>
          <a:lstStyle/>
          <a:p>
            <a:r>
              <a:rPr lang="pl-PL" sz="1400" dirty="0" smtClean="0"/>
              <a:t>Po</a:t>
            </a:r>
            <a:r>
              <a:rPr lang="pl-PL" sz="1400" b="1" dirty="0" smtClean="0"/>
              <a:t>stawa podczas jedzenia</a:t>
            </a:r>
            <a:r>
              <a:rPr lang="pl-PL" sz="1400" dirty="0" smtClean="0"/>
              <a:t/>
            </a:r>
            <a:br>
              <a:rPr lang="pl-PL" sz="1400" dirty="0" smtClean="0"/>
            </a:br>
            <a:r>
              <a:rPr lang="pl-PL" sz="1400" dirty="0" smtClean="0"/>
              <a:t>Prawidłowa postawa przy stole: siedzimy prosto, nie zakładamy jednej nogi na drugą, ani nie zaplatamy wokół nóg krzesła, nie wolno ściągać butów pod stołem.</a:t>
            </a:r>
            <a:br>
              <a:rPr lang="pl-PL" sz="1400" dirty="0" smtClean="0"/>
            </a:br>
            <a:r>
              <a:rPr lang="pl-PL" sz="1400" dirty="0" smtClean="0"/>
              <a:t>Nie opieramy łokci na stole, ręce trzymamy na stole oparte w nadgarstku, nie podpieramy się, nie pochylamy się nad talerzem, tylko przenosimy potrawy do ust, nie wolno bębnić palcami w blat stołu. </a:t>
            </a:r>
            <a:br>
              <a:rPr lang="pl-PL" sz="1400" dirty="0" smtClean="0"/>
            </a:br>
            <a:r>
              <a:rPr lang="pl-PL" sz="1400" dirty="0" smtClean="0"/>
              <a:t/>
            </a:r>
            <a:br>
              <a:rPr lang="pl-PL" sz="1400" dirty="0" smtClean="0"/>
            </a:br>
            <a:r>
              <a:rPr lang="pl-PL" sz="1400" b="1" dirty="0" smtClean="0"/>
              <a:t>Sztućce – </a:t>
            </a:r>
            <a:r>
              <a:rPr lang="pl-PL" sz="1400" b="1" dirty="0" err="1" smtClean="0"/>
              <a:t>das</a:t>
            </a:r>
            <a:r>
              <a:rPr lang="pl-PL" sz="1400" b="1" dirty="0" smtClean="0"/>
              <a:t> </a:t>
            </a:r>
            <a:r>
              <a:rPr lang="pl-PL" sz="1400" b="1" dirty="0" err="1" smtClean="0"/>
              <a:t>Besteck</a:t>
            </a:r>
            <a:r>
              <a:rPr lang="pl-PL" sz="1400" b="1" dirty="0" smtClean="0"/>
              <a:t> </a:t>
            </a:r>
            <a:r>
              <a:rPr lang="pl-PL" sz="1400" dirty="0" smtClean="0"/>
              <a:t/>
            </a:r>
            <a:br>
              <a:rPr lang="pl-PL" sz="1400" dirty="0" smtClean="0"/>
            </a:br>
            <a:r>
              <a:rPr lang="pl-PL" sz="1400" dirty="0" smtClean="0"/>
              <a:t>Podczas jedzenia nóż trzymamy w prawej dłoni, a widelec w lewej (odwrotnie jest w wypadku osób leworęcznych). Palec wskazujący nie powinien dotykać  ostrza noża.</a:t>
            </a:r>
            <a:br>
              <a:rPr lang="pl-PL" sz="1400" dirty="0" smtClean="0"/>
            </a:br>
            <a:r>
              <a:rPr lang="pl-PL" sz="1400" dirty="0" smtClean="0"/>
              <a:t/>
            </a:r>
            <a:br>
              <a:rPr lang="pl-PL" sz="1400" dirty="0" smtClean="0"/>
            </a:br>
            <a:r>
              <a:rPr lang="pl-PL" sz="1400" dirty="0" smtClean="0"/>
              <a:t>Raz użytych sztućców nie wolno położyć z powrotem na obrusie, ani opierać ich o brzeg talerza.</a:t>
            </a:r>
          </a:p>
          <a:p>
            <a:r>
              <a:rPr lang="pl-PL" sz="1400" dirty="0" smtClean="0"/>
              <a:t>Łyżki nie wkładamy całej do ust, tylko jej zwężony koniec. Tak samo postępujemy z widelcem. Noża nigdy nie wkładamy do ust, łyżeczki do kawy nigdy nie oblizujemy.</a:t>
            </a:r>
            <a:br>
              <a:rPr lang="pl-PL" sz="1400" dirty="0" smtClean="0"/>
            </a:br>
            <a:r>
              <a:rPr lang="pl-PL" sz="1400" dirty="0" smtClean="0"/>
              <a:t/>
            </a:r>
            <a:br>
              <a:rPr lang="pl-PL" sz="1400" dirty="0" smtClean="0"/>
            </a:br>
            <a:r>
              <a:rPr lang="pl-PL" sz="1400" dirty="0" smtClean="0"/>
              <a:t>Jeśli mamy przerwę w jedzeniu - należy skierować sztućce ku sobie mniej więcej na środku talerza.</a:t>
            </a:r>
            <a:br>
              <a:rPr lang="pl-PL" sz="1400" dirty="0" smtClean="0"/>
            </a:br>
            <a:r>
              <a:rPr lang="pl-PL" sz="1400" dirty="0" smtClean="0"/>
              <a:t/>
            </a:r>
            <a:br>
              <a:rPr lang="pl-PL" sz="1400" dirty="0" smtClean="0"/>
            </a:br>
            <a:r>
              <a:rPr lang="pl-PL" sz="1400" dirty="0" smtClean="0"/>
              <a:t>Jeśli  jeszcze nie skończyliśmy jeść, to sztućce powinno się skrzyżować ze sobą na talerzu.</a:t>
            </a:r>
            <a:br>
              <a:rPr lang="pl-PL" sz="1400" dirty="0" smtClean="0"/>
            </a:br>
            <a:r>
              <a:rPr lang="pl-PL" sz="1400" dirty="0" smtClean="0"/>
              <a:t/>
            </a:r>
            <a:br>
              <a:rPr lang="pl-PL" sz="1400" dirty="0" smtClean="0"/>
            </a:br>
            <a:r>
              <a:rPr lang="pl-PL" sz="1400" dirty="0" smtClean="0"/>
              <a:t>Sztućce ułożone równolegle względem siebie, trzonkami skierowane w lewą stronę, albo na godzinie 5.20 oznaczają, że skończyliśmy już jedzenie i można zabrać talerz.</a:t>
            </a:r>
            <a:br>
              <a:rPr lang="pl-PL" sz="1400" dirty="0" smtClean="0"/>
            </a:br>
            <a:r>
              <a:rPr lang="pl-PL" sz="1400" dirty="0" smtClean="0"/>
              <a:t/>
            </a:r>
            <a:br>
              <a:rPr lang="pl-PL" sz="1400" dirty="0" smtClean="0"/>
            </a:br>
            <a:r>
              <a:rPr lang="pl-PL" sz="1400" b="1" dirty="0" smtClean="0"/>
              <a:t>Pałeczki</a:t>
            </a:r>
            <a:r>
              <a:rPr lang="pl-PL" sz="1400" dirty="0" smtClean="0"/>
              <a:t/>
            </a:r>
            <a:br>
              <a:rPr lang="pl-PL" sz="1400" dirty="0" smtClean="0"/>
            </a:br>
            <a:r>
              <a:rPr lang="pl-PL" sz="1400" dirty="0" smtClean="0"/>
              <a:t>Pałeczki są podawane w restauracjach serwujących potrawy kuchni dalekowschodniej (chińskiej, tajlandzkiej, wietnamskiej, koreańskiej). (Zupy oczywiście jemy łyżką.) Jak trzymać pałeczki? Koniec jednej pałeczki wkładamy w zgięcie między kciukiem a palcem wskazującym i opieramy ją na palcu serdecznym. Drugą pałeczkę trzymamy równolegle za pomocą palca wskazującego i środkowego, by można było swobodnie nią poruszać. Tak trzymane pałeczki są  jak szczypce.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315416"/>
            <a:ext cx="7772400" cy="1470025"/>
          </a:xfrm>
        </p:spPr>
        <p:txBody>
          <a:bodyPr>
            <a:normAutofit/>
          </a:bodyPr>
          <a:lstStyle/>
          <a:p>
            <a:r>
              <a:rPr lang="pl-PL" sz="4000" b="1" dirty="0" smtClean="0">
                <a:solidFill>
                  <a:srgbClr val="E46C0A"/>
                </a:solidFill>
              </a:rPr>
              <a:t>Zachowanie przy stole</a:t>
            </a:r>
            <a:endParaRPr lang="pl-PL" sz="4000" b="1" dirty="0">
              <a:solidFill>
                <a:srgbClr val="E46C0A"/>
              </a:solidFill>
            </a:endParaRPr>
          </a:p>
        </p:txBody>
      </p:sp>
      <p:sp>
        <p:nvSpPr>
          <p:cNvPr id="4" name="Prostokąt 3"/>
          <p:cNvSpPr/>
          <p:nvPr/>
        </p:nvSpPr>
        <p:spPr>
          <a:xfrm>
            <a:off x="35496" y="836712"/>
            <a:ext cx="9144000" cy="3323987"/>
          </a:xfrm>
          <a:prstGeom prst="rect">
            <a:avLst/>
          </a:prstGeom>
        </p:spPr>
        <p:txBody>
          <a:bodyPr wrap="square">
            <a:spAutoFit/>
          </a:bodyPr>
          <a:lstStyle/>
          <a:p>
            <a:r>
              <a:rPr lang="pl-PL" sz="1400" b="1" dirty="0" smtClean="0"/>
              <a:t>Jedzenie palcami</a:t>
            </a:r>
            <a:r>
              <a:rPr lang="pl-PL" sz="1400" dirty="0" smtClean="0"/>
              <a:t/>
            </a:r>
            <a:br>
              <a:rPr lang="pl-PL" sz="1400" dirty="0" smtClean="0"/>
            </a:br>
            <a:r>
              <a:rPr lang="pl-PL" sz="1400" dirty="0" smtClean="0"/>
              <a:t>Jedzenie palcami jest praktykowane w niektórych częściach Azji. Je się tylko prawą ręką. Lewa spoczywa wówczas pod stołem. Używamy trzech palców - kciuka, wskazującego i środkowego. Przy ich pomocy lepimy z ryżu kuleczkę, do której dołączamy kawałki warzyw lub mięsa. Taką porcję podnosimy do ust.</a:t>
            </a:r>
            <a:br>
              <a:rPr lang="pl-PL" sz="1400" dirty="0" smtClean="0"/>
            </a:br>
            <a:r>
              <a:rPr lang="pl-PL" sz="1400" dirty="0" smtClean="0"/>
              <a:t/>
            </a:r>
            <a:br>
              <a:rPr lang="pl-PL" sz="1400" dirty="0" smtClean="0"/>
            </a:br>
            <a:r>
              <a:rPr lang="pl-PL" sz="1400" dirty="0" smtClean="0"/>
              <a:t>Owoce morza jemy także palcami w różnych częściach świata</a:t>
            </a:r>
            <a:br>
              <a:rPr lang="pl-PL" sz="1400" dirty="0" smtClean="0"/>
            </a:br>
            <a:r>
              <a:rPr lang="pl-PL" sz="1400" dirty="0" smtClean="0"/>
              <a:t/>
            </a:r>
            <a:br>
              <a:rPr lang="pl-PL" sz="1400" dirty="0" smtClean="0"/>
            </a:br>
            <a:r>
              <a:rPr lang="pl-PL" sz="1400" b="1" dirty="0" smtClean="0"/>
              <a:t>Miseczka do opłukania palców</a:t>
            </a:r>
            <a:r>
              <a:rPr lang="pl-PL" sz="1400" dirty="0" smtClean="0"/>
              <a:t/>
            </a:r>
            <a:br>
              <a:rPr lang="pl-PL" sz="1400" dirty="0" smtClean="0"/>
            </a:br>
            <a:r>
              <a:rPr lang="pl-PL" sz="1400" dirty="0" smtClean="0"/>
              <a:t>Jest ona podawana po potrawach, które je się palcami. Na powierzchni pływa plasterek cytryny, której sok rozpuszcza tłuszcz. Należy wówczas lekko ją ścisnąć, aby sok mógł wypłynąć z plasterka. Każdy gość otrzymuję osobną miseczkę.</a:t>
            </a:r>
            <a:br>
              <a:rPr lang="pl-PL" sz="1400" dirty="0" smtClean="0"/>
            </a:br>
            <a:r>
              <a:rPr lang="pl-PL" sz="1400" dirty="0" smtClean="0"/>
              <a:t/>
            </a:r>
            <a:br>
              <a:rPr lang="pl-PL" sz="1400" dirty="0" smtClean="0"/>
            </a:br>
            <a:r>
              <a:rPr lang="pl-PL" sz="1400" dirty="0" smtClean="0"/>
              <a:t>Po zakończeni mycia należy wytrzeć palce w serwetkę przyniesioną razem z miseczką. Po zrobieniu tego wsuwamy serwetkę pod naczynie z wodą.</a:t>
            </a:r>
            <a:br>
              <a:rPr lang="pl-PL" sz="1400" dirty="0" smtClean="0"/>
            </a:br>
            <a:endParaRPr lang="pl-PL" sz="1400" dirty="0" smtClean="0"/>
          </a:p>
          <a:p>
            <a:endParaRPr lang="pl-PL" sz="14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315416"/>
            <a:ext cx="7772400" cy="1470025"/>
          </a:xfrm>
        </p:spPr>
        <p:txBody>
          <a:bodyPr>
            <a:normAutofit/>
          </a:bodyPr>
          <a:lstStyle/>
          <a:p>
            <a:r>
              <a:rPr lang="pl-PL" sz="4000" b="1" dirty="0" smtClean="0">
                <a:solidFill>
                  <a:srgbClr val="E46C0A"/>
                </a:solidFill>
              </a:rPr>
              <a:t>Savoir </a:t>
            </a:r>
            <a:r>
              <a:rPr lang="pl-PL" sz="4000" b="1" dirty="0" err="1" smtClean="0">
                <a:solidFill>
                  <a:srgbClr val="E46C0A"/>
                </a:solidFill>
              </a:rPr>
              <a:t>vivre</a:t>
            </a:r>
            <a:r>
              <a:rPr lang="pl-PL" sz="4000" b="1" dirty="0" smtClean="0">
                <a:solidFill>
                  <a:srgbClr val="E46C0A"/>
                </a:solidFill>
              </a:rPr>
              <a:t> im </a:t>
            </a:r>
            <a:r>
              <a:rPr lang="pl-PL" sz="4000" b="1" dirty="0" err="1" smtClean="0">
                <a:solidFill>
                  <a:srgbClr val="E46C0A"/>
                </a:solidFill>
              </a:rPr>
              <a:t>Restaurant</a:t>
            </a:r>
            <a:endParaRPr lang="pl-PL" sz="4000" b="1" dirty="0">
              <a:solidFill>
                <a:srgbClr val="E46C0A"/>
              </a:solidFill>
            </a:endParaRPr>
          </a:p>
        </p:txBody>
      </p:sp>
      <p:sp>
        <p:nvSpPr>
          <p:cNvPr id="4" name="Prostokąt 3"/>
          <p:cNvSpPr/>
          <p:nvPr/>
        </p:nvSpPr>
        <p:spPr>
          <a:xfrm>
            <a:off x="0" y="908720"/>
            <a:ext cx="9144000" cy="5078313"/>
          </a:xfrm>
          <a:prstGeom prst="rect">
            <a:avLst/>
          </a:prstGeom>
        </p:spPr>
        <p:txBody>
          <a:bodyPr wrap="square">
            <a:spAutoFit/>
          </a:bodyPr>
          <a:lstStyle/>
          <a:p>
            <a:r>
              <a:rPr lang="pl-PL" b="1" dirty="0" smtClean="0"/>
              <a:t>1)</a:t>
            </a:r>
            <a:r>
              <a:rPr lang="pl-PL" dirty="0" smtClean="0"/>
              <a:t> Mężczyzna powinien wejść pierwszy do lokalu i poprowadzić kobietę do stolika. Inny zwyczaj: w restauracji dżentelmen puszcza damę przodem.</a:t>
            </a:r>
            <a:br>
              <a:rPr lang="pl-PL" dirty="0" smtClean="0"/>
            </a:br>
            <a:r>
              <a:rPr lang="pl-PL" dirty="0" smtClean="0"/>
              <a:t/>
            </a:r>
            <a:br>
              <a:rPr lang="pl-PL" dirty="0" smtClean="0"/>
            </a:br>
            <a:r>
              <a:rPr lang="pl-PL" b="1" dirty="0" smtClean="0"/>
              <a:t>2)</a:t>
            </a:r>
            <a:r>
              <a:rPr lang="pl-PL" dirty="0" smtClean="0"/>
              <a:t> Serwetkę materiałową rozkładamy na kolanach zaraz po zajęciu miejsca. Serwetkę papierową odkładamy z lewej strony talerza.</a:t>
            </a:r>
          </a:p>
          <a:p>
            <a:r>
              <a:rPr lang="pl-PL" dirty="0" smtClean="0"/>
              <a:t/>
            </a:r>
            <a:br>
              <a:rPr lang="pl-PL" dirty="0" smtClean="0"/>
            </a:br>
            <a:r>
              <a:rPr lang="pl-PL" b="1" dirty="0" smtClean="0"/>
              <a:t>3)</a:t>
            </a:r>
            <a:r>
              <a:rPr lang="pl-PL" dirty="0" smtClean="0"/>
              <a:t> Jeśli osoba, z którą przyszliśmy coś zamawia, też wypada coś zamówić.</a:t>
            </a:r>
          </a:p>
          <a:p>
            <a:r>
              <a:rPr lang="pl-PL" dirty="0" smtClean="0"/>
              <a:t/>
            </a:r>
            <a:br>
              <a:rPr lang="pl-PL" dirty="0" smtClean="0"/>
            </a:br>
            <a:r>
              <a:rPr lang="pl-PL" b="1" dirty="0" smtClean="0"/>
              <a:t>4)</a:t>
            </a:r>
            <a:r>
              <a:rPr lang="pl-PL" dirty="0" smtClean="0"/>
              <a:t> Jeśli nie znamy jakiegoś dania, poprośmy o pomoc kelnera. </a:t>
            </a:r>
          </a:p>
          <a:p>
            <a:endParaRPr lang="pl-PL" dirty="0" smtClean="0"/>
          </a:p>
          <a:p>
            <a:r>
              <a:rPr lang="pl-PL" b="1" dirty="0" smtClean="0"/>
              <a:t>5)</a:t>
            </a:r>
            <a:r>
              <a:rPr lang="pl-PL" dirty="0" smtClean="0"/>
              <a:t> Sztućce zawsze ułożone są według kolejności, w jakiej podawane są dania, zaczynając powinnyśmy użyć sztućców leżących najdalej od talerza. </a:t>
            </a:r>
          </a:p>
          <a:p>
            <a:r>
              <a:rPr lang="pl-PL" dirty="0" smtClean="0"/>
              <a:t/>
            </a:r>
            <a:br>
              <a:rPr lang="pl-PL" dirty="0" smtClean="0"/>
            </a:br>
            <a:r>
              <a:rPr lang="pl-PL" b="1" dirty="0" smtClean="0"/>
              <a:t>6)</a:t>
            </a:r>
            <a:r>
              <a:rPr lang="pl-PL" dirty="0" smtClean="0"/>
              <a:t> Mężczyzna może wziąć do ręki sztućce dopiero wtedy, gdy zrobi to kobieta.</a:t>
            </a:r>
          </a:p>
          <a:p>
            <a:r>
              <a:rPr lang="pl-PL" dirty="0" smtClean="0"/>
              <a:t/>
            </a:r>
            <a:br>
              <a:rPr lang="pl-PL" dirty="0" smtClean="0"/>
            </a:br>
            <a:r>
              <a:rPr lang="pl-PL" b="1" dirty="0" smtClean="0"/>
              <a:t>7)</a:t>
            </a:r>
            <a:r>
              <a:rPr lang="pl-PL" dirty="0" smtClean="0"/>
              <a:t> Rachunek płaci osoba, która zaprasza.</a:t>
            </a:r>
          </a:p>
          <a:p>
            <a:r>
              <a:rPr lang="pl-PL" dirty="0" smtClean="0"/>
              <a:t/>
            </a:r>
            <a:br>
              <a:rPr lang="pl-PL" dirty="0" smtClean="0"/>
            </a:br>
            <a:r>
              <a:rPr lang="pl-PL" b="1" dirty="0" smtClean="0"/>
              <a:t>8)</a:t>
            </a:r>
            <a:r>
              <a:rPr lang="pl-PL" dirty="0" smtClean="0"/>
              <a:t> Kiedy kobieta wstaje, mężczyzna powinien podać jej dłoń i pomóc odsuwając krzesło.</a:t>
            </a:r>
            <a:endParaRPr lang="pl-PL"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2066</TotalTime>
  <Words>1103</Words>
  <Application>Microsoft Office PowerPoint</Application>
  <PresentationFormat>Pokaz na ekranie (4:3)</PresentationFormat>
  <Paragraphs>224</Paragraphs>
  <Slides>29</Slides>
  <Notes>0</Notes>
  <HiddenSlides>1</HiddenSlides>
  <MMClips>0</MMClips>
  <ScaleCrop>false</ScaleCrop>
  <HeadingPairs>
    <vt:vector size="4" baseType="variant">
      <vt:variant>
        <vt:lpstr>Motyw</vt:lpstr>
      </vt:variant>
      <vt:variant>
        <vt:i4>1</vt:i4>
      </vt:variant>
      <vt:variant>
        <vt:lpstr>Tytuły slajdów</vt:lpstr>
      </vt:variant>
      <vt:variant>
        <vt:i4>29</vt:i4>
      </vt:variant>
    </vt:vector>
  </HeadingPairs>
  <TitlesOfParts>
    <vt:vector size="30" baseType="lpstr">
      <vt:lpstr>Motyw pakietu Office</vt:lpstr>
      <vt:lpstr>Slajd 1</vt:lpstr>
      <vt:lpstr>Was bedeutet Savoir vivre ?</vt:lpstr>
      <vt:lpstr>Was bedeutet Savoir vivre ?</vt:lpstr>
      <vt:lpstr>Am Tisch - nakrycie stołu</vt:lpstr>
      <vt:lpstr>Am Tisch - nakrycie stołu</vt:lpstr>
      <vt:lpstr>Am Tisch – Was ist verboten</vt:lpstr>
      <vt:lpstr>Zachowanie przy stole</vt:lpstr>
      <vt:lpstr>Zachowanie przy stole</vt:lpstr>
      <vt:lpstr>Savoir vivre im Restaurant</vt:lpstr>
      <vt:lpstr>Savoir vivre im Restaurant</vt:lpstr>
      <vt:lpstr>Am Tisch – wo, was, wie essen? </vt:lpstr>
      <vt:lpstr>Am Tisch – wo, was, wie essen? </vt:lpstr>
      <vt:lpstr>Am Tisch – wo, was, wie essen? </vt:lpstr>
      <vt:lpstr>Powitanie i pozdrowienie Begrüßung</vt:lpstr>
      <vt:lpstr>Powitanie i pozdrowienie Begrüßung</vt:lpstr>
      <vt:lpstr>Powitanie i pozdrowienie Begrüßung</vt:lpstr>
      <vt:lpstr>Ubiór - Kleidung</vt:lpstr>
      <vt:lpstr>Ubiór - Kleidung</vt:lpstr>
      <vt:lpstr>Wizytówki – Visitenkarte</vt:lpstr>
      <vt:lpstr>W miejscach publicznych</vt:lpstr>
      <vt:lpstr>Savoir vivre publiczny</vt:lpstr>
      <vt:lpstr>Savoir vivre auf Deutsch</vt:lpstr>
      <vt:lpstr>CIEKAWOSTKI Chiny W Chinach, podobnie jak w Japonii posiłki je się pałeczkami. Nie wolno nimi przesuwać misek czy wskazywać na kogoś. Zakazane jest również nabijanie na nie jedzenia.  Jeśli przyjdzie nam jeść rybę ze wspólnego talerza, koniecznie należy pamiętać o tym, by jej nie przewracać. Przesąd głosi, że tego typu zachowanie przynosi pecha.  Jeśli chcemy komuś podarować prezent, to pamiętajmy, aby nie był to zegarek, ponieważ tutejsze przesądy traktują to jako odliczanie sekund do śmierci. W języku chińskim zwrot „podarować zegarek” oznacza iść na pogrzeb. Francja Francuzi jedzą sałatę  przed drugim daniem.  Indie Indyjska kultura nakazuje, by przed każdym posiłkiem, a także bezpośrednio po opłukać ręce. Często więc obok nakrycia można znaleźć miseczkę z wodą, w której należy zamoczyć palce. Wszystkie serwowane potrawy znajdują się na tacach, z których następnie każdy z zaproszonych gości nakłada sobie jedzenie. Zostawianie resztek nie jest w dobrym tonie, podobnie zresztą jak odchodzenie od stołu, gdy inni jeszcze nie skończyli jeść.  W Indiach zabronione jest również jedzenie lewą ręką. Ta bowiem uznawana jest za nieczystą i powinna służyć przede wszystkim higienie.   Obrazą jest pokazywanie podeszew butów lub dotykanie kogoś nimi. Podobnie jest w większości krajów arabskich.  Japonia Przed rozpoczęciem posiłku, należy złożyć ręce jak do modlitwy i wraz z pozostałymi wypowiedzieć „itadakimasu”. Słowo to jest czymś w rodzaju naszego „smacznego”, ale także formą podziękowania za jego przyrządzenie.  Posiłki jada się przy pomocy pałeczek. To sprawia, że je się spokojniej i dokładniej przeżuwa każdy kęs. Japończycy twierdzą bowiem, że stalowe narzędzia mogą służyć jedynie do walki, nie wypada więc nimi jeść. Pałeczek nigdy nie należy wbijać w jedzenie. Po skończonym jedzeniu odkłada się je na stół. Azjatycka kultura ceni sobie skromność. Zachwycanie się wspaniale przygotowanych sushi czy chwalenie pani domu może więc nie być odebrane tak, jakbyśmy sobie tego życzyli.  Przed wejściem do świątyni lub czyjegoś domu należy zdjąć buty. Nie myjmy rąk nad wanną, ponieważ Japończykom służy ona do relaksu! W Japonii nie zostawia się również napiwków, nasze zachowanie może zostać odebrane jako nieeleganckie. Portugalia Jeśli wybieramy się do renomowanej portugalskiej restauracji, nigdy nie prosimy kelnera o przyniesienie soli lub pieprzu. Sugeruje to że potrawa nie została dobrze przygotowana.  Portugalczycy przepadają za winem. Do obiadu otrzymamy butelkę tego trunku. W większości przypadku sami będziemy musieli je sobie nalać.  Włochy We Włoszech cappuccino pije się jedynie do śniadania. Pozostałe pory dnia zarezerwowane są dla zwykłej kawy, a raczej espresso, pije się ją wg zasady mało, ale często. Właśnie dlatego w niektórych włoskich barach kawę pije się na stojąco. Wielka Brytania Brytyjskie dobre maniery nakazują, by podczas siedzenia przy stole ręce trzymać na kolanach. W kontynentalnej części Europy obowiązuje zasada, że łyżka kierowana do buzi powinna być do niej zwrócona czubkiem. W Wielkiej Brytanii - bokiem. Bułgaria: Skinienie głową natak, w Bułgarii oznacza nie, natomiast przeczące kiwanie głową to w języku Bułgarów przytakiwanie.  Meksyk: Nie dyskutuje się o polityce, tak jak w USA. Nie krytykuje się żadnego aspektu życia w Meksyku ani zachowania mieszkańców. </vt:lpstr>
      <vt:lpstr>JAK ZACHOWAĆ SIĘ W OBCYM KRAJU - CIEKAWOSTKI  W Anglii znana jest powściągliwość jej mieszkańców w wyrażaniu uczuć i sympatii, która rzutuje na ich sposób bycia. Nie należy więc oczekiwać wylewności i serdeczności. Zaproszenie do angielskiego domu jest wyróżnieniem. Anglicy nie nadużywają tytułów ale także nie uznają poufałości. Zachowanie form towarzyskich oraz grzeczność i uprzejmość wobec każdego. Odmienne jest też poczucie humoru Anglików. Tu liczy się punktualność, dlatego warto przyjść na spotkanie wcześniej by uniknąć wpadki. Jeżeli dostaliśmy zaproszenie na przyjęcie, to warto następnego dnia wysłać gospodyni bukiet- wcale nie musi być okazały. Umówiłeś się na randkę z Brytyjką? Gesty, które spodobałyby się Polce tu mogą razić. Dlatego nie całuj na powitanie w rękę, nie otwieraj przed kobietą drzwi i pod żadnym pozorem nie płać za nią rachunku w restauracji!   Niemcy są bardziej otwarci. Zarówno w Niemczech, Szwajcarii, jak i w Austrii powszechnie używane są tytuły naukowe i zawodowe. Gdy zwracamy się do drugiej osoby, po słowie pan lub pani obowiązkowo należy wymieniać nazwisko, bądź w przypadku bliższej znajomości - imię rozmówcy. Ne ma powszechnego zwyczaju całowania pań w rękę. Witamy się przez podanie ręki i lekki skłon głowy. Przejście w rozmowie na "ty" nie oznacza zaprzyjaźnienia się, a jedynie ma np. na celu ułatwienie kontaktów w pracy. Obowiązuje punktualność i dotrzymywanie obietnic, danego słowa. Mimo swobodnego ubioru w ciągu dnia, wieczorem, do teatru czy na przyjęcie, obowiązuje strój elegancki i schludny.   Francja – elegancja Francuzi są bardziej swobodni i bliscy nam sposobem bycia. We Francji nie jest przyjęte tytułowanie (tytuły rodowe zniosła Wielka Rewolucja Francuska). Powszechnie używa się zwrotów: "Madame", "Mademoisell", "Monsieur". Wiele zwyczajów przywędrowało z Francji do Polski, trzeba jednak pamiętać, że serdeczność i wylewność Francuzów bywa często wyrazem uprzejmości i wcale nie oznacza, że pozyskaliśmy ich sympatię. Francuzi są bardzo wrażliwi na punkcie znaczenia swego kraju, wkładu w rozwój kultury i cywilizacji europejskiej, a także najnowszej historii. We Francji tradycyjny jest sentyment dla Rosjan, natomiast mniej lubiani są Anglicy. Nie wybaczają towarzyskich gaf, to jeszcze mają wysokie mniemanie o sobie. Starszych mieszkańców nie warto też pytać o cokolwiek w języku angielskim, gdyż delikatnie mówiąc, nie przepadają oni za Anglikami i ich językiem. Na szczęście, inaczej myśli młodzież. Wręczasz komuś kwiaty? Nie zdejmuj opakowania! Nie wyrzucaj też wizytówki z kwiaciarni- inaczej obdarowany pomyśli, że bukiet pochodzi z taniego straganu zza rogu...   Boska Italia  -  obserwujemy wiele podobieństw do Hiszpanii w szczególności w zakresie postrzegania tradycji i przywiązania do życia rodzinnego, domu, religii. Goszcząc w tym kraju spotkamy się z powszechną gościnnością, spontanicznością co nie zawsze oznacza przyjaźń i zażyłość. Ta serdeczność wynika z  temperamentu charakterystycznego dla mieszkańców Południa. Mieszkańcy boskiej Italii strzegą swojej prywatności i nie zapraszają do domu byle kogo.  Jeśli trafi ci się takie zaproszenie - to prawdziwy zaszczyt. Warto wtedy kupić gospodarzom jakiś prezent. Najlepiej, żeby była to rzecz gustowna, markowa, ładnie zapakowana, gdyż Włosi nie znoszą sprzedawanej na ulicach tandety.    Hiszpański temperament  to gorący kraj, gdzie kultury miksowały się od pokoleń. Zostaniesz tam gorąco przyjęty! Znajomi witają się tam serdecznie- pocałunki, przytulenie, ściskanie. Gdy spotykasz się w interesach - na przywitanie - uścisk dłoni i... serdeczny uśmiech.  Raj dla kobiet! Hiszpanie inaczej rozumieją pojęcie punktualności. Spóźnienia są na porządku dziennym, a słynne ,,maniana" oznacza czasami tyle co ,,nigdy"...    </vt:lpstr>
      <vt:lpstr>JAK ZACHOWAĆ SIĘ W OBCYM KRAJU - CIEKAWOSTKI   Latający Holender Holandia to interesujące zabytki, stare miasta, piękne plaże i... odważne rozrywki!  Holendrzy są serdeczni i szczerzy aż do bólu. Dlatego nie bądź zaskoczony, gdy usłyszysz jakąś niewygodną dla siebie prawdę wypowiedzianą prosto w twarz. Dotyczyć to może zarówno twojego wyglądu, jak i zachowania. Co zrobić z przykrą uwagą? Najlepiej nie przejmować się za bardzo- po holenderskich ulicach chodzi cała masa otyłych ludzi, którzy ubierają się niekiedy bardzo odważnie, a krzywe spojrzenia obcokrajowców to dla nich powód do żartu. Masz gorszy dzień i nie chcesz tylko żartować i uśmiechać się? Bądź przygotowany na grad dręczących cię pytań. Podczas rozmowy staraj się patrzyć wtedy prosto w oczy, gdyż unikanie wzroku rozmówcy jest uważane za posiadanie nieczystych intencji. Musisz pamiętać też o tym, by nie śmiecić! Wyrzucenie na przykład niedopałka jest uważane za wielką gafę. Na koniec ważna uwaga dla kierowców: zatrzymuj się na pasach nawet gdy piesi i rowerzyści są stosunkowo daleko, gdyż oni mają tu szczególne prawa!  Chłodna północ Relacje panujące wśród mieszkańców Północy do ciepłych nie należą... Całowanie w policzek, przytulenie czy poklepanie po ramieniu nie wchodzą tu w grę. Skandynawowie nie okazują bowiem uczuć i są bardzo ostrożni w kontaktach z innymi, bliżej nieznanymi ludźmi. Podczas rozmowy staraj się nie wymachiwać rękami, nie podnosić głosu- inaczej twoje gesty zostaną odczytane jako agresja. Cudzoziemcy są tu traktowani z wielką tolerancją. W rozmowie zwracają się do nieznanych nawet osób ,,ty". Nie licz  na to, że zostaniesz zaproszony do domu nowych znajomych. Już prędzej umówicie się... w saunie!     W krajach arabskich warto pamiętać, że różnią się one kulturowo i cywilizacyjnie od krajów europejskich, a naruszenie obowiązujących norm obyczajowych wynikających z religii muzułmańskiej i tradycji może mieć poważne konsekwencje, także prawne. Dotyczy to szczególnie Libii, Iranu, Arabii Saudyjskiej czy Emiratów, gdzie surowo przestrzegane są zasady koranu. Zasadniczo inny jest stosunek do kobiet, które nie uczestniczą w życiu publicznym. Kobiecie zawsze powinien towarzyszyć mężczyzna, zarówno na ulicy, jak i w lokalu, restauracji czy kawiarni.   </vt:lpstr>
      <vt:lpstr>Savoir vivre test</vt:lpstr>
      <vt:lpstr>Savoir vivre test</vt:lpstr>
      <vt:lpstr>Savoir vivre test</vt:lpstr>
      <vt:lpstr>Savoir vivre test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Savoir vivre</dc:title>
  <dc:creator>Maciek</dc:creator>
  <cp:lastModifiedBy>Maciek</cp:lastModifiedBy>
  <cp:revision>123</cp:revision>
  <dcterms:created xsi:type="dcterms:W3CDTF">2013-02-09T10:49:35Z</dcterms:created>
  <dcterms:modified xsi:type="dcterms:W3CDTF">2013-03-03T19:41:29Z</dcterms:modified>
</cp:coreProperties>
</file>