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8" r:id="rId3"/>
    <p:sldId id="279" r:id="rId4"/>
    <p:sldId id="257" r:id="rId5"/>
    <p:sldId id="258" r:id="rId6"/>
    <p:sldId id="280" r:id="rId7"/>
    <p:sldId id="281" r:id="rId8"/>
    <p:sldId id="259" r:id="rId9"/>
    <p:sldId id="260" r:id="rId10"/>
    <p:sldId id="282" r:id="rId11"/>
    <p:sldId id="283" r:id="rId12"/>
    <p:sldId id="261" r:id="rId13"/>
    <p:sldId id="262" r:id="rId14"/>
    <p:sldId id="284" r:id="rId15"/>
    <p:sldId id="285" r:id="rId16"/>
    <p:sldId id="263" r:id="rId17"/>
    <p:sldId id="264" r:id="rId18"/>
    <p:sldId id="286" r:id="rId19"/>
    <p:sldId id="287" r:id="rId20"/>
    <p:sldId id="265" r:id="rId21"/>
    <p:sldId id="266" r:id="rId22"/>
    <p:sldId id="288" r:id="rId23"/>
    <p:sldId id="289" r:id="rId24"/>
    <p:sldId id="267" r:id="rId25"/>
    <p:sldId id="268" r:id="rId26"/>
    <p:sldId id="290" r:id="rId27"/>
    <p:sldId id="291" r:id="rId28"/>
    <p:sldId id="269" r:id="rId29"/>
    <p:sldId id="270" r:id="rId30"/>
    <p:sldId id="292" r:id="rId31"/>
    <p:sldId id="293" r:id="rId32"/>
    <p:sldId id="271" r:id="rId33"/>
    <p:sldId id="272" r:id="rId34"/>
    <p:sldId id="294" r:id="rId35"/>
    <p:sldId id="295" r:id="rId36"/>
    <p:sldId id="273" r:id="rId37"/>
    <p:sldId id="274" r:id="rId38"/>
    <p:sldId id="296" r:id="rId39"/>
    <p:sldId id="297" r:id="rId40"/>
    <p:sldId id="275" r:id="rId41"/>
    <p:sldId id="276" r:id="rId42"/>
    <p:sldId id="277" r:id="rId43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C8D"/>
    <a:srgbClr val="3CCB42"/>
    <a:srgbClr val="4DBDCB"/>
    <a:srgbClr val="CB3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90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4694-CA2F-3446-9101-2D3794D7D632}" type="datetimeFigureOut">
              <a:rPr lang="pl-PL" smtClean="0"/>
              <a:t>06.06.2013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FC6B-012F-E04D-98C3-145039069E09}" type="slidenum">
              <a:rPr lang="pl-PL" smtClean="0"/>
              <a:t>‹nr›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powyżej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4694-CA2F-3446-9101-2D3794D7D632}" type="datetimeFigureOut">
              <a:rPr lang="pl-PL" smtClean="0"/>
              <a:t>06.06.2013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FC6B-012F-E04D-98C3-145039069E09}" type="slidenum">
              <a:rPr lang="pl-PL" smtClean="0"/>
              <a:t>‹nr›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obrazy powyżej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4694-CA2F-3446-9101-2D3794D7D632}" type="datetimeFigureOut">
              <a:rPr lang="pl-PL" smtClean="0"/>
              <a:t>06.06.2013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FC6B-012F-E04D-98C3-145039069E09}" type="slidenum">
              <a:rPr lang="pl-PL" smtClean="0"/>
              <a:t>‹nr›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4694-CA2F-3446-9101-2D3794D7D632}" type="datetimeFigureOut">
              <a:rPr lang="pl-PL" smtClean="0"/>
              <a:t>06.06.2013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FC6B-012F-E04D-98C3-145039069E0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4694-CA2F-3446-9101-2D3794D7D632}" type="datetimeFigureOut">
              <a:rPr lang="pl-PL" smtClean="0"/>
              <a:t>06.06.2013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FC6B-012F-E04D-98C3-145039069E0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4694-CA2F-3446-9101-2D3794D7D632}" type="datetimeFigureOut">
              <a:rPr lang="pl-PL" smtClean="0"/>
              <a:t>06.06.2013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FC6B-012F-E04D-98C3-145039069E0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4694-CA2F-3446-9101-2D3794D7D632}" type="datetimeFigureOut">
              <a:rPr lang="pl-PL" smtClean="0"/>
              <a:t>06.06.2013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FC6B-012F-E04D-98C3-145039069E0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4694-CA2F-3446-9101-2D3794D7D632}" type="datetimeFigureOut">
              <a:rPr lang="pl-PL" smtClean="0"/>
              <a:t>06.06.2013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FC6B-012F-E04D-98C3-145039069E0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4694-CA2F-3446-9101-2D3794D7D632}" type="datetimeFigureOut">
              <a:rPr lang="pl-PL" smtClean="0"/>
              <a:t>06.06.2013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FC6B-012F-E04D-98C3-145039069E0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4694-CA2F-3446-9101-2D3794D7D632}" type="datetimeFigureOut">
              <a:rPr lang="pl-PL" smtClean="0"/>
              <a:t>06.06.2013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FC6B-012F-E04D-98C3-145039069E0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4694-CA2F-3446-9101-2D3794D7D632}" type="datetimeFigureOut">
              <a:rPr lang="pl-PL" smtClean="0"/>
              <a:t>06.06.2013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FC6B-012F-E04D-98C3-145039069E09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A99E4694-CA2F-3446-9101-2D3794D7D632}" type="datetimeFigureOut">
              <a:rPr lang="pl-PL" smtClean="0"/>
              <a:t>06.06.2013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1FC6B-012F-E04D-98C3-145039069E09}" type="slidenum">
              <a:rPr lang="pl-PL" smtClean="0"/>
              <a:t>‹nr›</a:t>
            </a:fld>
            <a:endParaRPr lang="pl-PL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rgbClr val="FFFF00"/>
            </a:gs>
            <a:gs pos="11000">
              <a:srgbClr val="800000"/>
            </a:gs>
            <a:gs pos="19000">
              <a:srgbClr val="CB36BC"/>
            </a:gs>
            <a:gs pos="42000">
              <a:srgbClr val="4DBDCB"/>
            </a:gs>
            <a:gs pos="71000">
              <a:srgbClr val="3CCB42"/>
            </a:gs>
            <a:gs pos="56000">
              <a:srgbClr val="8F2C8D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21042312">
            <a:off x="1024896" y="3139357"/>
            <a:ext cx="7551601" cy="1586942"/>
          </a:xfrm>
        </p:spPr>
        <p:txBody>
          <a:bodyPr/>
          <a:lstStyle/>
          <a:p>
            <a:r>
              <a:rPr lang="pl-PL" b="1" dirty="0" smtClean="0">
                <a:latin typeface="Apple Chancery"/>
                <a:cs typeface="Apple Chancery"/>
              </a:rPr>
              <a:t>10 zadań matematycznych związanych z filmami</a:t>
            </a:r>
            <a:endParaRPr lang="pl-PL" b="1" dirty="0">
              <a:latin typeface="Apple Chancery"/>
              <a:cs typeface="Apple Chancery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Apple Chancery"/>
                <a:cs typeface="Apple Chancery"/>
              </a:rPr>
              <a:t>Julia Kulpa 4a</a:t>
            </a:r>
            <a:endParaRPr lang="pl-PL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6324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2144" y="1564342"/>
            <a:ext cx="7057572" cy="1447800"/>
          </a:xfrm>
        </p:spPr>
        <p:txBody>
          <a:bodyPr/>
          <a:lstStyle/>
          <a:p>
            <a:r>
              <a:rPr lang="pl-PL" b="1" dirty="0">
                <a:latin typeface="Apple Chancery"/>
                <a:cs typeface="Apple Chancery"/>
              </a:rPr>
              <a:t>PAN POPPER I JEGO PINGWINY </a:t>
            </a:r>
            <a:r>
              <a:rPr lang="pl-PL" sz="2800" b="1" dirty="0">
                <a:latin typeface="Apple Chancery"/>
                <a:cs typeface="Apple Chancery"/>
              </a:rPr>
              <a:t>(2011r.)</a:t>
            </a:r>
            <a:r>
              <a:rPr lang="cs-CZ" sz="2800" dirty="0">
                <a:latin typeface="Apple Chancery"/>
                <a:cs typeface="Apple Chancery"/>
              </a:rPr>
              <a:t/>
            </a:r>
            <a:br>
              <a:rPr lang="cs-CZ" sz="2800" dirty="0">
                <a:latin typeface="Apple Chancery"/>
                <a:cs typeface="Apple Chancery"/>
              </a:rPr>
            </a:br>
            <a:endParaRPr lang="pl-PL" sz="2800" dirty="0">
              <a:latin typeface="Apple Chancery"/>
              <a:cs typeface="Apple Chancery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90285" y="3599267"/>
            <a:ext cx="8654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pple Chancery"/>
                <a:cs typeface="Apple Chancery"/>
              </a:rPr>
              <a:t>Komedia rodzinna z 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pple Chancery"/>
                <a:cs typeface="Apple Chancery"/>
              </a:rPr>
              <a:t>Jimem </a:t>
            </a:r>
            <a:r>
              <a:rPr lang="pl-PL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pple Chancery"/>
                <a:cs typeface="Apple Chancery"/>
              </a:rPr>
              <a:t>Carreyem</a:t>
            </a:r>
            <a:r>
              <a:rPr lang="pl-PL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ple Chancery"/>
                <a:cs typeface="Apple Chancery"/>
              </a:rPr>
              <a:t> </a:t>
            </a:r>
            <a:r>
              <a:rPr lang="pl-PL" sz="2400" dirty="0" smtClean="0">
                <a:latin typeface="Apple Chancery"/>
                <a:cs typeface="Apple Chancery"/>
              </a:rPr>
              <a:t>w </a:t>
            </a:r>
            <a:r>
              <a:rPr lang="pl-PL" sz="2400" dirty="0">
                <a:latin typeface="Apple Chancery"/>
                <a:cs typeface="Apple Chancery"/>
              </a:rPr>
              <a:t>roli biznesmena, który dziedziczy sześć pingwinów i zmuszony zostaje przekształcić swój luksusowy apartament w zaśnieżoną arktyczną atrakcję. Film został zrealizowany na motywach wielokrotnie nagradzanej książki dla dzieci.</a:t>
            </a:r>
            <a:endParaRPr lang="cs-CZ" sz="2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1770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" y="435430"/>
            <a:ext cx="9137919" cy="60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pple Chancery"/>
                <a:cs typeface="Apple Chancery"/>
              </a:rPr>
              <a:t>Zadanie 3</a:t>
            </a:r>
            <a:endParaRPr lang="pl-PL" dirty="0">
              <a:latin typeface="Apple Chancery"/>
              <a:cs typeface="Apple Chancery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3104"/>
            <a:ext cx="8890000" cy="3314700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8568129" y="4586905"/>
            <a:ext cx="129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,</a:t>
            </a:r>
            <a:r>
              <a:rPr lang="cs-CZ" dirty="0"/>
              <a:t> 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 flipH="1">
            <a:off x="6114144" y="5445032"/>
            <a:ext cx="163285" cy="23368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2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pple Chancery"/>
                <a:cs typeface="Apple Chancery"/>
              </a:rPr>
              <a:t>Odpowiedź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0879"/>
            <a:ext cx="8890000" cy="10414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38010"/>
            <a:ext cx="88900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2788" y="1716314"/>
            <a:ext cx="7716837" cy="1447800"/>
          </a:xfrm>
        </p:spPr>
        <p:txBody>
          <a:bodyPr/>
          <a:lstStyle/>
          <a:p>
            <a:r>
              <a:rPr lang="pl-PL" b="1" dirty="0">
                <a:latin typeface="Apple Chancery"/>
                <a:cs typeface="Apple Chancery"/>
              </a:rPr>
              <a:t>GARFILED </a:t>
            </a:r>
            <a:r>
              <a:rPr lang="pl-PL" sz="2800" b="1" dirty="0">
                <a:latin typeface="Apple Chancery"/>
                <a:cs typeface="Apple Chancery"/>
              </a:rPr>
              <a:t>(2004r.)</a:t>
            </a:r>
            <a:r>
              <a:rPr lang="cs-CZ" sz="2800" dirty="0">
                <a:latin typeface="Apple Chancery"/>
                <a:cs typeface="Apple Chancery"/>
              </a:rPr>
              <a:t/>
            </a:r>
            <a:br>
              <a:rPr lang="cs-CZ" sz="2800" dirty="0">
                <a:latin typeface="Apple Chancery"/>
                <a:cs typeface="Apple Chancery"/>
              </a:rPr>
            </a:br>
            <a:endParaRPr lang="pl-PL" sz="2800" dirty="0">
              <a:latin typeface="Apple Chancery"/>
              <a:cs typeface="Apple Chancery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37054" y="3164114"/>
            <a:ext cx="76925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pple Chancery"/>
                <a:cs typeface="Apple Chancery"/>
              </a:rPr>
              <a:t>Film familijny. Zarozumiały i leniwy kot Garfield mieszka ze swoim panem, Johnem, w domu na przedmieściach. Pewnego dnia pani weterynarz daje Johnowi szczeniaka </a:t>
            </a:r>
            <a:r>
              <a:rPr lang="pl-PL" sz="2400" dirty="0" err="1">
                <a:latin typeface="Apple Chancery"/>
                <a:cs typeface="Apple Chancery"/>
              </a:rPr>
              <a:t>Odiego</a:t>
            </a:r>
            <a:r>
              <a:rPr lang="pl-PL" sz="2400" dirty="0">
                <a:latin typeface="Apple Chancery"/>
                <a:cs typeface="Apple Chancery"/>
              </a:rPr>
              <a:t>. Zazdrosny Garfield chce pozbyć się rywala. Wypędzony z domu prostoduszny i niezbyt rozgarnięty pies trafia w ręce Chapmana, który chce go wytresować do swojego programu telewizyjnego. Tymczasem Garfielda dręczą wyrzuty sumienia i postanawia odnaleźć </a:t>
            </a:r>
            <a:r>
              <a:rPr lang="pl-PL" sz="2400" dirty="0" err="1">
                <a:latin typeface="Apple Chancery"/>
                <a:cs typeface="Apple Chancery"/>
              </a:rPr>
              <a:t>Odiego</a:t>
            </a:r>
            <a:r>
              <a:rPr lang="pl-PL" sz="2400" dirty="0">
                <a:latin typeface="Apple Chancery"/>
                <a:cs typeface="Apple Chancery"/>
              </a:rPr>
              <a:t>.</a:t>
            </a:r>
            <a:endParaRPr lang="cs-CZ" sz="2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42529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3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pple Chancery"/>
                <a:cs typeface="Apple Chancery"/>
              </a:rPr>
              <a:t>Zadanie 4</a:t>
            </a:r>
            <a:endParaRPr lang="pl-PL" dirty="0">
              <a:latin typeface="Apple Chancery"/>
              <a:cs typeface="Apple Chancery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93914" y="3531852"/>
            <a:ext cx="7935711" cy="170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pl-PL" sz="3200" dirty="0">
                <a:latin typeface="Apple Chancery"/>
                <a:cs typeface="Apple Chancery"/>
              </a:rPr>
              <a:t>Wartość samogłoski wynosi 7, wartość spółgłoski wynosi 6. Ile punktów otrzymamy układając słowo </a:t>
            </a:r>
            <a:r>
              <a:rPr lang="pl-PL" sz="3200" b="1" dirty="0">
                <a:latin typeface="Apple Chancery"/>
                <a:cs typeface="Apple Chancery"/>
              </a:rPr>
              <a:t>Garfield?</a:t>
            </a:r>
            <a:endParaRPr lang="cs-CZ" sz="32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5441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pple Chancery"/>
                <a:cs typeface="Apple Chancery"/>
              </a:rPr>
              <a:t>Odpowiedź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12788" y="4699787"/>
            <a:ext cx="5157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400" dirty="0" smtClean="0">
                <a:latin typeface="Apple Chancery"/>
                <a:cs typeface="Apple Chancery"/>
              </a:rPr>
              <a:t>3</a:t>
            </a:r>
            <a:r>
              <a:rPr lang="pl-PL" sz="2400" dirty="0">
                <a:latin typeface="Apple Chancery"/>
                <a:cs typeface="Apple Chancery"/>
              </a:rPr>
              <a:t>*7+5*6=21+30=51</a:t>
            </a:r>
            <a:endParaRPr lang="cs-CZ" sz="2400" dirty="0">
              <a:latin typeface="Apple Chancery"/>
              <a:cs typeface="Apple Chancery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675765" y="5749379"/>
            <a:ext cx="4194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FFFFFF"/>
                </a:solidFill>
                <a:latin typeface="Apple Chancery"/>
                <a:cs typeface="Apple Chancery"/>
              </a:rPr>
              <a:t>Odp.: </a:t>
            </a:r>
            <a:r>
              <a:rPr lang="pl-PL" sz="2400" dirty="0" smtClean="0">
                <a:solidFill>
                  <a:srgbClr val="FFFFFF"/>
                </a:solidFill>
                <a:latin typeface="Apple Chancery"/>
                <a:cs typeface="Apple Chancery"/>
              </a:rPr>
              <a:t>Otrzymamy  </a:t>
            </a:r>
            <a:r>
              <a:rPr lang="pl-PL" sz="2400" dirty="0">
                <a:solidFill>
                  <a:srgbClr val="FFFFFF"/>
                </a:solidFill>
                <a:latin typeface="Apple Chancery"/>
                <a:cs typeface="Apple Chancery"/>
              </a:rPr>
              <a:t>51 punktów.</a:t>
            </a:r>
            <a:r>
              <a:rPr lang="cs-CZ" sz="2400" dirty="0">
                <a:solidFill>
                  <a:srgbClr val="FFFFFF"/>
                </a:solidFill>
                <a:latin typeface="Apple Chancery"/>
                <a:cs typeface="Apple Chancery"/>
              </a:rPr>
              <a:t> </a:t>
            </a:r>
            <a:endParaRPr lang="pl-PL" sz="2400" dirty="0">
              <a:solidFill>
                <a:srgbClr val="FFFFFF"/>
              </a:solidFill>
              <a:latin typeface="Apple Chancery"/>
              <a:cs typeface="Apple Chancery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12788" y="3746828"/>
            <a:ext cx="2719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400" dirty="0">
                <a:latin typeface="Apple Chancery"/>
                <a:cs typeface="Apple Chancery"/>
              </a:rPr>
              <a:t>Samogłoski= </a:t>
            </a:r>
            <a:r>
              <a:rPr lang="pl-PL" sz="2400" dirty="0" err="1">
                <a:latin typeface="Apple Chancery"/>
                <a:cs typeface="Apple Chancery"/>
              </a:rPr>
              <a:t>a,i,e</a:t>
            </a:r>
            <a:r>
              <a:rPr lang="pl-PL" sz="2400" dirty="0">
                <a:latin typeface="Apple Chancery"/>
                <a:cs typeface="Apple Chancery"/>
              </a:rPr>
              <a:t>=3</a:t>
            </a:r>
            <a:endParaRPr lang="cs-CZ" sz="2400" dirty="0">
              <a:latin typeface="Apple Chancery"/>
              <a:cs typeface="Apple Chancery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12788" y="2933360"/>
            <a:ext cx="29290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400" dirty="0">
                <a:latin typeface="Apple Chancery"/>
                <a:cs typeface="Apple Chancery"/>
              </a:rPr>
              <a:t>Spółgłoski= </a:t>
            </a:r>
            <a:r>
              <a:rPr lang="pl-PL" sz="2400" dirty="0" err="1">
                <a:latin typeface="Apple Chancery"/>
                <a:cs typeface="Apple Chancery"/>
              </a:rPr>
              <a:t>g,r,f,l,d</a:t>
            </a:r>
            <a:r>
              <a:rPr lang="pl-PL" sz="2400" dirty="0">
                <a:latin typeface="Apple Chancery"/>
                <a:cs typeface="Apple Chancery"/>
              </a:rPr>
              <a:t>=5</a:t>
            </a:r>
            <a:endParaRPr lang="cs-CZ" sz="2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8922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pple Chancery"/>
                <a:cs typeface="Apple Chancery"/>
              </a:rPr>
              <a:t>KUNG FU PANDA </a:t>
            </a:r>
            <a:r>
              <a:rPr lang="pl-PL" sz="2800" b="1" dirty="0">
                <a:latin typeface="Apple Chancery"/>
                <a:cs typeface="Apple Chancery"/>
              </a:rPr>
              <a:t>(</a:t>
            </a:r>
            <a:r>
              <a:rPr lang="pl-PL" sz="2800" b="1" dirty="0" smtClean="0">
                <a:latin typeface="Apple Chancery"/>
                <a:cs typeface="Apple Chancery"/>
              </a:rPr>
              <a:t>2008r.)</a:t>
            </a:r>
            <a:r>
              <a:rPr lang="cs-CZ" sz="2800" dirty="0" smtClean="0">
                <a:latin typeface="Apple Chancery"/>
                <a:cs typeface="Apple Chancery"/>
              </a:rPr>
              <a:t> </a:t>
            </a:r>
            <a:endParaRPr lang="pl-PL" sz="2800" dirty="0">
              <a:latin typeface="Apple Chancery"/>
              <a:cs typeface="Apple Chancery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2787" y="3020483"/>
            <a:ext cx="77168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pple Chancery"/>
                <a:cs typeface="Apple Chancery"/>
              </a:rPr>
              <a:t>Komedia animowana </a:t>
            </a:r>
            <a:r>
              <a:rPr lang="pl-PL" sz="2400" dirty="0" smtClean="0">
                <a:latin typeface="Apple Chancery"/>
                <a:cs typeface="Apple Chancery"/>
              </a:rPr>
              <a:t>twórców </a:t>
            </a:r>
            <a:r>
              <a:rPr lang="pl-PL" sz="2400" dirty="0">
                <a:latin typeface="Apple Chancery"/>
                <a:cs typeface="Apple Chancery"/>
              </a:rPr>
              <a:t>“Shreka” I “Madagaskaru”. Miś Panda o imieniu Po jest fanem kung-fu. Jego marzeniem jest walka u boku legendarnej piątki - Tygrysicy, Żmii, Żurawia, Małpy i Modliszki pod okiem sędziwego mistrza </a:t>
            </a:r>
            <a:r>
              <a:rPr lang="pl-PL" sz="2400" dirty="0" err="1">
                <a:latin typeface="Apple Chancery"/>
                <a:cs typeface="Apple Chancery"/>
              </a:rPr>
              <a:t>Shifu</a:t>
            </a:r>
            <a:r>
              <a:rPr lang="pl-PL" sz="2400" dirty="0">
                <a:latin typeface="Apple Chancery"/>
                <a:cs typeface="Apple Chancery"/>
              </a:rPr>
              <a:t>. Marzenie wydaje się nieosiągalne, ale wszystko zmienia stary </a:t>
            </a:r>
            <a:r>
              <a:rPr lang="pl-PL" sz="2400" dirty="0" smtClean="0">
                <a:latin typeface="Apple Chancery"/>
                <a:cs typeface="Apple Chancery"/>
              </a:rPr>
              <a:t>mistrz, </a:t>
            </a:r>
            <a:r>
              <a:rPr lang="pl-PL" sz="2400" dirty="0">
                <a:latin typeface="Apple Chancery"/>
                <a:cs typeface="Apple Chancery"/>
              </a:rPr>
              <a:t>który ku zdziwieniu wszystkich wybiera nierozgarniętego Po na tego, który ma ocalić świat. </a:t>
            </a:r>
            <a:endParaRPr lang="cs-CZ" sz="2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3264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282" y="943429"/>
            <a:ext cx="6215097" cy="497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431212" cy="1447800"/>
          </a:xfrm>
        </p:spPr>
        <p:txBody>
          <a:bodyPr/>
          <a:lstStyle/>
          <a:p>
            <a:r>
              <a:rPr lang="pl-PL" dirty="0" smtClean="0">
                <a:latin typeface="Apple Chancery"/>
                <a:cs typeface="Apple Chancery"/>
              </a:rPr>
              <a:t>PORÓRZE GULIWERA </a:t>
            </a:r>
            <a:r>
              <a:rPr lang="pl-PL" sz="2800" b="1" dirty="0" smtClean="0">
                <a:latin typeface="Apple Chancery"/>
                <a:cs typeface="Apple Chancery"/>
              </a:rPr>
              <a:t>(</a:t>
            </a:r>
            <a:r>
              <a:rPr lang="pl-PL" sz="2800" b="1" dirty="0">
                <a:latin typeface="Apple Chancery"/>
                <a:cs typeface="Apple Chancery"/>
              </a:rPr>
              <a:t>2010r.)</a:t>
            </a:r>
            <a:r>
              <a:rPr lang="cs-CZ" dirty="0"/>
              <a:t> </a:t>
            </a:r>
            <a:endParaRPr lang="pl-PL" dirty="0">
              <a:latin typeface="Apple Chancery"/>
              <a:cs typeface="Apple Chancery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2788" y="3059668"/>
            <a:ext cx="80139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pple Chancery"/>
                <a:cs typeface="Apple Chancery"/>
              </a:rPr>
              <a:t>Podróże Guliwera - komedia rodzinna, współczesna wersja klasycznej powieści. Główny bohater</a:t>
            </a:r>
            <a:r>
              <a:rPr lang="pl-PL" sz="2400" dirty="0" smtClean="0">
                <a:latin typeface="Apple Chancery"/>
                <a:cs typeface="Apple Chancery"/>
              </a:rPr>
              <a:t>, Guliwer </a:t>
            </a:r>
            <a:r>
              <a:rPr lang="pl-PL" sz="2400" dirty="0">
                <a:latin typeface="Apple Chancery"/>
                <a:cs typeface="Apple Chancery"/>
              </a:rPr>
              <a:t>(gra go Jack Black) dostaje wielką szansę - ma napisać artykuł o Trójkącie Bermudzkim. Udaje się w podróż i trafia do nieznanej Krainy Liliputów. Jej mieszkańcy są dużo mniejsi od ludzi i Guliwer jest dla nich wielki wzrostem, a wmawia im, że również charakterem, dzięki czemu prowadzi ich w walce z odwiecznymi wrogami. Niestety przegrywają i Guliwer musi odkupić swoje winy. Udowadnia, że naprawdę jest wielki, nie tylko wzrostem.</a:t>
            </a:r>
            <a:endParaRPr lang="cs-CZ" sz="2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0273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pple Chancery"/>
                <a:cs typeface="Apple Chancery"/>
              </a:rPr>
              <a:t>Zadanie 5</a:t>
            </a:r>
            <a:endParaRPr lang="pl-PL" dirty="0">
              <a:latin typeface="Apple Chancery"/>
              <a:cs typeface="Apple Chancery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192336" y="3169279"/>
            <a:ext cx="7369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Apple Chancery"/>
                <a:cs typeface="Apple Chancery"/>
              </a:rPr>
              <a:t>W filmie </a:t>
            </a:r>
            <a:r>
              <a:rPr lang="pl-PL" sz="3200" b="1" dirty="0">
                <a:latin typeface="Apple Chancery"/>
                <a:cs typeface="Apple Chancery"/>
              </a:rPr>
              <a:t>Kung Fu Panda </a:t>
            </a:r>
            <a:r>
              <a:rPr lang="pl-PL" sz="3200" dirty="0">
                <a:latin typeface="Apple Chancery"/>
                <a:cs typeface="Apple Chancery"/>
              </a:rPr>
              <a:t>Po nie lubił chodzić po schodach. Do świątyni prowadziły schody, każdy stopień miał 17cm wysokości. </a:t>
            </a:r>
            <a:r>
              <a:rPr lang="pl-PL" sz="3200" dirty="0" smtClean="0">
                <a:latin typeface="Apple Chancery"/>
                <a:cs typeface="Apple Chancery"/>
              </a:rPr>
              <a:t>Wzgórze, na </a:t>
            </a:r>
            <a:r>
              <a:rPr lang="pl-PL" sz="3200" dirty="0">
                <a:latin typeface="Apple Chancery"/>
                <a:cs typeface="Apple Chancery"/>
              </a:rPr>
              <a:t>którym znajdowała się świątynia miało 306m. Ile schodów musiał pokonać Po?</a:t>
            </a:r>
            <a:endParaRPr lang="cs-CZ" sz="32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1135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pple Chancery"/>
                <a:cs typeface="Apple Chancery"/>
              </a:rPr>
              <a:t>Odpowiedź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12788" y="329988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>
                <a:latin typeface="Apple Chancery"/>
                <a:cs typeface="Apple Chancery"/>
              </a:rPr>
              <a:t>306 m = 30 600cm</a:t>
            </a:r>
            <a:endParaRPr lang="cs-CZ" sz="2400" dirty="0">
              <a:latin typeface="Apple Chancery"/>
              <a:cs typeface="Apple Chancery"/>
            </a:endParaRPr>
          </a:p>
          <a:p>
            <a:r>
              <a:rPr lang="pl-PL" sz="2400" dirty="0" smtClean="0">
                <a:latin typeface="Apple Chancery"/>
                <a:cs typeface="Apple Chancery"/>
              </a:rPr>
              <a:t>30 </a:t>
            </a:r>
            <a:r>
              <a:rPr lang="pl-PL" sz="2400" dirty="0">
                <a:latin typeface="Apple Chancery"/>
                <a:cs typeface="Apple Chancery"/>
              </a:rPr>
              <a:t>600cm/17cm=1 800</a:t>
            </a:r>
            <a:endParaRPr lang="cs-CZ" sz="2400" dirty="0">
              <a:latin typeface="Apple Chancery"/>
              <a:cs typeface="Apple Chancery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880285" y="5684439"/>
            <a:ext cx="5475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FFFFFF"/>
                </a:solidFill>
                <a:latin typeface="Apple Chancery"/>
                <a:cs typeface="Apple Chancery"/>
              </a:rPr>
              <a:t>Odp.: Po musiał pokonać 1800 schodów.</a:t>
            </a:r>
            <a:r>
              <a:rPr lang="cs-CZ" sz="2400" dirty="0">
                <a:solidFill>
                  <a:srgbClr val="FFFFFF"/>
                </a:solidFill>
                <a:latin typeface="Apple Chancery"/>
                <a:cs typeface="Apple Chancery"/>
              </a:rPr>
              <a:t> </a:t>
            </a:r>
            <a:endParaRPr lang="pl-PL" sz="2400" dirty="0">
              <a:solidFill>
                <a:srgbClr val="FFFFF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34390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pple Chancery"/>
                <a:cs typeface="Apple Chancery"/>
              </a:rPr>
              <a:t>VABANK 1 </a:t>
            </a:r>
            <a:r>
              <a:rPr lang="pl-PL" sz="2800" b="1" dirty="0">
                <a:latin typeface="Apple Chancery"/>
                <a:cs typeface="Apple Chancery"/>
              </a:rPr>
              <a:t>(</a:t>
            </a:r>
            <a:r>
              <a:rPr lang="pl-PL" sz="2800" b="1" dirty="0" smtClean="0">
                <a:latin typeface="Apple Chancery"/>
                <a:cs typeface="Apple Chancery"/>
              </a:rPr>
              <a:t>1981r.)</a:t>
            </a:r>
            <a:r>
              <a:rPr lang="cs-CZ" sz="2800" dirty="0" smtClean="0">
                <a:latin typeface="Apple Chancery"/>
                <a:cs typeface="Apple Chancery"/>
              </a:rPr>
              <a:t> </a:t>
            </a:r>
            <a:endParaRPr lang="pl-PL" sz="2800" dirty="0">
              <a:latin typeface="Apple Chancery"/>
              <a:cs typeface="Apple Chancery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12787" y="3382834"/>
            <a:ext cx="75603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pple Chancery"/>
                <a:cs typeface="Apple Chancery"/>
              </a:rPr>
              <a:t>Jedna z najbardziej znanych polskich komedii kryminalnym. Legendarny film Juliusza </a:t>
            </a:r>
            <a:r>
              <a:rPr lang="pl-PL" sz="2400" dirty="0" smtClean="0">
                <a:latin typeface="Apple Chancery"/>
                <a:cs typeface="Apple Chancery"/>
              </a:rPr>
              <a:t>Machulskiego </a:t>
            </a:r>
            <a:r>
              <a:rPr lang="pl-PL" sz="2400" dirty="0">
                <a:latin typeface="Apple Chancery"/>
                <a:cs typeface="Apple Chancery"/>
              </a:rPr>
              <a:t>ze świetnymi aktorami oraz muzyką. Henryk Kwinto był legendą przedwojennej Warszawy, kasiarzem, o którego „talencie” krążyły nieprawdopodobne historie.</a:t>
            </a:r>
            <a:endParaRPr lang="cs-CZ" sz="2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9870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50" y="1320799"/>
            <a:ext cx="7655488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pple Chancery"/>
                <a:cs typeface="Apple Chancery"/>
              </a:rPr>
              <a:t>Zadanie 6</a:t>
            </a:r>
            <a:endParaRPr lang="pl-PL" dirty="0">
              <a:latin typeface="Apple Chancery"/>
              <a:cs typeface="Apple Chancery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43334" y="2819400"/>
            <a:ext cx="77862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Apple Chancery"/>
                <a:cs typeface="Apple Chancery"/>
              </a:rPr>
              <a:t>Kwinto włamał się do </a:t>
            </a:r>
            <a:r>
              <a:rPr lang="pl-PL" sz="3200" dirty="0" smtClean="0">
                <a:latin typeface="Apple Chancery"/>
                <a:cs typeface="Apple Chancery"/>
              </a:rPr>
              <a:t>banku. Akcję rozpoczął  </a:t>
            </a:r>
            <a:r>
              <a:rPr lang="pl-PL" sz="3200" dirty="0">
                <a:latin typeface="Apple Chancery"/>
                <a:cs typeface="Apple Chancery"/>
              </a:rPr>
              <a:t>o 18:59. Przebicie się przez ścianę do toalety zajęło mu 37 minut, a unieruchomienie alarmu, dojście do sejfu i otwarcie sejfu zajęło mu po 8 min i 20 </a:t>
            </a:r>
            <a:r>
              <a:rPr lang="pl-PL" sz="3200" dirty="0" smtClean="0">
                <a:latin typeface="Apple Chancery"/>
                <a:cs typeface="Apple Chancery"/>
              </a:rPr>
              <a:t>s każde. </a:t>
            </a:r>
            <a:r>
              <a:rPr lang="pl-PL" sz="3200" dirty="0">
                <a:latin typeface="Apple Chancery"/>
                <a:cs typeface="Apple Chancery"/>
              </a:rPr>
              <a:t>Wyjęcie pieniędzy z sejfu i wyjście z banku zajęło mu po 9 min i 30 </a:t>
            </a:r>
            <a:r>
              <a:rPr lang="pl-PL" sz="3200" dirty="0" smtClean="0">
                <a:latin typeface="Apple Chancery"/>
                <a:cs typeface="Apple Chancery"/>
              </a:rPr>
              <a:t>s każde. </a:t>
            </a:r>
            <a:r>
              <a:rPr lang="pl-PL" sz="3200" dirty="0">
                <a:latin typeface="Apple Chancery"/>
                <a:cs typeface="Apple Chancery"/>
              </a:rPr>
              <a:t>O której Kwinto wyszedł z banku?</a:t>
            </a:r>
            <a:endParaRPr lang="cs-CZ" sz="32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53743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pple Chancery"/>
                <a:cs typeface="Apple Chancery"/>
              </a:rPr>
              <a:t>Odpowiedź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72144" y="31526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pple Chancery"/>
                <a:cs typeface="Apple Chancery"/>
              </a:rPr>
              <a:t>37 min + 3 * (8 min 20s) + 2* (9min 30s) = 37 min+25min+19min= </a:t>
            </a:r>
            <a:r>
              <a:rPr lang="pl-PL" sz="2400" dirty="0" smtClean="0">
                <a:latin typeface="Apple Chancery"/>
                <a:cs typeface="Apple Chancery"/>
              </a:rPr>
              <a:t>=81min</a:t>
            </a:r>
            <a:endParaRPr lang="cs-CZ" sz="2400" dirty="0">
              <a:latin typeface="Apple Chancery"/>
              <a:cs typeface="Apple Chancery"/>
            </a:endParaRPr>
          </a:p>
          <a:p>
            <a:r>
              <a:rPr lang="pl-PL" sz="2400" dirty="0">
                <a:latin typeface="Apple Chancery"/>
                <a:cs typeface="Apple Chancery"/>
              </a:rPr>
              <a:t>81min=1h 21min</a:t>
            </a:r>
            <a:endParaRPr lang="cs-CZ" sz="2400" dirty="0">
              <a:latin typeface="Apple Chancery"/>
              <a:cs typeface="Apple Chancery"/>
            </a:endParaRPr>
          </a:p>
          <a:p>
            <a:r>
              <a:rPr lang="pl-PL" sz="2400" dirty="0">
                <a:latin typeface="Apple Chancery"/>
                <a:cs typeface="Apple Chancery"/>
              </a:rPr>
              <a:t>18:59+1h 21min=20:20</a:t>
            </a:r>
            <a:endParaRPr lang="cs-CZ" sz="2400" dirty="0">
              <a:latin typeface="Apple Chancery"/>
              <a:cs typeface="Apple Chancery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12029" y="5730381"/>
            <a:ext cx="5154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FFFFFF"/>
                </a:solidFill>
                <a:latin typeface="Apple Chancery"/>
                <a:cs typeface="Apple Chancery"/>
              </a:rPr>
              <a:t>Odp.: Kwinto wyszedł z banku o 20:20.</a:t>
            </a:r>
            <a:endParaRPr lang="cs-CZ" sz="2400" dirty="0">
              <a:solidFill>
                <a:srgbClr val="FFFFF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5588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2788" y="1589314"/>
            <a:ext cx="7716837" cy="1447800"/>
          </a:xfrm>
        </p:spPr>
        <p:txBody>
          <a:bodyPr/>
          <a:lstStyle/>
          <a:p>
            <a:r>
              <a:rPr lang="pl-PL" b="1" dirty="0">
                <a:latin typeface="Apple Chancery"/>
                <a:cs typeface="Apple Chancery"/>
              </a:rPr>
              <a:t>EPOKA LODOWCOWA 4 </a:t>
            </a:r>
            <a:r>
              <a:rPr lang="pl-PL" sz="2800" b="1" dirty="0">
                <a:latin typeface="Apple Chancery"/>
                <a:cs typeface="Apple Chancery"/>
              </a:rPr>
              <a:t>(2012r.)</a:t>
            </a:r>
            <a:r>
              <a:rPr lang="cs-CZ" sz="2800" dirty="0">
                <a:latin typeface="Apple Chancery"/>
                <a:cs typeface="Apple Chancery"/>
              </a:rPr>
              <a:t/>
            </a:r>
            <a:br>
              <a:rPr lang="cs-CZ" sz="2800" dirty="0">
                <a:latin typeface="Apple Chancery"/>
                <a:cs typeface="Apple Chancery"/>
              </a:rPr>
            </a:br>
            <a:endParaRPr lang="pl-PL" sz="2800" dirty="0">
              <a:latin typeface="Apple Chancery"/>
              <a:cs typeface="Apple Chancery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2788" y="3029857"/>
            <a:ext cx="79647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pple Chancery"/>
                <a:cs typeface="Apple Chancery"/>
              </a:rPr>
              <a:t>Komedia animowana. Szaleńczy pościg Wiewióra za upragnionym żołędziem od początku dziejów powoduje poważne konsekwencje, na skutek których Ziemia ulega kolejnym przeobrażeniom. Tym razem wywołuje kontynentalny kataklizm, rzucając Mańka, Diego i </a:t>
            </a:r>
            <a:r>
              <a:rPr lang="pl-PL" sz="2400" dirty="0" err="1">
                <a:latin typeface="Apple Chancery"/>
                <a:cs typeface="Apple Chancery"/>
              </a:rPr>
              <a:t>Sida</a:t>
            </a:r>
            <a:r>
              <a:rPr lang="pl-PL" sz="2400" dirty="0">
                <a:latin typeface="Apple Chancery"/>
                <a:cs typeface="Apple Chancery"/>
              </a:rPr>
              <a:t> w wir największej przygody, podczas której </a:t>
            </a:r>
            <a:r>
              <a:rPr lang="pl-PL" sz="2400" dirty="0" err="1">
                <a:latin typeface="Apple Chancery"/>
                <a:cs typeface="Apple Chancery"/>
              </a:rPr>
              <a:t>Sid</a:t>
            </a:r>
            <a:r>
              <a:rPr lang="pl-PL" sz="2400" dirty="0">
                <a:latin typeface="Apple Chancery"/>
                <a:cs typeface="Apple Chancery"/>
              </a:rPr>
              <a:t> łączy się ze swoją dawno nie widzianą, zrzędliwą babcią, a grupa przyjaciół musi wykiwać całą bandę morskich piratów, chcących uniemożliwić im powrót do domu.</a:t>
            </a:r>
            <a:endParaRPr lang="cs-CZ" sz="2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55927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53" y="1251873"/>
            <a:ext cx="7306690" cy="48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6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pple Chancery"/>
                <a:cs typeface="Apple Chancery"/>
              </a:rPr>
              <a:t>Zadanie 7</a:t>
            </a:r>
            <a:endParaRPr lang="pl-PL" dirty="0">
              <a:latin typeface="Apple Chancery"/>
              <a:cs typeface="Apple Chancery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819400"/>
            <a:ext cx="88900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pple Chancery"/>
                <a:cs typeface="Apple Chancery"/>
              </a:rPr>
              <a:t>Odpowiedź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12788" y="3130620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>
                <a:latin typeface="Apple Chancery"/>
                <a:cs typeface="Apple Chancery"/>
              </a:rPr>
              <a:t>43-5=38</a:t>
            </a:r>
            <a:endParaRPr lang="cs-CZ" sz="2400" dirty="0">
              <a:latin typeface="Apple Chancery"/>
              <a:cs typeface="Apple Chancery"/>
            </a:endParaRPr>
          </a:p>
          <a:p>
            <a:r>
              <a:rPr lang="pl-PL" sz="2400" dirty="0">
                <a:latin typeface="Apple Chancery"/>
                <a:cs typeface="Apple Chancery"/>
              </a:rPr>
              <a:t>38+43+3=84</a:t>
            </a:r>
            <a:endParaRPr lang="cs-CZ" sz="2400" dirty="0">
              <a:latin typeface="Apple Chancery"/>
              <a:cs typeface="Apple Chancery"/>
            </a:endParaRPr>
          </a:p>
          <a:p>
            <a:r>
              <a:rPr lang="pl-PL" sz="2400" dirty="0">
                <a:latin typeface="Apple Chancery"/>
                <a:cs typeface="Apple Chancery"/>
              </a:rPr>
              <a:t>84/2=42</a:t>
            </a:r>
            <a:endParaRPr lang="cs-CZ" sz="2400" dirty="0">
              <a:latin typeface="Apple Chancery"/>
              <a:cs typeface="Apple Chancery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33285" y="5800690"/>
            <a:ext cx="6114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Apple Chancery"/>
                <a:cs typeface="Apple Chancery"/>
              </a:rPr>
              <a:t>Odp.: </a:t>
            </a:r>
            <a:r>
              <a:rPr lang="pl-PL" sz="2400" dirty="0" err="1">
                <a:solidFill>
                  <a:schemeClr val="bg1"/>
                </a:solidFill>
                <a:latin typeface="Apple Chancery"/>
                <a:cs typeface="Apple Chancery"/>
              </a:rPr>
              <a:t>Sid</a:t>
            </a:r>
            <a:r>
              <a:rPr lang="pl-PL" sz="2400" dirty="0">
                <a:solidFill>
                  <a:schemeClr val="bg1"/>
                </a:solidFill>
                <a:latin typeface="Apple Chancery"/>
                <a:cs typeface="Apple Chancery"/>
              </a:rPr>
              <a:t> miał 42 lata, a jego babcia 84 lata.</a:t>
            </a:r>
            <a:r>
              <a:rPr lang="cs-CZ" sz="2400" dirty="0">
                <a:solidFill>
                  <a:schemeClr val="bg1"/>
                </a:solidFill>
                <a:latin typeface="Apple Chancery"/>
                <a:cs typeface="Apple Chancery"/>
              </a:rPr>
              <a:t> </a:t>
            </a:r>
            <a:endParaRPr lang="pl-PL" sz="2400" dirty="0">
              <a:solidFill>
                <a:schemeClr val="bg1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26497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8"/>
            <a:ext cx="9144000" cy="68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2788" y="1661886"/>
            <a:ext cx="8921069" cy="1447800"/>
          </a:xfrm>
        </p:spPr>
        <p:txBody>
          <a:bodyPr/>
          <a:lstStyle/>
          <a:p>
            <a:r>
              <a:rPr lang="pl-PL" b="1" dirty="0">
                <a:latin typeface="Apple Chancery"/>
                <a:cs typeface="Apple Chancery"/>
              </a:rPr>
              <a:t>MERIDA WALECZNA </a:t>
            </a:r>
            <a:r>
              <a:rPr lang="pl-PL" sz="2800" b="1" dirty="0">
                <a:latin typeface="Apple Chancery"/>
                <a:cs typeface="Apple Chancery"/>
              </a:rPr>
              <a:t>(2012r.)</a:t>
            </a:r>
            <a:r>
              <a:rPr lang="cs-CZ" sz="2800" dirty="0">
                <a:latin typeface="Apple Chancery"/>
                <a:cs typeface="Apple Chancery"/>
              </a:rPr>
              <a:t/>
            </a:r>
            <a:br>
              <a:rPr lang="cs-CZ" sz="2800" dirty="0">
                <a:latin typeface="Apple Chancery"/>
                <a:cs typeface="Apple Chancery"/>
              </a:rPr>
            </a:br>
            <a:endParaRPr lang="pl-PL" sz="2800" dirty="0">
              <a:latin typeface="Apple Chancery"/>
              <a:cs typeface="Apple Chancery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12788" y="2828836"/>
            <a:ext cx="80917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pple Chancery"/>
                <a:cs typeface="Apple Chancery"/>
              </a:rPr>
              <a:t>Animowany film przygodowy. Księżniczka Merida stawia czoło tradycji, przeznaczeniu i okrutnym bestiom. Niezależna i zdecydowana iść własną drogą, postępuje wbrew prastarym zwyczajom. Jej czyny przypadkowo sprowadzają na królestwo chaos i zniszczenie, a kiedy dziewczyna szuka pomocy u tajemniczej staruszki, ta spełnia jej niefortunne życzenie. Niebezpieczeństwo zmusza Meridę do odkrycia prawdziwej odwagi, by cofnąć straszliwą klątwę, zanim będzie za późno.</a:t>
            </a:r>
            <a:endParaRPr lang="cs-CZ" sz="2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6846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2" y="491874"/>
            <a:ext cx="7374466" cy="58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pple Chancery"/>
                <a:cs typeface="Apple Chancery"/>
              </a:rPr>
              <a:t>Zadanie 8</a:t>
            </a:r>
            <a:endParaRPr lang="pl-PL" dirty="0">
              <a:latin typeface="Apple Chancery"/>
              <a:cs typeface="Apple Chancery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2787" y="3035050"/>
            <a:ext cx="77168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Apple Chancery"/>
                <a:cs typeface="Apple Chancery"/>
              </a:rPr>
              <a:t>Merida Waleczna szukała  światełek, których było piętnaście tysięcy sto dwa. Znalazła już dziewięć tysięcy trzynaście . Ile światełek zostało jej do odnalezienia (zapisz liczbę słownie)?</a:t>
            </a:r>
            <a:endParaRPr lang="cs-CZ" sz="32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74258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pple Chancery"/>
                <a:cs typeface="Apple Chancery"/>
              </a:rPr>
              <a:t>Odpowiedź</a:t>
            </a:r>
          </a:p>
        </p:txBody>
      </p:sp>
      <p:sp>
        <p:nvSpPr>
          <p:cNvPr id="4" name="Prostokąt 3"/>
          <p:cNvSpPr/>
          <p:nvPr/>
        </p:nvSpPr>
        <p:spPr>
          <a:xfrm>
            <a:off x="712788" y="3244334"/>
            <a:ext cx="2822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latin typeface="Apple Chancery"/>
                <a:cs typeface="Apple Chancery"/>
              </a:rPr>
              <a:t>15 102</a:t>
            </a:r>
            <a:r>
              <a:rPr lang="pl-PL" sz="2400" dirty="0">
                <a:latin typeface="Apple Chancery"/>
                <a:cs typeface="Apple Chancery"/>
              </a:rPr>
              <a:t>-9 013=</a:t>
            </a:r>
            <a:r>
              <a:rPr lang="pl-PL" sz="2400" dirty="0" smtClean="0">
                <a:latin typeface="Apple Chancery"/>
                <a:cs typeface="Apple Chancery"/>
              </a:rPr>
              <a:t>6 089</a:t>
            </a:r>
            <a:endParaRPr lang="cs-CZ" sz="2400" dirty="0">
              <a:latin typeface="Apple Chancery"/>
              <a:cs typeface="Apple Chancery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00338" y="5045670"/>
            <a:ext cx="7529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FFFFFF"/>
                </a:solidFill>
                <a:latin typeface="Apple Chancery"/>
                <a:cs typeface="Apple Chancery"/>
              </a:rPr>
              <a:t>Odp.: Do odnalezienia </a:t>
            </a:r>
            <a:r>
              <a:rPr lang="pl-PL" sz="2400" dirty="0" smtClean="0">
                <a:solidFill>
                  <a:srgbClr val="FFFFFF"/>
                </a:solidFill>
                <a:latin typeface="Apple Chancery"/>
                <a:cs typeface="Apple Chancery"/>
              </a:rPr>
              <a:t>zostało jej </a:t>
            </a:r>
            <a:r>
              <a:rPr lang="pl-PL" sz="2400" dirty="0">
                <a:solidFill>
                  <a:srgbClr val="FFFFFF"/>
                </a:solidFill>
                <a:latin typeface="Apple Chancery"/>
                <a:cs typeface="Apple Chancery"/>
              </a:rPr>
              <a:t>sześć tysięcy osiemdziesiąt dziewięć </a:t>
            </a:r>
            <a:r>
              <a:rPr lang="pl-PL" sz="2400" dirty="0" smtClean="0">
                <a:solidFill>
                  <a:srgbClr val="FFFFFF"/>
                </a:solidFill>
                <a:latin typeface="Apple Chancery"/>
                <a:cs typeface="Apple Chancery"/>
              </a:rPr>
              <a:t>światełek</a:t>
            </a:r>
            <a:r>
              <a:rPr lang="pl-PL" sz="2400" dirty="0">
                <a:solidFill>
                  <a:srgbClr val="FFFFFF"/>
                </a:solidFill>
                <a:latin typeface="Apple Chancery"/>
                <a:cs typeface="Apple Chancery"/>
              </a:rPr>
              <a:t>.</a:t>
            </a:r>
            <a:endParaRPr lang="cs-CZ" sz="2400" dirty="0">
              <a:solidFill>
                <a:srgbClr val="FFFFF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17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6571" y="1291771"/>
            <a:ext cx="8817429" cy="1447800"/>
          </a:xfrm>
        </p:spPr>
        <p:txBody>
          <a:bodyPr/>
          <a:lstStyle/>
          <a:p>
            <a:r>
              <a:rPr lang="pl-PL" b="1" dirty="0">
                <a:latin typeface="Apple Chancery"/>
                <a:cs typeface="Apple Chancery"/>
              </a:rPr>
              <a:t>ASTERIX I </a:t>
            </a:r>
            <a:r>
              <a:rPr lang="pl-PL" b="1" dirty="0" smtClean="0">
                <a:latin typeface="Apple Chancery"/>
                <a:cs typeface="Apple Chancery"/>
              </a:rPr>
              <a:t>OBELIX </a:t>
            </a:r>
            <a:br>
              <a:rPr lang="pl-PL" b="1" dirty="0" smtClean="0">
                <a:latin typeface="Apple Chancery"/>
                <a:cs typeface="Apple Chancery"/>
              </a:rPr>
            </a:br>
            <a:r>
              <a:rPr lang="pl-PL" b="1" dirty="0" smtClean="0">
                <a:latin typeface="Apple Chancery"/>
                <a:cs typeface="Apple Chancery"/>
              </a:rPr>
              <a:t>W </a:t>
            </a:r>
            <a:r>
              <a:rPr lang="pl-PL" b="1" dirty="0">
                <a:latin typeface="Apple Chancery"/>
                <a:cs typeface="Apple Chancery"/>
              </a:rPr>
              <a:t>SŁUŻBIE </a:t>
            </a:r>
            <a:r>
              <a:rPr lang="pl-PL" b="1" dirty="0" smtClean="0">
                <a:latin typeface="Apple Chancery"/>
                <a:cs typeface="Apple Chancery"/>
              </a:rPr>
              <a:t>JEJ KRÓLEWSKIEJ </a:t>
            </a:r>
            <a:r>
              <a:rPr lang="pl-PL" b="1" dirty="0">
                <a:latin typeface="Apple Chancery"/>
                <a:cs typeface="Apple Chancery"/>
              </a:rPr>
              <a:t>MOŚCI </a:t>
            </a:r>
            <a:r>
              <a:rPr lang="pl-PL" sz="2800" b="1" dirty="0">
                <a:latin typeface="Apple Chancery"/>
                <a:cs typeface="Apple Chancery"/>
              </a:rPr>
              <a:t>(2012r.)</a:t>
            </a:r>
            <a:r>
              <a:rPr lang="cs-CZ" sz="2800" dirty="0">
                <a:latin typeface="Apple Chancery"/>
                <a:cs typeface="Apple Chancery"/>
              </a:rPr>
              <a:t> </a:t>
            </a:r>
            <a:endParaRPr lang="pl-PL" sz="2800" dirty="0">
              <a:latin typeface="Apple Chancery"/>
              <a:cs typeface="Apple Chancery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7000" y="3072348"/>
            <a:ext cx="901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pple Chancery"/>
                <a:cs typeface="Apple Chancery"/>
              </a:rPr>
              <a:t>Komedia familijna. Rok 50 p.n.e. - głodny podbojów Juliusz Cezar rozpoczyna BITWĘ O ANGLIĘ. Królowa Brytów wysyła z tajną misją specjalną swego agenta, który ma odnaleźć galijską "</a:t>
            </a:r>
            <a:r>
              <a:rPr lang="pl-PL" sz="2400" dirty="0" err="1">
                <a:latin typeface="Apple Chancery"/>
                <a:cs typeface="Apple Chancery"/>
              </a:rPr>
              <a:t>willidż</a:t>
            </a:r>
            <a:r>
              <a:rPr lang="pl-PL" sz="2400" dirty="0">
                <a:latin typeface="Apple Chancery"/>
                <a:cs typeface="Apple Chancery"/>
              </a:rPr>
              <a:t>" z licencją na opieranie się siłom Rzymu. </a:t>
            </a:r>
            <a:r>
              <a:rPr lang="pl-PL" sz="2400" dirty="0" err="1">
                <a:latin typeface="Apple Chancery"/>
                <a:cs typeface="Apple Chancery"/>
              </a:rPr>
              <a:t>Asterix</a:t>
            </a:r>
            <a:r>
              <a:rPr lang="pl-PL" sz="2400" dirty="0">
                <a:latin typeface="Apple Chancery"/>
                <a:cs typeface="Apple Chancery"/>
              </a:rPr>
              <a:t> i </a:t>
            </a:r>
            <a:r>
              <a:rPr lang="pl-PL" sz="2400" dirty="0" err="1">
                <a:latin typeface="Apple Chancery"/>
                <a:cs typeface="Apple Chancery"/>
              </a:rPr>
              <a:t>Obelix</a:t>
            </a:r>
            <a:r>
              <a:rPr lang="pl-PL" sz="2400" dirty="0">
                <a:latin typeface="Apple Chancery"/>
                <a:cs typeface="Apple Chancery"/>
              </a:rPr>
              <a:t> podejmują wyzwanie i wyruszają na odsiecz Jej Królewskiej Mości. Mają ze sobą tajną broń przeciw Cezarowi - beczkę magicznej mikstury </a:t>
            </a:r>
            <a:r>
              <a:rPr lang="pl-PL" sz="2400" dirty="0" err="1">
                <a:latin typeface="Apple Chancery"/>
                <a:cs typeface="Apple Chancery"/>
              </a:rPr>
              <a:t>Panoramixa</a:t>
            </a:r>
            <a:r>
              <a:rPr lang="pl-PL" sz="2400" dirty="0">
                <a:latin typeface="Apple Chancery"/>
                <a:cs typeface="Apple Chancery"/>
              </a:rPr>
              <a:t> oraz niesfornego młodziana imieniem </a:t>
            </a:r>
            <a:r>
              <a:rPr lang="pl-PL" sz="2400" dirty="0" err="1">
                <a:latin typeface="Apple Chancery"/>
                <a:cs typeface="Apple Chancery"/>
              </a:rPr>
              <a:t>Skandalix</a:t>
            </a:r>
            <a:r>
              <a:rPr lang="pl-PL" sz="2400" dirty="0">
                <a:latin typeface="Apple Chancery"/>
                <a:cs typeface="Apple Chancery"/>
              </a:rPr>
              <a:t>, na każdym krok ściągającego na nich kłopoty. W historię wplątani są jeszcze m.in. piraci, złodzieje, dżentelmeni, futboliści, angielskie damy, kaci i nielegalni imigranci.</a:t>
            </a:r>
            <a:endParaRPr lang="cs-CZ" sz="2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0517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18" y="1146607"/>
            <a:ext cx="7093147" cy="47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pple Chancery"/>
                <a:cs typeface="Apple Chancery"/>
              </a:rPr>
              <a:t>Zadanie 9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90285" y="3066481"/>
            <a:ext cx="8363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err="1">
                <a:latin typeface="Apple Chancery"/>
                <a:cs typeface="Apple Chancery"/>
              </a:rPr>
              <a:t>Asterix</a:t>
            </a:r>
            <a:r>
              <a:rPr lang="pl-PL" sz="3200" dirty="0">
                <a:latin typeface="Apple Chancery"/>
                <a:cs typeface="Apple Chancery"/>
              </a:rPr>
              <a:t> i </a:t>
            </a:r>
            <a:r>
              <a:rPr lang="pl-PL" sz="3200" dirty="0" err="1" smtClean="0">
                <a:latin typeface="Apple Chancery"/>
                <a:cs typeface="Apple Chancery"/>
              </a:rPr>
              <a:t>Obelix</a:t>
            </a:r>
            <a:r>
              <a:rPr lang="pl-PL" sz="3200" dirty="0" smtClean="0">
                <a:latin typeface="Apple Chancery"/>
                <a:cs typeface="Apple Chancery"/>
              </a:rPr>
              <a:t> </a:t>
            </a:r>
            <a:r>
              <a:rPr lang="pl-PL" sz="3200" dirty="0">
                <a:latin typeface="Apple Chancery"/>
                <a:cs typeface="Apple Chancery"/>
              </a:rPr>
              <a:t>wybrali się do Anglii. Statkiem z Galii do Anglii </a:t>
            </a:r>
            <a:r>
              <a:rPr lang="pl-PL" sz="3200" dirty="0" smtClean="0">
                <a:latin typeface="Apple Chancery"/>
                <a:cs typeface="Apple Chancery"/>
              </a:rPr>
              <a:t>płynęli </a:t>
            </a:r>
            <a:r>
              <a:rPr lang="pl-PL" sz="3200" dirty="0">
                <a:latin typeface="Apple Chancery"/>
                <a:cs typeface="Apple Chancery"/>
              </a:rPr>
              <a:t>200km, potem z portu do pałacu szli 50km. Na koniec musieli pokonać </a:t>
            </a:r>
            <a:r>
              <a:rPr lang="pl-PL" sz="3200" dirty="0" smtClean="0">
                <a:latin typeface="Apple Chancery"/>
                <a:cs typeface="Apple Chancery"/>
              </a:rPr>
              <a:t>Rzymian</a:t>
            </a:r>
            <a:r>
              <a:rPr lang="pl-PL" sz="3200" dirty="0">
                <a:latin typeface="Apple Chancery"/>
                <a:cs typeface="Apple Chancery"/>
              </a:rPr>
              <a:t>, w boju przeszli 30 km (w obie strony). Ile kilometrów musieli przebyć w obie strony?</a:t>
            </a:r>
            <a:endParaRPr lang="cs-CZ" sz="32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2786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pple Chancery"/>
                <a:cs typeface="Apple Chancery"/>
              </a:rPr>
              <a:t>Odpowiedź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70856" y="3336667"/>
            <a:ext cx="6567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pple Chancery"/>
                <a:cs typeface="Apple Chancery"/>
              </a:rPr>
              <a:t>200km+200km+50km+50km+30km= 530km</a:t>
            </a:r>
            <a:r>
              <a:rPr lang="cs-CZ" sz="2400" dirty="0">
                <a:latin typeface="Apple Chancery"/>
                <a:cs typeface="Apple Chancery"/>
              </a:rPr>
              <a:t> </a:t>
            </a:r>
            <a:endParaRPr lang="pl-PL" sz="2400" dirty="0">
              <a:latin typeface="Apple Chancery"/>
              <a:cs typeface="Apple Chancery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083333" y="5838762"/>
            <a:ext cx="4257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FFFFFF"/>
                </a:solidFill>
                <a:latin typeface="Apple Chancery"/>
                <a:cs typeface="Apple Chancery"/>
              </a:rPr>
              <a:t>Odp.: W sumie przebyli  530km.</a:t>
            </a:r>
            <a:endParaRPr lang="cs-CZ" sz="2400" dirty="0">
              <a:solidFill>
                <a:srgbClr val="FFFFF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4974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2788" y="1661885"/>
            <a:ext cx="7716837" cy="1447800"/>
          </a:xfrm>
        </p:spPr>
        <p:txBody>
          <a:bodyPr/>
          <a:lstStyle/>
          <a:p>
            <a:r>
              <a:rPr lang="pl-PL" b="1" dirty="0" smtClean="0">
                <a:latin typeface="Apple Chancery"/>
                <a:cs typeface="Apple Chancery"/>
              </a:rPr>
              <a:t>RATATUJ </a:t>
            </a:r>
            <a:r>
              <a:rPr lang="pl-PL" sz="2800" b="1" dirty="0" smtClean="0">
                <a:latin typeface="Apple Chancery"/>
                <a:cs typeface="Apple Chancery"/>
              </a:rPr>
              <a:t>(2007r.)</a:t>
            </a:r>
            <a:r>
              <a:rPr lang="cs-CZ" sz="2800" dirty="0" smtClean="0">
                <a:latin typeface="Apple Chancery"/>
                <a:cs typeface="Apple Chancery"/>
              </a:rPr>
              <a:t/>
            </a:r>
            <a:br>
              <a:rPr lang="cs-CZ" sz="2800" dirty="0" smtClean="0">
                <a:latin typeface="Apple Chancery"/>
                <a:cs typeface="Apple Chancery"/>
              </a:rPr>
            </a:br>
            <a:endParaRPr lang="pl-PL" sz="2800" dirty="0">
              <a:latin typeface="Apple Chancery"/>
              <a:cs typeface="Apple Chancery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2788" y="3105835"/>
            <a:ext cx="84312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pple Chancery"/>
                <a:cs typeface="Apple Chancery"/>
              </a:rPr>
              <a:t>Komedia animowana. Remy marzy o karierze wielkiego kucharza. Dwie rzeczy stoją mu na przeszkodzie - niechętna rodzina i fakt, że jest szczurem. On jednak się tym nie zraża i dzielnie dąży do realizacji celu. Zbieg okoliczności sprawia, że trafia do kanałów mieszczących się dokładnie pod ekskluzywną paryską restauracją. Początkowo Remy nie jest w lokalu mile widziany, ale pasja gotowania wygrywa, a cały kulinarny światek zostaje wywrócony do góry nogami…</a:t>
            </a:r>
            <a:endParaRPr lang="cs-CZ" sz="2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79693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pple Chancery"/>
                <a:cs typeface="Apple Chancery"/>
              </a:rPr>
              <a:t>Zadanie 1</a:t>
            </a:r>
            <a:endParaRPr lang="pl-PL" dirty="0">
              <a:latin typeface="Apple Chancery"/>
              <a:cs typeface="Apple Chancery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92667" y="3290501"/>
            <a:ext cx="80433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3200" dirty="0">
                <a:latin typeface="Apple Chancery"/>
                <a:cs typeface="Apple Chancery"/>
              </a:rPr>
              <a:t>Miasto Liliputów jest kwadratem o boku 100m. Zamek, w którym mieszka król jest prostokątem o wymiarach 25m x 18m. Jaką powierzchnię zajmuje reszta miasta? Jaką część powierzchni miasta zajmuje zamek (skróć ułamek)?</a:t>
            </a:r>
            <a:endParaRPr lang="cs-CZ" sz="32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45634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2788" y="1353457"/>
            <a:ext cx="7716837" cy="1447800"/>
          </a:xfrm>
        </p:spPr>
        <p:txBody>
          <a:bodyPr/>
          <a:lstStyle/>
          <a:p>
            <a:r>
              <a:rPr lang="pl-PL" dirty="0" smtClean="0">
                <a:latin typeface="Apple Chancery"/>
                <a:cs typeface="Apple Chancery"/>
              </a:rPr>
              <a:t>Zadanie 10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45144" y="2681244"/>
            <a:ext cx="91440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Apple Chancery"/>
                <a:cs typeface="Apple Chancery"/>
              </a:rPr>
              <a:t>Szczurek Remy postanowił upiec biszkopt. Na ciasto potrzebował</a:t>
            </a:r>
            <a:r>
              <a:rPr lang="pl-PL" sz="3200" dirty="0" smtClean="0">
                <a:latin typeface="Apple Chancery"/>
                <a:cs typeface="Apple Chancery"/>
              </a:rPr>
              <a:t>:	</a:t>
            </a:r>
            <a:r>
              <a:rPr lang="pl-PL" sz="2400" dirty="0" smtClean="0">
                <a:solidFill>
                  <a:schemeClr val="bg1"/>
                </a:solidFill>
                <a:latin typeface="Apple Chancery"/>
                <a:cs typeface="Apple Chancery"/>
              </a:rPr>
              <a:t>4 </a:t>
            </a:r>
            <a:r>
              <a:rPr lang="pl-PL" sz="2400" dirty="0">
                <a:solidFill>
                  <a:schemeClr val="bg1"/>
                </a:solidFill>
                <a:latin typeface="Apple Chancery"/>
                <a:cs typeface="Apple Chancery"/>
              </a:rPr>
              <a:t>jajka (ważące razem 40 dag),</a:t>
            </a:r>
            <a:endParaRPr lang="cs-CZ" sz="2400" dirty="0">
              <a:solidFill>
                <a:schemeClr val="bg1"/>
              </a:solidFill>
              <a:latin typeface="Apple Chancery"/>
              <a:cs typeface="Apple Chancery"/>
            </a:endParaRPr>
          </a:p>
          <a:p>
            <a:pPr lvl="0"/>
            <a:r>
              <a:rPr lang="pl-PL" sz="2400" dirty="0" smtClean="0">
                <a:solidFill>
                  <a:schemeClr val="bg1"/>
                </a:solidFill>
                <a:latin typeface="Apple Chancery"/>
                <a:cs typeface="Apple Chancery"/>
              </a:rPr>
              <a:t>					200g </a:t>
            </a:r>
            <a:r>
              <a:rPr lang="pl-PL" sz="2400" dirty="0">
                <a:solidFill>
                  <a:schemeClr val="bg1"/>
                </a:solidFill>
                <a:latin typeface="Apple Chancery"/>
                <a:cs typeface="Apple Chancery"/>
              </a:rPr>
              <a:t>cukru,</a:t>
            </a:r>
            <a:endParaRPr lang="cs-CZ" sz="2400" dirty="0">
              <a:solidFill>
                <a:schemeClr val="bg1"/>
              </a:solidFill>
              <a:latin typeface="Apple Chancery"/>
              <a:cs typeface="Apple Chancery"/>
            </a:endParaRPr>
          </a:p>
          <a:p>
            <a:pPr lvl="0"/>
            <a:r>
              <a:rPr lang="pl-PL" sz="2400" dirty="0" smtClean="0">
                <a:solidFill>
                  <a:schemeClr val="bg1"/>
                </a:solidFill>
                <a:latin typeface="Apple Chancery"/>
                <a:cs typeface="Apple Chancery"/>
              </a:rPr>
              <a:t>					200g </a:t>
            </a:r>
            <a:r>
              <a:rPr lang="pl-PL" sz="2400" dirty="0">
                <a:solidFill>
                  <a:schemeClr val="bg1"/>
                </a:solidFill>
                <a:latin typeface="Apple Chancery"/>
                <a:cs typeface="Apple Chancery"/>
              </a:rPr>
              <a:t>mąki,</a:t>
            </a:r>
            <a:endParaRPr lang="cs-CZ" sz="2400" dirty="0">
              <a:solidFill>
                <a:schemeClr val="bg1"/>
              </a:solidFill>
              <a:latin typeface="Apple Chancery"/>
              <a:cs typeface="Apple Chancery"/>
            </a:endParaRPr>
          </a:p>
          <a:p>
            <a:pPr lvl="0"/>
            <a:r>
              <a:rPr lang="cs-CZ" sz="2400" dirty="0" smtClean="0">
                <a:solidFill>
                  <a:schemeClr val="bg1"/>
                </a:solidFill>
                <a:latin typeface="Apple Chancery"/>
                <a:cs typeface="Apple Chancery"/>
              </a:rPr>
              <a:t>					łyżeczkę</a:t>
            </a:r>
            <a:r>
              <a:rPr lang="pl-PL" sz="2400" dirty="0" smtClean="0">
                <a:solidFill>
                  <a:schemeClr val="bg1"/>
                </a:solidFill>
                <a:latin typeface="Apple Chancery"/>
                <a:cs typeface="Apple Chancery"/>
              </a:rPr>
              <a:t> </a:t>
            </a:r>
            <a:r>
              <a:rPr lang="pl-PL" sz="2400" dirty="0">
                <a:solidFill>
                  <a:schemeClr val="bg1"/>
                </a:solidFill>
                <a:latin typeface="Apple Chancery"/>
                <a:cs typeface="Apple Chancery"/>
              </a:rPr>
              <a:t>proszku do pieczenia (5 g)</a:t>
            </a:r>
            <a:endParaRPr lang="cs-CZ" sz="2400" dirty="0">
              <a:solidFill>
                <a:schemeClr val="bg1"/>
              </a:solidFill>
              <a:latin typeface="Apple Chancery"/>
              <a:cs typeface="Apple Chancery"/>
            </a:endParaRPr>
          </a:p>
          <a:p>
            <a:r>
              <a:rPr lang="pl-PL" sz="3200" dirty="0">
                <a:latin typeface="Apple Chancery"/>
                <a:cs typeface="Apple Chancery"/>
              </a:rPr>
              <a:t>Ile razem będą ważyły te składniki? Ile razy będzie musiał Remy przejść ze spiżarni do kuchni, aby przenieść składniki , jeśli jednorazowo może przenieść maksymalnie 161g?</a:t>
            </a:r>
            <a:r>
              <a:rPr lang="cs-CZ" sz="3200" dirty="0">
                <a:latin typeface="Apple Chancery"/>
                <a:cs typeface="Apple Chancery"/>
              </a:rPr>
              <a:t> </a:t>
            </a:r>
            <a:endParaRPr lang="pl-PL" sz="32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765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pple Chancery"/>
                <a:cs typeface="Apple Chancery"/>
              </a:rPr>
              <a:t>Odpowiedź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12788" y="352133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>
                <a:latin typeface="Apple Chancery"/>
                <a:cs typeface="Apple Chancery"/>
              </a:rPr>
              <a:t>200g+200g+400g+5g=805g</a:t>
            </a:r>
            <a:endParaRPr lang="cs-CZ" sz="2400" dirty="0">
              <a:latin typeface="Apple Chancery"/>
              <a:cs typeface="Apple Chancery"/>
            </a:endParaRPr>
          </a:p>
          <a:p>
            <a:r>
              <a:rPr lang="pl-PL" sz="2400" smtClean="0">
                <a:latin typeface="Apple Chancery"/>
                <a:cs typeface="Apple Chancery"/>
              </a:rPr>
              <a:t>805</a:t>
            </a:r>
            <a:r>
              <a:rPr lang="pl-PL" sz="2400" dirty="0">
                <a:latin typeface="Apple Chancery"/>
                <a:cs typeface="Apple Chancery"/>
              </a:rPr>
              <a:t>/</a:t>
            </a:r>
            <a:r>
              <a:rPr lang="pl-PL" sz="2400" smtClean="0">
                <a:latin typeface="Apple Chancery"/>
                <a:cs typeface="Apple Chancery"/>
              </a:rPr>
              <a:t>161</a:t>
            </a:r>
            <a:r>
              <a:rPr lang="pl-PL" sz="2400" dirty="0">
                <a:latin typeface="Apple Chancery"/>
                <a:cs typeface="Apple Chancery"/>
              </a:rPr>
              <a:t>=5</a:t>
            </a:r>
            <a:endParaRPr lang="cs-CZ" sz="2400" dirty="0">
              <a:latin typeface="Apple Chancery"/>
              <a:cs typeface="Apple Chancery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096871" y="5610545"/>
            <a:ext cx="5227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FFFFFF"/>
                </a:solidFill>
                <a:latin typeface="Apple Chancery"/>
                <a:cs typeface="Apple Chancery"/>
              </a:rPr>
              <a:t>Odp.</a:t>
            </a:r>
            <a:r>
              <a:rPr lang="pl-PL" sz="2400" dirty="0" smtClean="0">
                <a:solidFill>
                  <a:srgbClr val="FFFFFF"/>
                </a:solidFill>
                <a:latin typeface="Apple Chancery"/>
                <a:cs typeface="Apple Chancery"/>
              </a:rPr>
              <a:t>: Szczurek </a:t>
            </a:r>
            <a:r>
              <a:rPr lang="pl-PL" sz="2400" dirty="0">
                <a:solidFill>
                  <a:srgbClr val="FFFFFF"/>
                </a:solidFill>
                <a:latin typeface="Apple Chancery"/>
                <a:cs typeface="Apple Chancery"/>
              </a:rPr>
              <a:t>będzie musiał iść 5 razy.</a:t>
            </a:r>
            <a:endParaRPr lang="cs-CZ" sz="2400" dirty="0">
              <a:solidFill>
                <a:srgbClr val="FFFFFF"/>
              </a:solidFill>
              <a:latin typeface="Apple Chancery"/>
              <a:cs typeface="Apple Chancery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53066" y="5089880"/>
            <a:ext cx="5159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FFFFFF"/>
                </a:solidFill>
                <a:latin typeface="Apple Chancery"/>
                <a:cs typeface="Apple Chancery"/>
              </a:rPr>
              <a:t>Odp.: Będą ważyły 805g (</a:t>
            </a:r>
            <a:r>
              <a:rPr lang="pl-PL" sz="2400" dirty="0" smtClean="0">
                <a:solidFill>
                  <a:srgbClr val="FFFFFF"/>
                </a:solidFill>
                <a:latin typeface="Apple Chancery"/>
                <a:cs typeface="Apple Chancery"/>
              </a:rPr>
              <a:t>8o </a:t>
            </a:r>
            <a:r>
              <a:rPr lang="pl-PL" sz="2400" dirty="0">
                <a:solidFill>
                  <a:srgbClr val="FFFFFF"/>
                </a:solidFill>
                <a:latin typeface="Apple Chancery"/>
                <a:cs typeface="Apple Chancery"/>
              </a:rPr>
              <a:t>dag i 5 g). </a:t>
            </a:r>
          </a:p>
        </p:txBody>
      </p:sp>
    </p:spTree>
    <p:extLst>
      <p:ext uri="{BB962C8B-B14F-4D97-AF65-F5344CB8AC3E}">
        <p14:creationId xmlns:p14="http://schemas.microsoft.com/office/powerpoint/2010/main" val="5518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8000" dirty="0" smtClean="0">
                <a:latin typeface="Apple Chancery"/>
                <a:cs typeface="Apple Chancery"/>
              </a:rPr>
              <a:t>KONIEC</a:t>
            </a:r>
            <a:endParaRPr lang="pl-PL" sz="8000" dirty="0">
              <a:latin typeface="Apple Chancery"/>
              <a:cs typeface="Apple Chancery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Apple Chancery"/>
                <a:cs typeface="Apple Chancery"/>
                <a:sym typeface="Wingdings"/>
              </a:rPr>
              <a:t> </a:t>
            </a:r>
            <a:r>
              <a:rPr lang="pl-PL" sz="2800" dirty="0" smtClean="0">
                <a:solidFill>
                  <a:srgbClr val="FFFFFF"/>
                </a:solidFill>
                <a:latin typeface="Apple Chancery"/>
                <a:cs typeface="Apple Chancery"/>
              </a:rPr>
              <a:t>DZIĘKUJĘ </a:t>
            </a:r>
            <a:r>
              <a:rPr lang="pl-PL" sz="2800" smtClean="0">
                <a:solidFill>
                  <a:srgbClr val="FFFFFF"/>
                </a:solidFill>
                <a:latin typeface="Apple Chancery"/>
                <a:cs typeface="Apple Chancery"/>
              </a:rPr>
              <a:t>ZA UWAGĘ </a:t>
            </a:r>
            <a:r>
              <a:rPr lang="pl-PL" sz="2800" dirty="0" smtClean="0">
                <a:latin typeface="Apple Chancery"/>
                <a:cs typeface="Apple Chancery"/>
                <a:sym typeface="Wingdings"/>
              </a:rPr>
              <a:t></a:t>
            </a:r>
            <a:endParaRPr lang="pl-PL" sz="28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3387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xit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  <p:bldP spid="3" grpId="3" build="p"/>
      <p:bldP spid="3" grpId="4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pple Chancery"/>
                <a:cs typeface="Apple Chancery"/>
              </a:rPr>
              <a:t>Odpowiedź</a:t>
            </a:r>
            <a:endParaRPr lang="pl-PL" dirty="0">
              <a:latin typeface="Apple Chancery"/>
              <a:cs typeface="Apple Chancery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effectLst/>
                <a:latin typeface="Apple Chancery"/>
                <a:cs typeface="Apple Chancery"/>
              </a:rPr>
              <a:t>100m*100m=10 000 m</a:t>
            </a:r>
            <a:r>
              <a:rPr lang="pl-PL" baseline="30000" dirty="0">
                <a:solidFill>
                  <a:schemeClr val="tx1"/>
                </a:solidFill>
                <a:effectLst/>
                <a:latin typeface="Apple Chancery"/>
                <a:cs typeface="Apple Chancery"/>
              </a:rPr>
              <a:t>2</a:t>
            </a:r>
            <a:endParaRPr lang="cs-CZ" dirty="0">
              <a:solidFill>
                <a:schemeClr val="tx1"/>
              </a:solidFill>
              <a:effectLst/>
              <a:latin typeface="Apple Chancery"/>
              <a:cs typeface="Apple Chancery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effectLst/>
                <a:latin typeface="Apple Chancery"/>
                <a:cs typeface="Apple Chancery"/>
              </a:rPr>
              <a:t>25m*18m= 450m</a:t>
            </a:r>
            <a:r>
              <a:rPr lang="pl-PL" baseline="30000" dirty="0">
                <a:solidFill>
                  <a:schemeClr val="tx1"/>
                </a:solidFill>
                <a:effectLst/>
                <a:latin typeface="Apple Chancery"/>
                <a:cs typeface="Apple Chancery"/>
              </a:rPr>
              <a:t>2 </a:t>
            </a:r>
            <a:endParaRPr lang="cs-CZ" dirty="0">
              <a:solidFill>
                <a:schemeClr val="tx1"/>
              </a:solidFill>
              <a:effectLst/>
              <a:latin typeface="Apple Chancery"/>
              <a:cs typeface="Apple Chancery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effectLst/>
                <a:latin typeface="Apple Chancery"/>
                <a:cs typeface="Apple Chancery"/>
              </a:rPr>
              <a:t>10 000m</a:t>
            </a:r>
            <a:r>
              <a:rPr lang="pl-PL" baseline="30000" dirty="0">
                <a:solidFill>
                  <a:schemeClr val="tx1"/>
                </a:solidFill>
                <a:effectLst/>
                <a:latin typeface="Apple Chancery"/>
                <a:cs typeface="Apple Chancery"/>
              </a:rPr>
              <a:t>2</a:t>
            </a:r>
            <a:r>
              <a:rPr lang="pl-PL" dirty="0">
                <a:solidFill>
                  <a:schemeClr val="tx1"/>
                </a:solidFill>
                <a:effectLst/>
                <a:latin typeface="Apple Chancery"/>
                <a:cs typeface="Apple Chancery"/>
              </a:rPr>
              <a:t>-450m</a:t>
            </a:r>
            <a:r>
              <a:rPr lang="pl-PL" baseline="30000" dirty="0">
                <a:solidFill>
                  <a:schemeClr val="tx1"/>
                </a:solidFill>
                <a:effectLst/>
                <a:latin typeface="Apple Chancery"/>
                <a:cs typeface="Apple Chancery"/>
              </a:rPr>
              <a:t>2</a:t>
            </a:r>
            <a:r>
              <a:rPr lang="pl-PL" dirty="0">
                <a:solidFill>
                  <a:schemeClr val="tx1"/>
                </a:solidFill>
                <a:effectLst/>
                <a:latin typeface="Apple Chancery"/>
                <a:cs typeface="Apple Chancery"/>
              </a:rPr>
              <a:t>=9 </a:t>
            </a:r>
            <a:r>
              <a:rPr lang="pl-PL" dirty="0" smtClean="0">
                <a:solidFill>
                  <a:schemeClr val="tx1"/>
                </a:solidFill>
                <a:effectLst/>
                <a:latin typeface="Apple Chancery"/>
                <a:cs typeface="Apple Chancery"/>
              </a:rPr>
              <a:t>550m</a:t>
            </a:r>
            <a:r>
              <a:rPr lang="pl-PL" baseline="30000" dirty="0" smtClean="0">
                <a:solidFill>
                  <a:schemeClr val="tx1"/>
                </a:solidFill>
                <a:effectLst/>
                <a:latin typeface="Apple Chancery"/>
                <a:cs typeface="Apple Chancery"/>
              </a:rPr>
              <a:t>2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effectLst/>
              <a:latin typeface="Apple Chancery"/>
              <a:cs typeface="Apple Chancery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8" y="4893143"/>
            <a:ext cx="10160490" cy="5383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92" y="6120398"/>
            <a:ext cx="13529681" cy="59733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4"/>
          <a:srcRect l="22856" t="-1666" b="-1"/>
          <a:stretch/>
        </p:blipFill>
        <p:spPr>
          <a:xfrm>
            <a:off x="712788" y="5662812"/>
            <a:ext cx="9585357" cy="52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304212" cy="1447800"/>
          </a:xfrm>
        </p:spPr>
        <p:txBody>
          <a:bodyPr/>
          <a:lstStyle/>
          <a:p>
            <a:r>
              <a:rPr lang="pl-PL" b="1" dirty="0">
                <a:latin typeface="Apple Chancery"/>
                <a:cs typeface="Apple Chancery"/>
              </a:rPr>
              <a:t>DZIECI Z BULLERBYN </a:t>
            </a:r>
            <a:r>
              <a:rPr lang="pl-PL" sz="2800" b="1" dirty="0">
                <a:latin typeface="Apple Chancery"/>
                <a:cs typeface="Apple Chancery"/>
              </a:rPr>
              <a:t>(1986r.)</a:t>
            </a:r>
            <a:r>
              <a:rPr lang="cs-CZ" sz="2800" dirty="0">
                <a:latin typeface="Apple Chancery"/>
                <a:cs typeface="Apple Chancery"/>
              </a:rPr>
              <a:t/>
            </a:r>
            <a:br>
              <a:rPr lang="cs-CZ" sz="2800" dirty="0">
                <a:latin typeface="Apple Chancery"/>
                <a:cs typeface="Apple Chancery"/>
              </a:rPr>
            </a:br>
            <a:endParaRPr lang="pl-PL" sz="2800" dirty="0">
              <a:latin typeface="Apple Chancery"/>
              <a:cs typeface="Apple Chancery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60717" y="3045725"/>
            <a:ext cx="65132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pple Chancery"/>
                <a:cs typeface="Apple Chancery"/>
              </a:rPr>
              <a:t>Szwedzki film familijny. Akcja rozgrywa się </a:t>
            </a:r>
            <a:endParaRPr lang="pl-PL" sz="2400" dirty="0" smtClean="0">
              <a:latin typeface="Apple Chancery"/>
              <a:cs typeface="Apple Chancery"/>
            </a:endParaRPr>
          </a:p>
          <a:p>
            <a:r>
              <a:rPr lang="pl-PL" sz="2400" dirty="0" smtClean="0">
                <a:latin typeface="Apple Chancery"/>
                <a:cs typeface="Apple Chancery"/>
              </a:rPr>
              <a:t>w latach dwudziestych minionego wieku </a:t>
            </a:r>
          </a:p>
          <a:p>
            <a:r>
              <a:rPr lang="pl-PL" sz="2400" dirty="0" smtClean="0">
                <a:latin typeface="Apple Chancery"/>
                <a:cs typeface="Apple Chancery"/>
              </a:rPr>
              <a:t>w </a:t>
            </a:r>
            <a:r>
              <a:rPr lang="pl-PL" sz="2400" dirty="0">
                <a:latin typeface="Apple Chancery"/>
                <a:cs typeface="Apple Chancery"/>
              </a:rPr>
              <a:t>szwedzkiej wiosce, w której są tylko trzy </a:t>
            </a:r>
            <a:r>
              <a:rPr lang="pl-PL" sz="2400" dirty="0" smtClean="0">
                <a:latin typeface="Apple Chancery"/>
                <a:cs typeface="Apple Chancery"/>
              </a:rPr>
              <a:t>zagrody. Bohaterami </a:t>
            </a:r>
            <a:r>
              <a:rPr lang="pl-PL" sz="2400" dirty="0">
                <a:latin typeface="Apple Chancery"/>
                <a:cs typeface="Apple Chancery"/>
              </a:rPr>
              <a:t>opowieści są: Lisa i jej bracia oraz koleżanki Lisy i ich kolega. Film w ciepły sposób opowiada o codziennym życiu w wiosce </a:t>
            </a:r>
            <a:endParaRPr lang="pl-PL" sz="2400" dirty="0" smtClean="0">
              <a:latin typeface="Apple Chancery"/>
              <a:cs typeface="Apple Chancery"/>
            </a:endParaRPr>
          </a:p>
          <a:p>
            <a:r>
              <a:rPr lang="pl-PL" sz="2400" dirty="0">
                <a:latin typeface="Apple Chancery"/>
                <a:cs typeface="Apple Chancery"/>
              </a:rPr>
              <a:t>o</a:t>
            </a:r>
            <a:r>
              <a:rPr lang="pl-PL" sz="2400" dirty="0" smtClean="0">
                <a:latin typeface="Apple Chancery"/>
                <a:cs typeface="Apple Chancery"/>
              </a:rPr>
              <a:t>raz </a:t>
            </a:r>
            <a:r>
              <a:rPr lang="pl-PL" sz="2400" dirty="0">
                <a:latin typeface="Apple Chancery"/>
                <a:cs typeface="Apple Chancery"/>
              </a:rPr>
              <a:t>wakacjach.</a:t>
            </a:r>
            <a:endParaRPr lang="cs-CZ" sz="2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8655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0"/>
            <a:ext cx="4998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6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pple Chancery"/>
                <a:cs typeface="Apple Chancery"/>
              </a:rPr>
              <a:t>Zadanie 2</a:t>
            </a:r>
            <a:endParaRPr lang="pl-PL" dirty="0">
              <a:latin typeface="Apple Chancery"/>
              <a:cs typeface="Apple Chancery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2285"/>
            <a:ext cx="8890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pple Chancery"/>
                <a:cs typeface="Apple Chancery"/>
              </a:rPr>
              <a:t>Odpowiedź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2650"/>
            <a:ext cx="8890000" cy="115570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65457" y="5420880"/>
            <a:ext cx="481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FFFFFF"/>
                </a:solidFill>
                <a:latin typeface="Apple Chancery"/>
                <a:cs typeface="Apple Chancery"/>
              </a:rPr>
              <a:t>Odp.: W </a:t>
            </a:r>
            <a:r>
              <a:rPr lang="pl-PL" sz="2400" dirty="0" err="1">
                <a:solidFill>
                  <a:srgbClr val="FFFFFF"/>
                </a:solidFill>
                <a:latin typeface="Apple Chancery"/>
                <a:cs typeface="Apple Chancery"/>
              </a:rPr>
              <a:t>Bullerbyn</a:t>
            </a:r>
            <a:r>
              <a:rPr lang="pl-PL" sz="2400" dirty="0">
                <a:solidFill>
                  <a:srgbClr val="FFFFFF"/>
                </a:solidFill>
                <a:latin typeface="Apple Chancery"/>
                <a:cs typeface="Apple Chancery"/>
              </a:rPr>
              <a:t> mieszka 7 dzieci.</a:t>
            </a:r>
            <a:endParaRPr lang="cs-CZ" sz="2400" dirty="0">
              <a:solidFill>
                <a:srgbClr val="FFFFF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9676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Niebo">
  <a:themeElements>
    <a:clrScheme name="Nieb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Niebo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Niebo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Niebo.thmx</Template>
  <TotalTime>38656</TotalTime>
  <Words>1297</Words>
  <Application>Microsoft Macintosh PowerPoint</Application>
  <PresentationFormat>Pokaz na ekranie (4:3)</PresentationFormat>
  <Paragraphs>86</Paragraphs>
  <Slides>42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3" baseType="lpstr">
      <vt:lpstr>Niebo</vt:lpstr>
      <vt:lpstr>10 zadań matematycznych związanych z filmami</vt:lpstr>
      <vt:lpstr>PORÓRZE GULIWERA (2010r.) </vt:lpstr>
      <vt:lpstr>Prezentacja programu PowerPoint</vt:lpstr>
      <vt:lpstr>Zadanie 1</vt:lpstr>
      <vt:lpstr>Odpowiedź</vt:lpstr>
      <vt:lpstr>DZIECI Z BULLERBYN (1986r.) </vt:lpstr>
      <vt:lpstr>Prezentacja programu PowerPoint</vt:lpstr>
      <vt:lpstr>Zadanie 2</vt:lpstr>
      <vt:lpstr>Odpowiedź</vt:lpstr>
      <vt:lpstr>PAN POPPER I JEGO PINGWINY (2011r.) </vt:lpstr>
      <vt:lpstr>Prezentacja programu PowerPoint</vt:lpstr>
      <vt:lpstr>Zadanie 3</vt:lpstr>
      <vt:lpstr>Odpowiedź</vt:lpstr>
      <vt:lpstr>GARFILED (2004r.) </vt:lpstr>
      <vt:lpstr>Prezentacja programu PowerPoint</vt:lpstr>
      <vt:lpstr>Zadanie 4</vt:lpstr>
      <vt:lpstr>Odpowiedź</vt:lpstr>
      <vt:lpstr>KUNG FU PANDA (2008r.) </vt:lpstr>
      <vt:lpstr>Prezentacja programu PowerPoint</vt:lpstr>
      <vt:lpstr>Zadanie 5</vt:lpstr>
      <vt:lpstr>Odpowiedź</vt:lpstr>
      <vt:lpstr>VABANK 1 (1981r.) </vt:lpstr>
      <vt:lpstr>Prezentacja programu PowerPoint</vt:lpstr>
      <vt:lpstr>Zadanie 6</vt:lpstr>
      <vt:lpstr>Odpowiedź</vt:lpstr>
      <vt:lpstr>EPOKA LODOWCOWA 4 (2012r.) </vt:lpstr>
      <vt:lpstr>Prezentacja programu PowerPoint</vt:lpstr>
      <vt:lpstr>Zadanie 7</vt:lpstr>
      <vt:lpstr>Odpowiedź</vt:lpstr>
      <vt:lpstr>MERIDA WALECZNA (2012r.) </vt:lpstr>
      <vt:lpstr>Prezentacja programu PowerPoint</vt:lpstr>
      <vt:lpstr>Zadanie 8</vt:lpstr>
      <vt:lpstr>Odpowiedź</vt:lpstr>
      <vt:lpstr>ASTERIX I OBELIX  W SŁUŻBIE JEJ KRÓLEWSKIEJ MOŚCI (2012r.) </vt:lpstr>
      <vt:lpstr>Prezentacja programu PowerPoint</vt:lpstr>
      <vt:lpstr>Zadanie 9</vt:lpstr>
      <vt:lpstr>Odpowiedź</vt:lpstr>
      <vt:lpstr>RATATUJ (2007r.) </vt:lpstr>
      <vt:lpstr>Prezentacja programu PowerPoint</vt:lpstr>
      <vt:lpstr>Zadanie 10</vt:lpstr>
      <vt:lpstr>Odpowiedź</vt:lpstr>
      <vt:lpstr>KONIEC</vt:lpstr>
    </vt:vector>
  </TitlesOfParts>
  <Company>julka10k@spoko.pl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Julia Kulpa</dc:creator>
  <cp:lastModifiedBy>Julia Kulpa</cp:lastModifiedBy>
  <cp:revision>20</cp:revision>
  <dcterms:created xsi:type="dcterms:W3CDTF">2013-04-23T18:21:37Z</dcterms:created>
  <dcterms:modified xsi:type="dcterms:W3CDTF">2013-06-06T06:13:42Z</dcterms:modified>
</cp:coreProperties>
</file>