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1A6C"/>
    <a:srgbClr val="E052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43EBF6-19A1-4C60-99F2-0A6D55CFD084}" type="datetimeFigureOut">
              <a:rPr lang="pl-PL" smtClean="0"/>
              <a:pPr/>
              <a:t>2013-04-09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B564738-4D53-461D-B7BA-E9DA30DE8E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pl/url?sa=i&amp;rct=j&amp;q=&amp;esrc=s&amp;frm=1&amp;source=images&amp;cd=&amp;cad=rja&amp;docid=aMtH9b8EgNIR6M&amp;tbnid=YhaWt0pRXgjh-M:&amp;ved=0CAUQjRw&amp;url=http://www.kangoo.pl/szukaj/patyczki+do+liczenia&amp;ei=9s5dUdPFLJDAtAby9IHADw&amp;bvm=bv.44770516,d.bGE&amp;psig=AFQjCNGe1tbhjkEK916Cz4bQMSuDVvHxlg&amp;ust=1365188718232329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://www.google.pl/url?sa=i&amp;rct=j&amp;q=&amp;esrc=s&amp;frm=1&amp;source=images&amp;cd=&amp;cad=rja&amp;docid=rUmckIzTMe6N5M&amp;tbnid=5WPf0pYKwh9vpM:&amp;ved=0CAUQjRw&amp;url=http://bzmot.geoblog.pl/zdjecie/13505/kipu&amp;ei=IM9dUdPDAsKStQbip4GoDw&amp;bvm=bv.44770516,d.bGE&amp;psig=AFQjCNFvwqU9FsG9pB17Zy8jlfSZAsljyw&amp;ust=136518875937310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pl/url?sa=i&amp;rct=j&amp;q=&amp;esrc=s&amp;frm=1&amp;source=images&amp;cd=&amp;cad=rja&amp;docid=LzimwMm6Y_citM&amp;tbnid=xPgDwOJhCvkuoM:&amp;ved=0CAUQjRw&amp;url=http://pl.wikipedia.org/wiki/John_Napier&amp;ei=9dJdUb6fPIGrtAbb3oHgBQ&amp;bvm=bv.44770516,d.bGE&amp;psig=AFQjCNG8mU1AFSOBrlRi9eVtvRDBURRobA&amp;ust=1365189744210965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hyperlink" Target="http://www.google.pl/url?sa=i&amp;rct=j&amp;q=&amp;esrc=s&amp;frm=1&amp;source=images&amp;cd=&amp;cad=rja&amp;docid=MvUCz6RULJu59M&amp;tbnid=PbblcUUWGuaGNM:&amp;ved=0CAUQjRw&amp;url=http://www.mdylag.republika.pl/historia_komputerow_HTML/1594_log_john_napier.html&amp;ei=V9NdUYbeIceKswaw-oGQAw&amp;bvm=bv.44770516,d.bGE&amp;psig=AFQjCNG8mU1AFSOBrlRi9eVtvRDBURRobA&amp;ust=136518974421096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pl/url?sa=i&amp;rct=j&amp;q=&amp;esrc=s&amp;frm=1&amp;source=images&amp;cd=&amp;cad=rja&amp;docid=ofOQs7H2fcD8dM&amp;tbnid=zpT5DJPLxU9gHM:&amp;ved=0CAUQjRw&amp;url=http://zbit.blox.pl/2009/10/Co-zrobil-Galileusz.html&amp;ei=RtRdUcKcM9HbsgaapIEo&amp;bvm=bv.44770516,d.bGE&amp;psig=AFQjCNGsLBk9V1_FJQfSUXIjauKtzTDsgA&amp;ust=1365190079247004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NARZĘDZIA DO RACHOWANIA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FFC000"/>
                </a:solidFill>
              </a:rPr>
              <a:t>Zegary liczące </a:t>
            </a:r>
            <a:endParaRPr lang="pl-PL" sz="2400" dirty="0">
              <a:solidFill>
                <a:srgbClr val="FFC000"/>
              </a:solidFill>
            </a:endParaRPr>
          </a:p>
        </p:txBody>
      </p:sp>
      <p:pic>
        <p:nvPicPr>
          <p:cNvPr id="16386" name="Picture 2" descr="http://www.matematyka.wroc.pl/system/files/u12/wroc/rachowanie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3816422" cy="3816424"/>
          </a:xfrm>
          <a:prstGeom prst="rect">
            <a:avLst/>
          </a:prstGeom>
          <a:noFill/>
        </p:spPr>
      </p:pic>
      <p:pic>
        <p:nvPicPr>
          <p:cNvPr id="16388" name="Picture 4" descr="http://www.matematyka.wroc.pl/system/files/u12/wroc/rachowanie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492896"/>
            <a:ext cx="4589270" cy="1957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C00000"/>
                </a:solidFill>
              </a:rPr>
              <a:t>Sumatory</a:t>
            </a:r>
            <a:r>
              <a:rPr lang="pl-PL" sz="2400" dirty="0" smtClean="0">
                <a:solidFill>
                  <a:srgbClr val="FFC000"/>
                </a:solidFill>
              </a:rPr>
              <a:t> </a:t>
            </a:r>
            <a:endParaRPr lang="pl-PL" sz="2400" dirty="0">
              <a:solidFill>
                <a:srgbClr val="FFC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51520" y="908720"/>
            <a:ext cx="597666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Kieszonkowe suwaki logarytmiczne służyły do mnożenia, jednak działaniem, którego na suwaku nie dało się wykonać, było dodawanie</a:t>
            </a:r>
            <a:r>
              <a:rPr lang="pl-PL" sz="2000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2000" dirty="0"/>
              <a:t>Dlatego od XIX wieku równolegle do suwaków używano sumatorów (z funkcją automatycznego przenoszenia cyfry do wyższego rzędu). </a:t>
            </a:r>
            <a:endParaRPr lang="pl-PL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Pierwszy </a:t>
            </a:r>
            <a:r>
              <a:rPr lang="pl-PL" sz="2000" dirty="0"/>
              <a:t>sumator </a:t>
            </a:r>
            <a:r>
              <a:rPr lang="pl-PL" sz="2000" dirty="0" err="1"/>
              <a:t>pełnoklawiaturowy</a:t>
            </a:r>
            <a:r>
              <a:rPr lang="pl-PL" sz="2000" dirty="0"/>
              <a:t> (w każdym z rzędów dziesiętnych znajdowały się klawisze od 1 do 9) nazywany </a:t>
            </a:r>
            <a:r>
              <a:rPr lang="pl-PL" sz="2000" dirty="0" err="1"/>
              <a:t>Comptometer</a:t>
            </a:r>
            <a:r>
              <a:rPr lang="pl-PL" sz="2000" dirty="0"/>
              <a:t> został skonstruowany przez </a:t>
            </a:r>
            <a:r>
              <a:rPr lang="pl-PL" sz="2000" dirty="0" err="1"/>
              <a:t>Dorr</a:t>
            </a:r>
            <a:r>
              <a:rPr lang="pl-PL" sz="2000" dirty="0"/>
              <a:t> </a:t>
            </a:r>
            <a:r>
              <a:rPr lang="pl-PL" sz="2000" dirty="0" err="1"/>
              <a:t>Felta</a:t>
            </a:r>
            <a:r>
              <a:rPr lang="pl-PL" sz="2000" dirty="0"/>
              <a:t> (1862-1930) na podstawie patentu z 1887 roku.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24579" name="Picture 3" descr="http://www.matematyka.wroc.pl/system/files/u12/wroc/rachowanie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8814" y="1285860"/>
            <a:ext cx="3035186" cy="4324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836712"/>
            <a:ext cx="4572000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Największą sensacją był egzemplarz </a:t>
            </a:r>
            <a:r>
              <a:rPr lang="pl-PL" sz="2000" dirty="0" err="1" smtClean="0"/>
              <a:t>Curta</a:t>
            </a:r>
            <a:r>
              <a:rPr lang="pl-PL" sz="2000" dirty="0" smtClean="0"/>
              <a:t> - najdoskonalszego urządzenia mechanicznego w dziejach ludzkości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 Zaprojektował go w 1943 roku austriacki konstruktor </a:t>
            </a:r>
            <a:r>
              <a:rPr lang="pl-PL" sz="2000" dirty="0" err="1" smtClean="0"/>
              <a:t>Curt</a:t>
            </a:r>
            <a:r>
              <a:rPr lang="pl-PL" sz="2000" dirty="0" smtClean="0"/>
              <a:t> </a:t>
            </a:r>
            <a:r>
              <a:rPr lang="pl-PL" sz="2000" dirty="0" err="1" smtClean="0"/>
              <a:t>Herzstark</a:t>
            </a:r>
            <a:r>
              <a:rPr lang="pl-PL" sz="2000" dirty="0" smtClean="0"/>
              <a:t> (1902-1988)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Prototyp tego kieszonkowego urządzenia powstał już po wojnie.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 Do czasu pojawienia się kalkulatorów elektronicznych w 1972 roku zakłady </a:t>
            </a:r>
            <a:r>
              <a:rPr lang="pl-PL" sz="2000" dirty="0" err="1" smtClean="0"/>
              <a:t>Herzstarka</a:t>
            </a:r>
            <a:r>
              <a:rPr lang="pl-PL" sz="2000" dirty="0" smtClean="0"/>
              <a:t> wyprodukowały 150 tysięcy tych kalkulatorów. </a:t>
            </a:r>
          </a:p>
          <a:p>
            <a:r>
              <a:rPr lang="pl-PL" dirty="0" smtClean="0"/>
              <a:t> 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err="1" smtClean="0">
                <a:solidFill>
                  <a:srgbClr val="002060"/>
                </a:solidFill>
              </a:rPr>
              <a:t>Superkalkulator</a:t>
            </a:r>
            <a:r>
              <a:rPr lang="pl-PL" sz="2400" dirty="0" smtClean="0">
                <a:solidFill>
                  <a:srgbClr val="002060"/>
                </a:solidFill>
              </a:rPr>
              <a:t> Mechaniczny </a:t>
            </a:r>
            <a:endParaRPr lang="pl-PL" sz="2400" dirty="0">
              <a:solidFill>
                <a:srgbClr val="002060"/>
              </a:solidFill>
            </a:endParaRPr>
          </a:p>
        </p:txBody>
      </p:sp>
      <p:pic>
        <p:nvPicPr>
          <p:cNvPr id="26626" name="Picture 2" descr="http://www.matematyka.wroc.pl/system/files/u12/wroc/rachowanie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340768"/>
            <a:ext cx="2952328" cy="3884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55576" y="1268760"/>
            <a:ext cx="76328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Pierwsze </a:t>
            </a:r>
            <a:r>
              <a:rPr lang="pl-PL" sz="2000" dirty="0"/>
              <a:t>biurowe kalkulatory elektroniczne Anita konstrukcji brytyjskiej (1961 rok) wykonywały cztery działania arytmetyczne</a:t>
            </a:r>
            <a:r>
              <a:rPr lang="pl-PL" sz="2000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2000" dirty="0"/>
              <a:t>Miały pełna klawiaturę, 12-cyfrowy wyświetlacz, a do ich budowy wykorzystano lampy próżniowe. </a:t>
            </a:r>
            <a:r>
              <a:rPr lang="pl-PL" sz="2000" dirty="0" smtClean="0"/>
              <a:t>Ważyły </a:t>
            </a:r>
            <a:r>
              <a:rPr lang="pl-PL" sz="2000" dirty="0"/>
              <a:t>około 14 </a:t>
            </a:r>
            <a:r>
              <a:rPr lang="pl-PL" sz="2000" dirty="0" err="1"/>
              <a:t>kg</a:t>
            </a:r>
            <a:r>
              <a:rPr lang="pl-PL" sz="2000" dirty="0"/>
              <a:t>. </a:t>
            </a:r>
            <a:endParaRPr lang="pl-PL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Z </a:t>
            </a:r>
            <a:r>
              <a:rPr lang="pl-PL" sz="2000" dirty="0"/>
              <a:t>kolei pierwszy kalkulator zbudowany z tranzystorów przez firmę Sharp </a:t>
            </a:r>
            <a:r>
              <a:rPr lang="pl-PL" sz="2000" dirty="0" err="1"/>
              <a:t>Compet</a:t>
            </a:r>
            <a:r>
              <a:rPr lang="pl-PL" sz="2000" dirty="0"/>
              <a:t> CS10A (1964 rok) miał ich ponad 530 i ważył 25 </a:t>
            </a:r>
            <a:r>
              <a:rPr lang="pl-PL" sz="2000" dirty="0" err="1" smtClean="0"/>
              <a:t>kg</a:t>
            </a:r>
            <a:r>
              <a:rPr lang="pl-PL" sz="2000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Projekt </a:t>
            </a:r>
            <a:r>
              <a:rPr lang="pl-PL" sz="2000" dirty="0"/>
              <a:t>pierwszego kieszonkowego kalkulatora elektronicznego z układem scalonym został opracowany przez amerykańską firmę Texas Instruments w 1974 roku na podstawie patentu z 1967 roku. </a:t>
            </a:r>
          </a:p>
          <a:p>
            <a:r>
              <a:rPr lang="pl-PL" dirty="0"/>
              <a:t> </a:t>
            </a:r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accent6">
                    <a:lumMod val="50000"/>
                  </a:schemeClr>
                </a:solidFill>
              </a:rPr>
              <a:t>Kalkulator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endParaRPr lang="pl-PL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matematyka.wroc.pl/system/files/u12/wroc/rachowanie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52736"/>
            <a:ext cx="2541882" cy="4485677"/>
          </a:xfrm>
          <a:prstGeom prst="rect">
            <a:avLst/>
          </a:prstGeom>
          <a:noFill/>
        </p:spPr>
      </p:pic>
      <p:pic>
        <p:nvPicPr>
          <p:cNvPr id="28676" name="Picture 4" descr="http://www.matematyka.wroc.pl/system/files/u12/wroc/rachowanie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268760"/>
            <a:ext cx="2304256" cy="4066336"/>
          </a:xfrm>
          <a:prstGeom prst="rect">
            <a:avLst/>
          </a:prstGeom>
          <a:noFill/>
        </p:spPr>
      </p:pic>
      <p:pic>
        <p:nvPicPr>
          <p:cNvPr id="28678" name="Picture 6" descr="http://www.matematyka.wroc.pl/system/files/u12/wroc/rachowanie3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1412776"/>
            <a:ext cx="2232248" cy="3939263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accent6">
                    <a:lumMod val="50000"/>
                  </a:schemeClr>
                </a:solidFill>
              </a:rPr>
              <a:t>Kalkulator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endParaRPr lang="pl-PL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39552" y="692696"/>
            <a:ext cx="388843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Najstarszymi narzędziami do liczenia pomijając palce były chińskie patyczki. 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Innym </a:t>
            </a:r>
            <a:r>
              <a:rPr lang="pl-PL" sz="2000" dirty="0"/>
              <a:t>urządzeniem wspomagającym liczenie było kipu, którym posługiwali się Inkowie. 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Liczenie na nim polegało na wiązaniu supełków na sznureczkach. 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Niestety do tej pory nie udało się dowiedzieć dokładnie w jaki sposób używano go.</a:t>
            </a:r>
          </a:p>
          <a:p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</a:rPr>
              <a:t>Chińskie Patyczki </a:t>
            </a:r>
            <a:endParaRPr lang="pl-PL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4338" name="Picture 2" descr="https://encrypted-tbn2.gstatic.com/images?q=tbn:ANd9GcQOzXVjWPbmpJ1h9CUnihbzbOaLtZUHhfBLSK3yqKo56PW4MRPiW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980728"/>
            <a:ext cx="3741049" cy="2375173"/>
          </a:xfrm>
          <a:prstGeom prst="rect">
            <a:avLst/>
          </a:prstGeom>
          <a:noFill/>
        </p:spPr>
      </p:pic>
      <p:pic>
        <p:nvPicPr>
          <p:cNvPr id="14340" name="Picture 4" descr="http://bzmot.geoblog.pl/gallery/2296/medium_8de82c3b9ae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573016"/>
            <a:ext cx="3499656" cy="266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23528" y="1124744"/>
            <a:ext cx="43204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Pierwsze miały postać wyżłobień wykonanych w piasku, drewnie, glinie lub kamieniu, w których przesuwano kamyki.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Późniejsze liczydła przybrały formę rzędów patyczków z koralikami.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Liczydła wykonane w różnych krajach różniły się od siebie. </a:t>
            </a:r>
          </a:p>
          <a:p>
            <a:pPr lvl="0">
              <a:lnSpc>
                <a:spcPct val="150000"/>
              </a:lnSpc>
            </a:pPr>
            <a:r>
              <a:rPr lang="pl-PL" sz="2000" dirty="0"/>
              <a:t>Chińskie liczydła </a:t>
            </a:r>
            <a:r>
              <a:rPr lang="pl-PL" sz="2000" dirty="0" err="1"/>
              <a:t>suan-pan</a:t>
            </a:r>
            <a:r>
              <a:rPr lang="pl-PL" sz="2000" dirty="0"/>
              <a:t> mają w każdym rzędzie układ 2+5 żetonów, a japońskie </a:t>
            </a:r>
            <a:r>
              <a:rPr lang="pl-PL" sz="2000" dirty="0" err="1"/>
              <a:t>sorobany</a:t>
            </a:r>
            <a:r>
              <a:rPr lang="pl-PL" sz="2000" dirty="0"/>
              <a:t> 1+5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E05299"/>
                </a:solidFill>
              </a:rPr>
              <a:t>Liczydła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pl-PL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2" descr="http://www.matematyka.wroc.pl/system/files/u12/wroc/rachowanie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196752"/>
            <a:ext cx="1890210" cy="2520280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4644008" y="3789040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chińskie </a:t>
            </a:r>
            <a:r>
              <a:rPr lang="pl-PL" dirty="0" err="1"/>
              <a:t>suan-pan</a:t>
            </a:r>
            <a:r>
              <a:rPr lang="pl-PL" dirty="0"/>
              <a:t> </a:t>
            </a:r>
          </a:p>
        </p:txBody>
      </p:sp>
      <p:pic>
        <p:nvPicPr>
          <p:cNvPr id="7" name="Picture 4" descr="http://www.matematyka.wroc.pl/system/files/u12/wroc/rachowanie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420888"/>
            <a:ext cx="2088232" cy="2784309"/>
          </a:xfrm>
          <a:prstGeom prst="rect">
            <a:avLst/>
          </a:prstGeom>
          <a:noFill/>
        </p:spPr>
      </p:pic>
      <p:sp>
        <p:nvSpPr>
          <p:cNvPr id="9" name="Prostokąt 8"/>
          <p:cNvSpPr/>
          <p:nvPr/>
        </p:nvSpPr>
        <p:spPr>
          <a:xfrm>
            <a:off x="6732240" y="5301208"/>
            <a:ext cx="18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japoński </a:t>
            </a:r>
            <a:r>
              <a:rPr lang="pl-PL" dirty="0" err="1"/>
              <a:t>soroban</a:t>
            </a:r>
            <a:r>
              <a:rPr lang="pl-PL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692696"/>
            <a:ext cx="4572000" cy="55846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Rosyjskie szczoty wynaleziono w XVII wieku. Ich budowa wzorowana jest na palcach rąk.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 Dwa żetony odmiennego koloru na środku każdego rzędu odpowiadają kciukom, a pozostałe reszcie palców.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 Zagadką </a:t>
            </a:r>
            <a:r>
              <a:rPr lang="pl-PL" sz="2000" dirty="0" smtClean="0"/>
              <a:t>pozostaje, </a:t>
            </a:r>
            <a:r>
              <a:rPr lang="pl-PL" sz="2000" dirty="0" smtClean="0"/>
              <a:t>dlaczego rząd czterech koralików został skopiowany także na polskich profesjonalnych liczydłach dla księgowych używanych przez ponad połowę XX wieku.</a:t>
            </a:r>
          </a:p>
          <a:p>
            <a:pPr>
              <a:lnSpc>
                <a:spcPct val="150000"/>
              </a:lnSpc>
            </a:pPr>
            <a:endParaRPr lang="pl-PL" sz="2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E05299"/>
                </a:solidFill>
              </a:rPr>
              <a:t>Liczydła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pl-PL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508104" y="5085184"/>
            <a:ext cx="1703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rosyjskie szczoty</a:t>
            </a:r>
          </a:p>
        </p:txBody>
      </p:sp>
      <p:pic>
        <p:nvPicPr>
          <p:cNvPr id="23558" name="Picture 6" descr="http://www.matematyka.wroc.pl/system/files/u12/wroc/rachowanie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268760"/>
            <a:ext cx="2664296" cy="35523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661A6C"/>
                </a:solidFill>
              </a:rPr>
              <a:t>Pałeczki Napiera </a:t>
            </a:r>
            <a:endParaRPr lang="pl-PL" sz="2400" dirty="0">
              <a:solidFill>
                <a:srgbClr val="661A6C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0" y="908720"/>
            <a:ext cx="48600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John </a:t>
            </a:r>
            <a:r>
              <a:rPr lang="pl-PL" sz="2000" dirty="0" err="1"/>
              <a:t>Napier</a:t>
            </a:r>
            <a:r>
              <a:rPr lang="pl-PL" sz="2000" dirty="0"/>
              <a:t> (1550-1617) był szkockim matematykiem i wynalazcą rozmaitych narzędzi i instrumentów.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Aby ułatwić skomplikowaną sztukę mnożenia dużych liczb, powstało narzędzie zwane pałeczkami Napiera.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Umożliwiało ono wykonywanie mnożenia liczb </a:t>
            </a:r>
            <a:r>
              <a:rPr lang="pl-PL" sz="2000" dirty="0" smtClean="0"/>
              <a:t>wielocyfrowych.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Trzeba </a:t>
            </a:r>
            <a:r>
              <a:rPr lang="pl-PL" sz="2000" dirty="0"/>
              <a:t>było tylko z wielu pałeczek wybrać te, odpowiadające żądanym czynnikom, właściwie je ustawić i przeczytać wynik.</a:t>
            </a:r>
          </a:p>
          <a:p>
            <a:pPr>
              <a:lnSpc>
                <a:spcPct val="150000"/>
              </a:lnSpc>
            </a:pPr>
            <a:endParaRPr lang="pl-PL" sz="2000" dirty="0"/>
          </a:p>
        </p:txBody>
      </p:sp>
      <p:pic>
        <p:nvPicPr>
          <p:cNvPr id="22531" name="Picture 3" descr="http://upload.wikimedia.org/wikipedia/commons/thumb/c/cc/John_Napier.JPG/200px-John_Napi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556792"/>
            <a:ext cx="3672408" cy="44068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www.matematyka.wroc.pl/system/files/u12/wroc/rachowanie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24744"/>
            <a:ext cx="3769316" cy="2830293"/>
          </a:xfrm>
          <a:prstGeom prst="rect">
            <a:avLst/>
          </a:prstGeom>
          <a:noFill/>
        </p:spPr>
      </p:pic>
      <p:sp>
        <p:nvSpPr>
          <p:cNvPr id="2" name="pole tekstowe 1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661A6C"/>
                </a:solidFill>
              </a:rPr>
              <a:t>Pałeczki Napiera</a:t>
            </a:r>
            <a:endParaRPr lang="pl-PL" sz="2400" dirty="0">
              <a:solidFill>
                <a:srgbClr val="661A6C"/>
              </a:solidFill>
            </a:endParaRPr>
          </a:p>
        </p:txBody>
      </p:sp>
      <p:pic>
        <p:nvPicPr>
          <p:cNvPr id="21506" name="Picture 2" descr="http://www.matematyka.wroc.pl/system/files/u12/wroc/rachowanie04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717032"/>
            <a:ext cx="6723947" cy="2711947"/>
          </a:xfrm>
          <a:prstGeom prst="rect">
            <a:avLst/>
          </a:prstGeom>
          <a:noFill/>
        </p:spPr>
      </p:pic>
      <p:pic>
        <p:nvPicPr>
          <p:cNvPr id="21510" name="Picture 6" descr="http://www.mdylag.republika.pl/grafika/sztabki_napier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908720"/>
            <a:ext cx="3652664" cy="25754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B050"/>
                </a:solidFill>
              </a:rPr>
              <a:t>Cyrkle proporcjonalne </a:t>
            </a:r>
            <a:endParaRPr lang="pl-PL" sz="2400" dirty="0">
              <a:solidFill>
                <a:srgbClr val="00B05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51520" y="1412776"/>
            <a:ext cx="63367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Jednym z pierwszych przyrządów ułatwiających nie tylko wykonywanie działań arytmetycznych ale i obliczanie pierwiastków, sześcianów, a nawet objętości brył, były cyrkle proporcjonalne. </a:t>
            </a:r>
            <a:endParaRPr lang="pl-PL" sz="2000" dirty="0" smtClean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Za </a:t>
            </a:r>
            <a:r>
              <a:rPr lang="pl-PL" sz="2000" dirty="0"/>
              <a:t>ich wynalazcę uznaje się włoskiego matematyka i fizyka Galileusza (1564-1642). </a:t>
            </a:r>
          </a:p>
          <a:p>
            <a:endParaRPr lang="pl-PL" dirty="0"/>
          </a:p>
        </p:txBody>
      </p:sp>
      <p:pic>
        <p:nvPicPr>
          <p:cNvPr id="20483" name="Picture 3" descr="http://www.matematyka.wroc.pl/system/files/u12/wroc/rachowanie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437112"/>
            <a:ext cx="4824536" cy="1758947"/>
          </a:xfrm>
          <a:prstGeom prst="rect">
            <a:avLst/>
          </a:prstGeom>
          <a:noFill/>
        </p:spPr>
      </p:pic>
      <p:pic>
        <p:nvPicPr>
          <p:cNvPr id="20485" name="Picture 5" descr="http://zbit.blox.pl/resource/galileusz_0210x021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789040"/>
            <a:ext cx="2720330" cy="27203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</a:rPr>
              <a:t>Suwaki </a:t>
            </a:r>
            <a:endParaRPr lang="pl-PL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23528" y="908720"/>
            <a:ext cx="4536504" cy="5584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Kolejnym narzędziem używanym do działań matematycznych były suwaki. </a:t>
            </a:r>
            <a:endParaRPr lang="pl-PL" sz="2000" dirty="0" smtClean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Pierwszy </a:t>
            </a:r>
            <a:r>
              <a:rPr lang="pl-PL" sz="2000" dirty="0"/>
              <a:t>suwak (tzw. linijka logarytmiczna) został wynaleziony przez Edmunda Guntera (1581-1626</a:t>
            </a:r>
            <a:r>
              <a:rPr lang="pl-PL" sz="2000" dirty="0" smtClean="0"/>
              <a:t>).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2000" dirty="0"/>
              <a:t>Później powstały wersje analogowe, w których zamiast przesuwanych linijek wykorzystano obracające się koła. </a:t>
            </a:r>
            <a:endParaRPr lang="pl-PL" sz="2000" dirty="0" smtClean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Pierwszy </a:t>
            </a:r>
            <a:r>
              <a:rPr lang="pl-PL" sz="2000" dirty="0"/>
              <a:t>taki projekt pochodzi z 1632 roku. Jego autorem był Wiliam </a:t>
            </a:r>
            <a:r>
              <a:rPr lang="pl-PL" sz="2000" dirty="0" err="1"/>
              <a:t>Oughtred</a:t>
            </a:r>
            <a:r>
              <a:rPr lang="pl-PL" sz="2000" dirty="0"/>
              <a:t> (1575-1660).</a:t>
            </a:r>
          </a:p>
          <a:p>
            <a:pPr>
              <a:lnSpc>
                <a:spcPct val="150000"/>
              </a:lnSpc>
            </a:pPr>
            <a:endParaRPr lang="pl-PL" sz="2000" dirty="0"/>
          </a:p>
        </p:txBody>
      </p:sp>
      <p:pic>
        <p:nvPicPr>
          <p:cNvPr id="18434" name="Picture 2" descr="http://www.matematyka.wroc.pl/system/files/u12/wroc/rachowanie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268760"/>
            <a:ext cx="2520278" cy="2520280"/>
          </a:xfrm>
          <a:prstGeom prst="rect">
            <a:avLst/>
          </a:prstGeom>
          <a:noFill/>
        </p:spPr>
      </p:pic>
      <p:pic>
        <p:nvPicPr>
          <p:cNvPr id="18436" name="Picture 4" descr="http://www.matematyka.wroc.pl/system/files/u12/wroc/rachowanie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077072"/>
            <a:ext cx="2441509" cy="2388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23728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FFC000"/>
                </a:solidFill>
              </a:rPr>
              <a:t>Zegary liczące  </a:t>
            </a:r>
            <a:endParaRPr lang="pl-PL" sz="2400" dirty="0">
              <a:solidFill>
                <a:srgbClr val="FFC00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71600" y="1196752"/>
            <a:ext cx="727280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Pomysłem Wilhelma </a:t>
            </a:r>
            <a:r>
              <a:rPr lang="pl-PL" sz="2000" dirty="0" err="1"/>
              <a:t>Schickarda</a:t>
            </a:r>
            <a:r>
              <a:rPr lang="pl-PL" sz="2000" dirty="0"/>
              <a:t> (1592-1635) - niemieckiego lingwisty, matematyka i geodety - było zastąpienie </a:t>
            </a:r>
            <a:r>
              <a:rPr lang="pl-PL" sz="2000" dirty="0" err="1" smtClean="0"/>
              <a:t>Napierowskich</a:t>
            </a:r>
            <a:r>
              <a:rPr lang="pl-PL" sz="2000" dirty="0" smtClean="0"/>
              <a:t> </a:t>
            </a:r>
            <a:r>
              <a:rPr lang="pl-PL" sz="2000" dirty="0"/>
              <a:t>pałeczek walcami i zmechanizowanie posługiwania się nimi.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W 1623 roku powstał pomysł tzw. zegara liczącego nazywanego też maszyną </a:t>
            </a:r>
            <a:r>
              <a:rPr lang="pl-PL" sz="2000" dirty="0" err="1"/>
              <a:t>Schickarda</a:t>
            </a:r>
            <a:r>
              <a:rPr lang="pl-PL" sz="2000" dirty="0"/>
              <a:t>. 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 smtClean="0"/>
              <a:t>Przez </a:t>
            </a:r>
            <a:r>
              <a:rPr lang="pl-PL" sz="2000" dirty="0"/>
              <a:t>lata za model pierwszego kalkulatora mechanicznego uważano sumator Błażeja Pascala (1623-1662) tzw. </a:t>
            </a:r>
            <a:r>
              <a:rPr lang="pl-PL" sz="2000" dirty="0" err="1"/>
              <a:t>paskalinę</a:t>
            </a:r>
            <a:r>
              <a:rPr lang="pl-PL" sz="2000" dirty="0"/>
              <a:t>, który późniejszy wielki matematyk i fizyk skonstruował w wieku 20 lat (w 1645 roku), aby ulżyć w obliczeniach ojcu - poborcy podatkowemu. 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 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84</TotalTime>
  <Words>639</Words>
  <Application>Microsoft Office PowerPoint</Application>
  <PresentationFormat>Pokaz na ekranie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Papier</vt:lpstr>
      <vt:lpstr>NARZĘDZIA DO RACHOWANIA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wojtek</dc:creator>
  <cp:lastModifiedBy>kmysinsk</cp:lastModifiedBy>
  <cp:revision>12</cp:revision>
  <dcterms:created xsi:type="dcterms:W3CDTF">2013-04-04T18:31:40Z</dcterms:created>
  <dcterms:modified xsi:type="dcterms:W3CDTF">2013-04-09T08:24:02Z</dcterms:modified>
</cp:coreProperties>
</file>