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61" d="100"/>
          <a:sy n="161" d="100"/>
        </p:scale>
        <p:origin x="-360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42876-CBF1-3743-B696-E0A0B135C026}" type="datetimeFigureOut">
              <a:rPr lang="pl-PL" smtClean="0"/>
              <a:t>12-12-12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A7B59-FC72-984B-903A-FF1A1F07E92C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16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A7B59-FC72-984B-903A-FF1A1F07E92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0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A7B59-FC72-984B-903A-FF1A1F07E92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226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razy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12-12-12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‹nr›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 z obraz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12-12-12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12-12-12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12-12-12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12-12-12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12-12-12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‹nr›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935" y="3776472"/>
            <a:ext cx="7196328" cy="1470025"/>
          </a:xfrm>
        </p:spPr>
        <p:txBody>
          <a:bodyPr/>
          <a:lstStyle/>
          <a:p>
            <a:pPr algn="ctr"/>
            <a:r>
              <a:rPr lang="pl-PL" dirty="0" smtClean="0">
                <a:latin typeface="Lucida Grande CE"/>
                <a:cs typeface="Lucida Grande CE"/>
              </a:rPr>
              <a:t>Mewy gniazdujące nad Wisłą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Marta Ignatowicz 6b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69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Lucida Grande CE"/>
                <a:cs typeface="Lucida Grande CE"/>
              </a:rPr>
              <a:t>Wstęp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5175" y="2070847"/>
            <a:ext cx="7612064" cy="2092170"/>
          </a:xfrm>
        </p:spPr>
        <p:txBody>
          <a:bodyPr/>
          <a:lstStyle/>
          <a:p>
            <a:r>
              <a:rPr lang="pl-PL" dirty="0">
                <a:latin typeface="Lucida Grande CE"/>
                <a:cs typeface="Lucida Grande CE"/>
              </a:rPr>
              <a:t>Dolina Wisły to jedna z najcenniejszych ostoi </a:t>
            </a:r>
            <a:r>
              <a:rPr lang="pl-PL" dirty="0" smtClean="0">
                <a:latin typeface="Lucida Grande CE"/>
                <a:cs typeface="Lucida Grande CE"/>
              </a:rPr>
              <a:t>ptaków, a zarazem jedna </a:t>
            </a:r>
            <a:r>
              <a:rPr lang="pl-PL" dirty="0">
                <a:latin typeface="Lucida Grande CE"/>
                <a:cs typeface="Lucida Grande CE"/>
              </a:rPr>
              <a:t>z najważniejszych </a:t>
            </a:r>
            <a:r>
              <a:rPr lang="pl-PL" dirty="0" smtClean="0">
                <a:latin typeface="Lucida Grande CE"/>
                <a:cs typeface="Lucida Grande CE"/>
              </a:rPr>
              <a:t>            w </a:t>
            </a:r>
            <a:r>
              <a:rPr lang="pl-PL" dirty="0">
                <a:latin typeface="Lucida Grande CE"/>
                <a:cs typeface="Lucida Grande CE"/>
              </a:rPr>
              <a:t>Polsce i Europie. Gniazduje tu wiele rzadkich gatunków ptaków, które od zawsze przyciągały uwagę nie tylko miejscowych ornitologów. </a:t>
            </a:r>
            <a:endParaRPr lang="pl-PL" dirty="0" smtClean="0">
              <a:latin typeface="Lucida Grande CE"/>
              <a:cs typeface="Lucida Grande CE"/>
            </a:endParaRPr>
          </a:p>
          <a:p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17575" y="4163017"/>
            <a:ext cx="3770550" cy="2402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latin typeface="Lucida Grande CE"/>
                <a:cs typeface="Lucida Grande CE"/>
              </a:rPr>
              <a:t>Mewy gniazdujące nad Wisłą:</a:t>
            </a:r>
          </a:p>
          <a:p>
            <a:pPr>
              <a:buFontTx/>
              <a:buChar char="-"/>
            </a:pPr>
            <a:r>
              <a:rPr lang="pl-PL" dirty="0" smtClean="0">
                <a:latin typeface="Lucida Grande CE"/>
                <a:cs typeface="Lucida Grande CE"/>
              </a:rPr>
              <a:t>Mewa siwa </a:t>
            </a:r>
            <a:r>
              <a:rPr lang="pl-PL" dirty="0">
                <a:latin typeface="Lucida Grande CE"/>
                <a:cs typeface="Lucida Grande CE"/>
              </a:rPr>
              <a:t>(</a:t>
            </a:r>
            <a:r>
              <a:rPr lang="pl-PL" dirty="0" err="1">
                <a:latin typeface="Lucida Grande CE"/>
                <a:cs typeface="Lucida Grande CE"/>
              </a:rPr>
              <a:t>Larus</a:t>
            </a:r>
            <a:r>
              <a:rPr lang="pl-PL" dirty="0">
                <a:latin typeface="Lucida Grande CE"/>
                <a:cs typeface="Lucida Grande CE"/>
              </a:rPr>
              <a:t> </a:t>
            </a:r>
            <a:r>
              <a:rPr lang="pl-PL" dirty="0" err="1">
                <a:latin typeface="Lucida Grande CE"/>
                <a:cs typeface="Lucida Grande CE"/>
              </a:rPr>
              <a:t>canus</a:t>
            </a:r>
            <a:r>
              <a:rPr lang="pl-PL" dirty="0" smtClean="0">
                <a:latin typeface="Lucida Grande CE"/>
                <a:cs typeface="Lucida Grande CE"/>
              </a:rPr>
              <a:t>), </a:t>
            </a:r>
          </a:p>
          <a:p>
            <a:pPr>
              <a:buFontTx/>
              <a:buChar char="-"/>
            </a:pPr>
            <a:r>
              <a:rPr lang="pl-PL" dirty="0" smtClean="0">
                <a:latin typeface="Lucida Grande CE"/>
                <a:cs typeface="Lucida Grande CE"/>
              </a:rPr>
              <a:t>-Mewa </a:t>
            </a:r>
            <a:r>
              <a:rPr lang="pl-PL" dirty="0">
                <a:latin typeface="Lucida Grande CE"/>
                <a:cs typeface="Lucida Grande CE"/>
              </a:rPr>
              <a:t>czarnogłowa </a:t>
            </a:r>
            <a:r>
              <a:rPr lang="pl-PL" dirty="0" smtClean="0">
                <a:latin typeface="Lucida Grande CE"/>
                <a:cs typeface="Lucida Grande CE"/>
              </a:rPr>
              <a:t>       (</a:t>
            </a:r>
            <a:r>
              <a:rPr lang="pl-PL" dirty="0" err="1">
                <a:latin typeface="Lucida Grande CE"/>
                <a:cs typeface="Lucida Grande CE"/>
              </a:rPr>
              <a:t>Larus</a:t>
            </a:r>
            <a:r>
              <a:rPr lang="pl-PL" dirty="0">
                <a:latin typeface="Lucida Grande CE"/>
                <a:cs typeface="Lucida Grande CE"/>
              </a:rPr>
              <a:t> </a:t>
            </a:r>
            <a:r>
              <a:rPr lang="pl-PL" dirty="0" err="1">
                <a:latin typeface="Lucida Grande CE"/>
                <a:cs typeface="Lucida Grande CE"/>
              </a:rPr>
              <a:t>melanocephalus</a:t>
            </a:r>
            <a:r>
              <a:rPr lang="pl-PL" dirty="0" smtClean="0">
                <a:latin typeface="Lucida Grande CE"/>
                <a:cs typeface="Lucida Grande CE"/>
              </a:rPr>
              <a:t>), </a:t>
            </a:r>
          </a:p>
          <a:p>
            <a:pPr>
              <a:buFontTx/>
              <a:buChar char="-"/>
            </a:pPr>
            <a:r>
              <a:rPr lang="pl-PL" dirty="0" smtClean="0">
                <a:latin typeface="Lucida Grande CE"/>
                <a:cs typeface="Lucida Grande CE"/>
              </a:rPr>
              <a:t>-Mewa </a:t>
            </a:r>
            <a:r>
              <a:rPr lang="pl-PL" dirty="0">
                <a:latin typeface="Lucida Grande CE"/>
                <a:cs typeface="Lucida Grande CE"/>
              </a:rPr>
              <a:t>srebrzysta </a:t>
            </a:r>
            <a:r>
              <a:rPr lang="pl-PL" dirty="0" smtClean="0">
                <a:latin typeface="Lucida Grande CE"/>
                <a:cs typeface="Lucida Grande CE"/>
              </a:rPr>
              <a:t>                 (</a:t>
            </a:r>
            <a:r>
              <a:rPr lang="pl-PL" dirty="0" err="1">
                <a:latin typeface="Lucida Grande CE"/>
                <a:cs typeface="Lucida Grande CE"/>
              </a:rPr>
              <a:t>Larus</a:t>
            </a:r>
            <a:r>
              <a:rPr lang="pl-PL" dirty="0">
                <a:latin typeface="Lucida Grande CE"/>
                <a:cs typeface="Lucida Grande CE"/>
              </a:rPr>
              <a:t> </a:t>
            </a:r>
            <a:r>
              <a:rPr lang="pl-PL" dirty="0" err="1">
                <a:latin typeface="Lucida Grande CE"/>
                <a:cs typeface="Lucida Grande CE"/>
              </a:rPr>
              <a:t>argentatus</a:t>
            </a:r>
            <a:r>
              <a:rPr lang="pl-PL" dirty="0">
                <a:latin typeface="Lucida Grande CE"/>
                <a:cs typeface="Lucida Grande CE"/>
              </a:rPr>
              <a:t>), </a:t>
            </a:r>
            <a:endParaRPr lang="pl-PL" dirty="0" smtClean="0">
              <a:latin typeface="Lucida Grande CE"/>
              <a:cs typeface="Lucida Grande CE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092052" y="4163017"/>
            <a:ext cx="3770550" cy="2402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 smtClean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997651" y="4163017"/>
            <a:ext cx="3770550" cy="2402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pl-PL" sz="1700" dirty="0" smtClean="0">
                <a:latin typeface="Lucida Grande CE"/>
                <a:cs typeface="Lucida Grande CE"/>
              </a:rPr>
              <a:t>Mewa </a:t>
            </a:r>
            <a:r>
              <a:rPr lang="pl-PL" sz="1700" dirty="0">
                <a:latin typeface="Lucida Grande CE"/>
                <a:cs typeface="Lucida Grande CE"/>
              </a:rPr>
              <a:t>białogłowa </a:t>
            </a:r>
            <a:r>
              <a:rPr lang="pl-PL" sz="1700" dirty="0" smtClean="0">
                <a:latin typeface="Lucida Grande CE"/>
                <a:cs typeface="Lucida Grande CE"/>
              </a:rPr>
              <a:t>         </a:t>
            </a:r>
            <a:r>
              <a:rPr lang="pl-PL" sz="1700" dirty="0" smtClean="0">
                <a:latin typeface="Lucida Grande CE"/>
                <a:cs typeface="Lucida Grande CE"/>
              </a:rPr>
              <a:t>  (</a:t>
            </a:r>
            <a:r>
              <a:rPr lang="pl-PL" sz="1700" dirty="0" err="1">
                <a:latin typeface="Lucida Grande CE"/>
                <a:cs typeface="Lucida Grande CE"/>
              </a:rPr>
              <a:t>Larus</a:t>
            </a:r>
            <a:r>
              <a:rPr lang="pl-PL" sz="1700" dirty="0">
                <a:latin typeface="Lucida Grande CE"/>
                <a:cs typeface="Lucida Grande CE"/>
              </a:rPr>
              <a:t> </a:t>
            </a:r>
            <a:r>
              <a:rPr lang="pl-PL" sz="1700" dirty="0" err="1">
                <a:latin typeface="Lucida Grande CE"/>
                <a:cs typeface="Lucida Grande CE"/>
              </a:rPr>
              <a:t>cachinnans</a:t>
            </a:r>
            <a:r>
              <a:rPr lang="pl-PL" sz="1700" dirty="0">
                <a:latin typeface="Lucida Grande CE"/>
                <a:cs typeface="Lucida Grande CE"/>
              </a:rPr>
              <a:t>), </a:t>
            </a:r>
            <a:endParaRPr lang="pl-PL" sz="1700" dirty="0" smtClean="0">
              <a:latin typeface="Lucida Grande CE"/>
              <a:cs typeface="Lucida Grande CE"/>
            </a:endParaRPr>
          </a:p>
          <a:p>
            <a:pPr>
              <a:buFontTx/>
              <a:buChar char="-"/>
            </a:pPr>
            <a:r>
              <a:rPr lang="pl-PL" sz="1700" dirty="0" smtClean="0">
                <a:latin typeface="Lucida Grande CE"/>
                <a:cs typeface="Lucida Grande CE"/>
              </a:rPr>
              <a:t>Mewa </a:t>
            </a:r>
            <a:r>
              <a:rPr lang="pl-PL" sz="1700" dirty="0">
                <a:latin typeface="Lucida Grande CE"/>
                <a:cs typeface="Lucida Grande CE"/>
              </a:rPr>
              <a:t>romańska </a:t>
            </a:r>
            <a:r>
              <a:rPr lang="pl-PL" sz="1700" dirty="0" smtClean="0">
                <a:latin typeface="Lucida Grande CE"/>
                <a:cs typeface="Lucida Grande CE"/>
              </a:rPr>
              <a:t>              (</a:t>
            </a:r>
            <a:r>
              <a:rPr lang="pl-PL" sz="1700" dirty="0" err="1">
                <a:latin typeface="Lucida Grande CE"/>
                <a:cs typeface="Lucida Grande CE"/>
              </a:rPr>
              <a:t>Larus</a:t>
            </a:r>
            <a:r>
              <a:rPr lang="pl-PL" sz="1700" dirty="0">
                <a:latin typeface="Lucida Grande CE"/>
                <a:cs typeface="Lucida Grande CE"/>
              </a:rPr>
              <a:t> </a:t>
            </a:r>
            <a:r>
              <a:rPr lang="pl-PL" sz="1700" dirty="0" err="1">
                <a:latin typeface="Lucida Grande CE"/>
                <a:cs typeface="Lucida Grande CE"/>
              </a:rPr>
              <a:t>michahellis</a:t>
            </a:r>
            <a:r>
              <a:rPr lang="pl-PL" sz="1700" dirty="0" smtClean="0">
                <a:latin typeface="Lucida Grande CE"/>
                <a:cs typeface="Lucida Grande CE"/>
              </a:rPr>
              <a:t>), </a:t>
            </a:r>
          </a:p>
          <a:p>
            <a:pPr>
              <a:buFontTx/>
              <a:buChar char="-"/>
            </a:pPr>
            <a:r>
              <a:rPr lang="pl-PL" sz="1700" dirty="0" smtClean="0">
                <a:latin typeface="Lucida Grande CE"/>
                <a:cs typeface="Lucida Grande CE"/>
              </a:rPr>
              <a:t>Mewa żółtonoga              (</a:t>
            </a:r>
            <a:r>
              <a:rPr lang="pl-PL" sz="1700" dirty="0" err="1">
                <a:latin typeface="Lucida Grande CE"/>
                <a:cs typeface="Lucida Grande CE"/>
              </a:rPr>
              <a:t>Larus</a:t>
            </a:r>
            <a:r>
              <a:rPr lang="pl-PL" sz="1700" dirty="0">
                <a:latin typeface="Lucida Grande CE"/>
                <a:cs typeface="Lucida Grande CE"/>
              </a:rPr>
              <a:t> </a:t>
            </a:r>
            <a:r>
              <a:rPr lang="pl-PL" sz="1700" dirty="0" err="1">
                <a:latin typeface="Lucida Grande CE"/>
                <a:cs typeface="Lucida Grande CE"/>
              </a:rPr>
              <a:t>fuscus</a:t>
            </a:r>
            <a:r>
              <a:rPr lang="pl-PL" sz="1700" dirty="0" smtClean="0">
                <a:latin typeface="Lucida Grande CE"/>
                <a:cs typeface="Lucida Grande CE"/>
              </a:rPr>
              <a:t>)</a:t>
            </a:r>
            <a:r>
              <a:rPr lang="pl-PL" sz="1900" dirty="0" smtClean="0">
                <a:latin typeface="Lucida Grande CE"/>
                <a:cs typeface="Lucida Grande CE"/>
              </a:rPr>
              <a:t>.</a:t>
            </a:r>
          </a:p>
        </p:txBody>
      </p:sp>
      <p:pic>
        <p:nvPicPr>
          <p:cNvPr id="9" name="Obraz 8" descr="seagull do prezentacji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67" y="5083103"/>
            <a:ext cx="2011033" cy="1719677"/>
          </a:xfrm>
          <a:prstGeom prst="rect">
            <a:avLst/>
          </a:prstGeom>
        </p:spPr>
      </p:pic>
      <p:pic>
        <p:nvPicPr>
          <p:cNvPr id="10" name="Obraz 9" descr="prezentacj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52" y="26510"/>
            <a:ext cx="2060450" cy="1917986"/>
          </a:xfrm>
          <a:prstGeom prst="rect">
            <a:avLst/>
          </a:prstGeom>
        </p:spPr>
      </p:pic>
      <p:pic>
        <p:nvPicPr>
          <p:cNvPr id="11" name="Obraz 10" descr="seagu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0" y="79468"/>
            <a:ext cx="2013383" cy="186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9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Lucida Grande CE"/>
                <a:cs typeface="Lucida Grande CE"/>
              </a:rPr>
              <a:t>Mewa siwa (pospolita) 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5175" y="1826709"/>
            <a:ext cx="7612064" cy="1450392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latin typeface="Lucida Grande CE"/>
                <a:cs typeface="Lucida Grande CE"/>
              </a:rPr>
              <a:t>Opis: Mewa pospolita ma popielaty wierzch ciała, czarne końcówki skrzydeł, zakończone zwykle białymi plamami. Jej dziób i nogi są żółtawe.                                                         Długość ciała:  38-46 cm, rozpiętość skrzydeł:        105-125 cm.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765175" y="3191003"/>
            <a:ext cx="7612064" cy="1030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Lucida Grande CE"/>
                <a:cs typeface="Lucida Grande CE"/>
              </a:rPr>
              <a:t>Siedlisko: Mewa siwa gnieździ się przy różnego  rodzaju zbiornikach wodnych, w tym przy dużych rzekach.</a:t>
            </a:r>
          </a:p>
          <a:p>
            <a:pPr marL="0" indent="0">
              <a:buNone/>
            </a:pPr>
            <a:endParaRPr lang="pl-PL" dirty="0" smtClean="0">
              <a:latin typeface="Lucida Grande CE"/>
              <a:cs typeface="Lucida Grande CE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765173" y="4142938"/>
            <a:ext cx="7612064" cy="1292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latin typeface="Lucida Grande CE"/>
                <a:cs typeface="Lucida Grande CE"/>
              </a:rPr>
              <a:t>Gniazdowanie: Mewa pospolita od kwietnia do maja składa 2-3 oliwkowe, ciemno nakrapiane jaja, które następnie wysiaduje przez ok. 27 dni. Pisklęta są            w stanie latać po 8 tygodniach.</a:t>
            </a:r>
            <a:endParaRPr lang="pl-PL" dirty="0">
              <a:latin typeface="Lucida Grande CE"/>
              <a:cs typeface="Lucida Grande CE"/>
            </a:endParaRPr>
          </a:p>
          <a:p>
            <a:endParaRPr lang="pl-PL" dirty="0" smtClean="0">
              <a:latin typeface="Lucida Grande CE"/>
              <a:cs typeface="Lucida Grande CE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765175" y="5435432"/>
            <a:ext cx="7612064" cy="1292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latin typeface="Lucida Grande CE"/>
                <a:cs typeface="Lucida Grande CE"/>
              </a:rPr>
              <a:t>Występowanie: Mewy rozproszone są po całej Polsce, jednak najwięcej żyje ich w okolicach środkowej i dolnej Wisły. Jest to ok. 2000 par lęgowych.   </a:t>
            </a:r>
            <a:endParaRPr lang="pl-PL" dirty="0">
              <a:latin typeface="Lucida Grande CE"/>
              <a:cs typeface="Lucida Grande CE"/>
            </a:endParaRPr>
          </a:p>
          <a:p>
            <a:pPr marL="0" indent="0">
              <a:buNone/>
            </a:pPr>
            <a:endParaRPr lang="pl-PL" dirty="0" smtClean="0">
              <a:latin typeface="Lucida Grande CE"/>
              <a:cs typeface="Lucida Grande CE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02" y="1826709"/>
            <a:ext cx="7454358" cy="495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4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Lucida Grande CE"/>
                <a:cs typeface="Lucida Grande CE"/>
              </a:rPr>
              <a:t>Mewa</a:t>
            </a:r>
            <a:r>
              <a:rPr lang="pl-PL" dirty="0" smtClean="0"/>
              <a:t> </a:t>
            </a:r>
            <a:r>
              <a:rPr lang="pl-PL" dirty="0" smtClean="0">
                <a:latin typeface="Lucida Grande CE"/>
                <a:cs typeface="Lucida Grande CE"/>
              </a:rPr>
              <a:t>czarnogłowa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5175" y="1874848"/>
            <a:ext cx="7612064" cy="1532952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latin typeface="Lucida Grande CE"/>
                <a:cs typeface="Lucida Grande CE"/>
              </a:rPr>
              <a:t>Opis: Dorosłe mewy mają czarne głowy, a dookoła nich białą obrączkę. Ich dziób jest czerwony, na końcu ma czarny pasek. Wierzch ciała mew jest jasnopopielaty. Długość ciała: 36-42 cm, rozpiętość skrzydeł: 95-105 cm.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765173" y="3334923"/>
            <a:ext cx="7612064" cy="7355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latin typeface="Lucida Grande CE"/>
                <a:cs typeface="Lucida Grande CE"/>
              </a:rPr>
              <a:t>Siedlisko: Wyspy w nurcie rzeki Wisły, a także zbiorniki wody stojącej.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765173" y="4082192"/>
            <a:ext cx="7612064" cy="99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latin typeface="Lucida Grande CE"/>
                <a:cs typeface="Lucida Grande CE"/>
              </a:rPr>
              <a:t>Gniazdowanie: Od kwietnia do maja składa 2-3 płowe, nakrapiane jaja i wysiaduje je przez ok. 24 dni. Małe zaczynają latać po 40 dniach.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65175" y="5069915"/>
            <a:ext cx="7612064" cy="881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latin typeface="Lucida Grande CE"/>
                <a:cs typeface="Lucida Grande CE"/>
              </a:rPr>
              <a:t>Występowanie: Najczęściej spotykane są na środkowej Wiśle oraz w okolicach Tarnowa i Włocławka. </a:t>
            </a:r>
            <a:endParaRPr lang="pl-PL" dirty="0">
              <a:latin typeface="Lucida Grande CE"/>
              <a:cs typeface="Lucida Grande CE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1667562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2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Lucida Grande CE"/>
                <a:cs typeface="Lucida Grande CE"/>
              </a:rPr>
              <a:t>Mewa srebrzysta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5173" y="1753751"/>
            <a:ext cx="7612064" cy="1822226"/>
          </a:xfrm>
        </p:spPr>
        <p:txBody>
          <a:bodyPr>
            <a:normAutofit fontScale="92500"/>
          </a:bodyPr>
          <a:lstStyle/>
          <a:p>
            <a:r>
              <a:rPr lang="pl-PL" dirty="0" smtClean="0">
                <a:latin typeface="Lucida Grande CE"/>
                <a:cs typeface="Lucida Grande CE"/>
              </a:rPr>
              <a:t>Opis: Jest to duża mewa, jasno upierzona. Końce jej skrzydeł są czarne, zakończone białymi plamkami. Dziób jest w kolorze żółtym, z czerwoną plamką na końcówce. Długość ciała: 54-68 cm, rozpiętość skrzydeł: 125-155 cm.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765175" y="3528646"/>
            <a:ext cx="7612064" cy="8178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latin typeface="Lucida Grande CE"/>
                <a:cs typeface="Lucida Grande CE"/>
              </a:rPr>
              <a:t>Siedlisko: Różnego rodzaju zbiorniki wodne,   w tym duże rzeki, tj. Wisła.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765175" y="4442279"/>
            <a:ext cx="7612064" cy="11308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latin typeface="Lucida Grande CE"/>
                <a:cs typeface="Lucida Grande CE"/>
              </a:rPr>
              <a:t>Gniazdowanie: Od kwietnia do czerwca składa 2-3 oliwkowe, nakrapiane jaja, które wysiaduje ok. 29 dni. Młode zaczynają latać po 40 dniach.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765175" y="5573173"/>
            <a:ext cx="7612064" cy="7809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latin typeface="Lucida Grande CE"/>
                <a:cs typeface="Lucida Grande CE"/>
              </a:rPr>
              <a:t>Występowanie: Gniazda mew rozciągają się od północnej części Polski, po środkową Wisłę.</a:t>
            </a:r>
            <a:endParaRPr lang="pl-PL" dirty="0">
              <a:latin typeface="Lucida Grande CE"/>
              <a:cs typeface="Lucida Grande CE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54" y="1753751"/>
            <a:ext cx="7443292" cy="49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8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Lucida Grande CE"/>
                <a:cs typeface="Lucida Grande CE"/>
              </a:rPr>
              <a:t>Mewa białogłowa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5175" y="1802640"/>
            <a:ext cx="7612064" cy="1613049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latin typeface="Lucida Grande CE"/>
                <a:cs typeface="Lucida Grande CE"/>
              </a:rPr>
              <a:t>Opis: Jest to mewa jasno upierzona z popielatym grzbietem. Jej dziób jest żółty zakończony czerwoną plamką. Jest bardzo podobna do mewy srebrzystej, jednak jest smuklejsza. Długość ciała: 52-58 cm, rozpiętość skrzydeł: 140–150 cm.</a:t>
            </a:r>
          </a:p>
          <a:p>
            <a:pPr marL="0" indent="0">
              <a:buNone/>
            </a:pP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765173" y="3503693"/>
            <a:ext cx="7612064" cy="1024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latin typeface="Lucida Grande CE"/>
                <a:cs typeface="Lucida Grande CE"/>
              </a:rPr>
              <a:t>Siedlisko: Mewy te najbardziej </a:t>
            </a:r>
            <a:r>
              <a:rPr lang="pl-PL" dirty="0">
                <a:latin typeface="Lucida Grande CE"/>
                <a:cs typeface="Lucida Grande CE"/>
              </a:rPr>
              <a:t>lubią gniazdować </a:t>
            </a:r>
            <a:r>
              <a:rPr lang="pl-PL" dirty="0" smtClean="0">
                <a:latin typeface="Lucida Grande CE"/>
                <a:cs typeface="Lucida Grande CE"/>
              </a:rPr>
              <a:t>          w: morskich wodach przybrzeżnych, brzegach rzek               i zbiorniki wody stojącej.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765175" y="4530478"/>
            <a:ext cx="7612064" cy="1024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Lucida Grande CE"/>
                <a:cs typeface="Lucida Grande CE"/>
              </a:rPr>
              <a:t>Gniazdowanie: </a:t>
            </a:r>
            <a:r>
              <a:rPr lang="pl-PL" dirty="0" smtClean="0">
                <a:latin typeface="Lucida Grande CE"/>
                <a:cs typeface="Lucida Grande CE"/>
              </a:rPr>
              <a:t>składa </a:t>
            </a:r>
            <a:r>
              <a:rPr lang="pl-PL" dirty="0">
                <a:latin typeface="Lucida Grande CE"/>
                <a:cs typeface="Lucida Grande CE"/>
              </a:rPr>
              <a:t>pod koniec marca 2-4 </a:t>
            </a:r>
            <a:r>
              <a:rPr lang="pl-PL" dirty="0" smtClean="0">
                <a:latin typeface="Lucida Grande CE"/>
                <a:cs typeface="Lucida Grande CE"/>
              </a:rPr>
              <a:t>oliwkowo-zielone jaja. Wysiaduje je przez ok. 28 dni. Młode zaczynają latać po 40 dniach.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765175" y="5554742"/>
            <a:ext cx="7612064" cy="1024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Lucida Grande CE"/>
                <a:cs typeface="Lucida Grande CE"/>
              </a:rPr>
              <a:t>Rozmieszczenie: Gatunek południowo–wschodni, gniazdujący w południowej części </a:t>
            </a:r>
            <a:r>
              <a:rPr lang="pl-PL" dirty="0" smtClean="0">
                <a:latin typeface="Lucida Grande CE"/>
                <a:cs typeface="Lucida Grande CE"/>
              </a:rPr>
              <a:t>kraju. Poza </a:t>
            </a:r>
            <a:r>
              <a:rPr lang="pl-PL" dirty="0">
                <a:latin typeface="Lucida Grande CE"/>
                <a:cs typeface="Lucida Grande CE"/>
              </a:rPr>
              <a:t>okresem lęgowym </a:t>
            </a:r>
            <a:r>
              <a:rPr lang="pl-PL" dirty="0" smtClean="0">
                <a:latin typeface="Lucida Grande CE"/>
                <a:cs typeface="Lucida Grande CE"/>
              </a:rPr>
              <a:t>widywana jest </a:t>
            </a:r>
            <a:r>
              <a:rPr lang="pl-PL" dirty="0">
                <a:latin typeface="Lucida Grande CE"/>
                <a:cs typeface="Lucida Grande CE"/>
              </a:rPr>
              <a:t>w całym kraju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89" y="1802640"/>
            <a:ext cx="7411189" cy="477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8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Lucida Grande CE"/>
                <a:cs typeface="Lucida Grande CE"/>
              </a:rPr>
              <a:t>Mewa romańska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1944363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latin typeface="Lucida Grande CE"/>
                <a:cs typeface="Lucida Grande CE"/>
              </a:rPr>
              <a:t>Opis: </a:t>
            </a:r>
            <a:r>
              <a:rPr lang="pl-PL" dirty="0" smtClean="0">
                <a:latin typeface="Lucida Grande CE"/>
                <a:cs typeface="Lucida Grande CE"/>
              </a:rPr>
              <a:t>Mewa bardzo </a:t>
            </a:r>
            <a:r>
              <a:rPr lang="pl-PL" dirty="0">
                <a:latin typeface="Lucida Grande CE"/>
                <a:cs typeface="Lucida Grande CE"/>
              </a:rPr>
              <a:t>podobna do mewy srebrzystej </a:t>
            </a:r>
            <a:r>
              <a:rPr lang="pl-PL" dirty="0" smtClean="0">
                <a:latin typeface="Lucida Grande CE"/>
                <a:cs typeface="Lucida Grande CE"/>
              </a:rPr>
              <a:t>                     i </a:t>
            </a:r>
            <a:r>
              <a:rPr lang="pl-PL" dirty="0">
                <a:latin typeface="Lucida Grande CE"/>
                <a:cs typeface="Lucida Grande CE"/>
              </a:rPr>
              <a:t>białogłowej. Odcień płaszcza </a:t>
            </a:r>
            <a:r>
              <a:rPr lang="pl-PL" dirty="0" smtClean="0">
                <a:latin typeface="Lucida Grande CE"/>
                <a:cs typeface="Lucida Grande CE"/>
              </a:rPr>
              <a:t>jest nieco </a:t>
            </a:r>
            <a:r>
              <a:rPr lang="pl-PL" dirty="0">
                <a:latin typeface="Lucida Grande CE"/>
                <a:cs typeface="Lucida Grande CE"/>
              </a:rPr>
              <a:t>ciemniejszy niż u obu pozostałych gatunków. Dziób masywniejszy </a:t>
            </a:r>
            <a:r>
              <a:rPr lang="pl-PL" dirty="0" smtClean="0">
                <a:latin typeface="Lucida Grande CE"/>
                <a:cs typeface="Lucida Grande CE"/>
              </a:rPr>
              <a:t>        z większą </a:t>
            </a:r>
            <a:r>
              <a:rPr lang="pl-PL" dirty="0">
                <a:latin typeface="Lucida Grande CE"/>
                <a:cs typeface="Lucida Grande CE"/>
              </a:rPr>
              <a:t>czerwoną plamką przed końcem. Na końcach skrzydeł więcej </a:t>
            </a:r>
            <a:r>
              <a:rPr lang="pl-PL" dirty="0" smtClean="0">
                <a:latin typeface="Lucida Grande CE"/>
                <a:cs typeface="Lucida Grande CE"/>
              </a:rPr>
              <a:t>czerni i </a:t>
            </a:r>
            <a:r>
              <a:rPr lang="pl-PL" dirty="0">
                <a:latin typeface="Lucida Grande CE"/>
                <a:cs typeface="Lucida Grande CE"/>
              </a:rPr>
              <a:t>mniejsze białe plamki na końcach </a:t>
            </a:r>
            <a:r>
              <a:rPr lang="pl-PL" dirty="0" smtClean="0">
                <a:latin typeface="Lucida Grande CE"/>
                <a:cs typeface="Lucida Grande CE"/>
              </a:rPr>
              <a:t>lotek. Długość ciała: 52-58 cm, </a:t>
            </a:r>
            <a:r>
              <a:rPr lang="pl-PL" dirty="0">
                <a:latin typeface="Lucida Grande CE"/>
                <a:cs typeface="Lucida Grande CE"/>
              </a:rPr>
              <a:t>rozpiętość skrzydeł: 140-150 </a:t>
            </a:r>
            <a:r>
              <a:rPr lang="pl-PL" dirty="0" smtClean="0">
                <a:latin typeface="Lucida Grande CE"/>
                <a:cs typeface="Lucida Grande CE"/>
              </a:rPr>
              <a:t>cm.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765173" y="3824599"/>
            <a:ext cx="7612064" cy="585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latin typeface="Lucida Grande CE"/>
                <a:cs typeface="Lucida Grande CE"/>
              </a:rPr>
              <a:t>Siedlisko</a:t>
            </a:r>
            <a:r>
              <a:rPr lang="pl-PL" dirty="0">
                <a:latin typeface="Lucida Grande CE"/>
                <a:cs typeface="Lucida Grande CE"/>
              </a:rPr>
              <a:t>: </a:t>
            </a:r>
            <a:r>
              <a:rPr lang="pl-PL" dirty="0" smtClean="0">
                <a:latin typeface="Lucida Grande CE"/>
                <a:cs typeface="Lucida Grande CE"/>
              </a:rPr>
              <a:t>Najczęściej spotykane to: jeziora</a:t>
            </a:r>
            <a:r>
              <a:rPr lang="pl-PL" dirty="0">
                <a:latin typeface="Lucida Grande CE"/>
                <a:cs typeface="Lucida Grande CE"/>
              </a:rPr>
              <a:t>, brzegi </a:t>
            </a:r>
            <a:r>
              <a:rPr lang="pl-PL" dirty="0" smtClean="0">
                <a:latin typeface="Lucida Grande CE"/>
                <a:cs typeface="Lucida Grande CE"/>
              </a:rPr>
              <a:t>rzek, wyspy </a:t>
            </a:r>
            <a:r>
              <a:rPr lang="pl-PL" dirty="0">
                <a:latin typeface="Lucida Grande CE"/>
                <a:cs typeface="Lucida Grande CE"/>
              </a:rPr>
              <a:t>w nurcie, mokradła i </a:t>
            </a:r>
            <a:r>
              <a:rPr lang="pl-PL" dirty="0" smtClean="0">
                <a:latin typeface="Lucida Grande CE"/>
                <a:cs typeface="Lucida Grande CE"/>
              </a:rPr>
              <a:t>bagna.</a:t>
            </a:r>
          </a:p>
          <a:p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765173" y="4409630"/>
            <a:ext cx="7612064" cy="851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Lucida Grande CE"/>
                <a:cs typeface="Lucida Grande CE"/>
              </a:rPr>
              <a:t>Gniazdowanie: </a:t>
            </a:r>
            <a:r>
              <a:rPr lang="pl-PL" dirty="0" smtClean="0">
                <a:latin typeface="Lucida Grande CE"/>
                <a:cs typeface="Lucida Grande CE"/>
              </a:rPr>
              <a:t>Mewa składa 2</a:t>
            </a:r>
            <a:r>
              <a:rPr lang="pl-PL" dirty="0">
                <a:latin typeface="Lucida Grande CE"/>
                <a:cs typeface="Lucida Grande CE"/>
              </a:rPr>
              <a:t>–3 oliwkowych brunatno nakrapianych jaj. Wysiadywanie 27–31 dni. Młode osiągają lotność po 35–40 dniach  </a:t>
            </a:r>
            <a:endParaRPr lang="pl-PL" dirty="0" smtClean="0">
              <a:latin typeface="Lucida Grande CE"/>
              <a:cs typeface="Lucida Grande CE"/>
            </a:endParaRPr>
          </a:p>
          <a:p>
            <a:pPr marL="0" indent="0">
              <a:buNone/>
            </a:pP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765175" y="5260992"/>
            <a:ext cx="7612064" cy="851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latin typeface="Lucida Grande CE"/>
                <a:cs typeface="Lucida Grande CE"/>
              </a:rPr>
              <a:t>Rozmieszczenie</a:t>
            </a:r>
            <a:r>
              <a:rPr lang="pl-PL" dirty="0">
                <a:latin typeface="Lucida Grande CE"/>
                <a:cs typeface="Lucida Grande CE"/>
              </a:rPr>
              <a:t>: Gniazduje kolonijnie na nadmorskich klifach, na skalistych wysepkach oraz nadmorskich </a:t>
            </a:r>
            <a:r>
              <a:rPr lang="pl-PL" dirty="0" smtClean="0">
                <a:latin typeface="Lucida Grande CE"/>
                <a:cs typeface="Lucida Grande CE"/>
              </a:rPr>
              <a:t>bagnach. Najłatwiej ją spotkać prze ujściu Wisły.</a:t>
            </a:r>
          </a:p>
          <a:p>
            <a:endParaRPr lang="pl-PL" dirty="0">
              <a:latin typeface="Lucida Grande CE"/>
              <a:cs typeface="Lucida Grande CE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90" y="1750329"/>
            <a:ext cx="7479662" cy="500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5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Lucida Grande CE"/>
                <a:cs typeface="Lucida Grande CE"/>
              </a:rPr>
              <a:t>Mewa żółtonoga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5175" y="2047180"/>
            <a:ext cx="7612064" cy="1999581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latin typeface="Lucida Grande CE"/>
                <a:cs typeface="Lucida Grande CE"/>
              </a:rPr>
              <a:t>Opis: Jest to duża mewa o masywnej sylwetce. Wierzch jej skrzydeł jest ciemny, a reszta upierzenia biała. Potężny dziób jest żółtej barwy    z wyraźną czerwoną plamką. Długość ciała: 52-62 cm, rozpiętość skrzydeł: 120-150 cm.</a:t>
            </a:r>
          </a:p>
          <a:p>
            <a:pPr marL="0" indent="0">
              <a:buNone/>
            </a:pPr>
            <a:r>
              <a:rPr lang="pl-PL" dirty="0" smtClean="0">
                <a:latin typeface="Lucida Grande CE"/>
                <a:cs typeface="Lucida Grande CE"/>
              </a:rPr>
              <a:t> 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765175" y="3444662"/>
            <a:ext cx="7612064" cy="1208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latin typeface="Lucida Grande CE"/>
                <a:cs typeface="Lucida Grande CE"/>
              </a:rPr>
              <a:t>Siedlisko: Najczęściej spotykane są przy większych zbiornikach lęgowych.</a:t>
            </a:r>
          </a:p>
          <a:p>
            <a:pPr marL="0" indent="0">
              <a:buFont typeface="Wingdings 2" pitchFamily="18" charset="2"/>
              <a:buNone/>
            </a:pPr>
            <a:r>
              <a:rPr lang="pl-PL" dirty="0" smtClean="0">
                <a:latin typeface="Lucida Grande CE"/>
                <a:cs typeface="Lucida Grande CE"/>
              </a:rPr>
              <a:t> 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765173" y="4142652"/>
            <a:ext cx="7612064" cy="1529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latin typeface="Lucida Grande CE"/>
                <a:cs typeface="Lucida Grande CE"/>
              </a:rPr>
              <a:t>Gniazdowanie: Od maja do czerwca składa 2-3 nakrapiane jaja, które wysiaduje ok. 26 dni. Młode zaczynają latać po 35 dniach.</a:t>
            </a:r>
          </a:p>
          <a:p>
            <a:pPr marL="0" indent="0">
              <a:buFont typeface="Wingdings 2" pitchFamily="18" charset="2"/>
              <a:buNone/>
            </a:pPr>
            <a:r>
              <a:rPr lang="pl-PL" dirty="0" smtClean="0">
                <a:latin typeface="Lucida Grande CE"/>
                <a:cs typeface="Lucida Grande CE"/>
              </a:rPr>
              <a:t> 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765175" y="5067668"/>
            <a:ext cx="7612064" cy="1692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latin typeface="Lucida Grande CE"/>
                <a:cs typeface="Lucida Grande CE"/>
              </a:rPr>
              <a:t>Rozmieszczenie</a:t>
            </a:r>
            <a:r>
              <a:rPr lang="pl-PL" dirty="0">
                <a:latin typeface="Lucida Grande CE"/>
                <a:cs typeface="Lucida Grande CE"/>
              </a:rPr>
              <a:t>: </a:t>
            </a:r>
            <a:r>
              <a:rPr lang="pl-PL" dirty="0" smtClean="0">
                <a:latin typeface="Lucida Grande CE"/>
                <a:cs typeface="Lucida Grande CE"/>
              </a:rPr>
              <a:t>W naszym kraju odnotowano </a:t>
            </a:r>
            <a:r>
              <a:rPr lang="pl-PL" dirty="0">
                <a:latin typeface="Lucida Grande CE"/>
                <a:cs typeface="Lucida Grande CE"/>
              </a:rPr>
              <a:t>tylko kilka przypadków lęgów, m.in. na Wiśle i </a:t>
            </a:r>
            <a:r>
              <a:rPr lang="pl-PL" dirty="0" smtClean="0">
                <a:latin typeface="Lucida Grande CE"/>
                <a:cs typeface="Lucida Grande CE"/>
              </a:rPr>
              <a:t>Jez</a:t>
            </a:r>
            <a:r>
              <a:rPr lang="pl-PL" dirty="0">
                <a:latin typeface="Lucida Grande CE"/>
                <a:cs typeface="Lucida Grande CE"/>
              </a:rPr>
              <a:t>. Gardno oraz pod Świnoujściem. W okresie przelotów pojawia się w całym kraju, choć najliczniej w Zatoce Gdańskiej i na </a:t>
            </a:r>
            <a:r>
              <a:rPr lang="pl-PL" dirty="0" smtClean="0">
                <a:latin typeface="Lucida Grande CE"/>
                <a:cs typeface="Lucida Grande CE"/>
              </a:rPr>
              <a:t>wschodzie.   </a:t>
            </a:r>
          </a:p>
          <a:p>
            <a:pPr marL="0" indent="0">
              <a:buFont typeface="Wingdings 2" pitchFamily="18" charset="2"/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1693081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5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6366" y="3774328"/>
            <a:ext cx="7199311" cy="1470025"/>
          </a:xfrm>
        </p:spPr>
        <p:txBody>
          <a:bodyPr/>
          <a:lstStyle/>
          <a:p>
            <a:pPr algn="ctr"/>
            <a:r>
              <a:rPr lang="pl-PL" dirty="0" smtClean="0">
                <a:latin typeface="Lucida Grande CE"/>
                <a:cs typeface="Lucida Grande CE"/>
              </a:rPr>
              <a:t>Dziękuję za uwagę !</a:t>
            </a:r>
            <a:endParaRPr lang="pl-PL" dirty="0">
              <a:latin typeface="Lucida Grande CE"/>
              <a:cs typeface="Lucida Grande CE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-1344" t="6722" r="1344" b="8075"/>
          <a:stretch/>
        </p:blipFill>
        <p:spPr>
          <a:xfrm rot="504148">
            <a:off x="4702763" y="367925"/>
            <a:ext cx="4142460" cy="3529941"/>
          </a:xfrm>
        </p:spPr>
      </p:pic>
    </p:spTree>
    <p:extLst>
      <p:ext uri="{BB962C8B-B14F-4D97-AF65-F5344CB8AC3E}">
        <p14:creationId xmlns:p14="http://schemas.microsoft.com/office/powerpoint/2010/main" val="271218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iedlisko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Siedlisko.thmx</Template>
  <TotalTime>613</TotalTime>
  <Words>823</Words>
  <Application>Microsoft Macintosh PowerPoint</Application>
  <PresentationFormat>Pokaz na ekranie (4:3)</PresentationFormat>
  <Paragraphs>48</Paragraphs>
  <Slides>9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Siedlisko</vt:lpstr>
      <vt:lpstr>Mewy gniazdujące nad Wisłą</vt:lpstr>
      <vt:lpstr>Wstęp</vt:lpstr>
      <vt:lpstr>Mewa siwa (pospolita) </vt:lpstr>
      <vt:lpstr>Mewa czarnogłowa</vt:lpstr>
      <vt:lpstr>Mewa srebrzysta</vt:lpstr>
      <vt:lpstr>Mewa białogłowa</vt:lpstr>
      <vt:lpstr>Mewa romańska</vt:lpstr>
      <vt:lpstr>Mewa żółtonoga</vt:lpstr>
      <vt:lpstr>Dziękuję za uwagę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Mewy gniazdujące nad Wisłą</dc:title>
  <dc:creator>Mariusz Ignatowicz</dc:creator>
  <cp:lastModifiedBy>Marta Ignatowicz</cp:lastModifiedBy>
  <cp:revision>32</cp:revision>
  <dcterms:created xsi:type="dcterms:W3CDTF">2012-11-23T16:56:59Z</dcterms:created>
  <dcterms:modified xsi:type="dcterms:W3CDTF">2012-12-12T19:32:43Z</dcterms:modified>
</cp:coreProperties>
</file>