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au" ContentType="audio/basic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4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86" autoAdjust="0"/>
    <p:restoredTop sz="94660"/>
  </p:normalViewPr>
  <p:slideViewPr>
    <p:cSldViewPr>
      <p:cViewPr varScale="1">
        <p:scale>
          <a:sx n="74" d="100"/>
          <a:sy n="74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FD79C-B064-4CCF-8663-23CEC0C74DB3}" type="datetimeFigureOut">
              <a:rPr lang="pl-PL" smtClean="0"/>
              <a:pPr/>
              <a:t>2012-12-11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92A5B-603F-4A12-B1D7-65FB3C7129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8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7A3-FCC6-4DAE-8635-9AF6D42BAFAB}" type="datetimeFigureOut">
              <a:rPr lang="pl-PL" smtClean="0"/>
              <a:pPr/>
              <a:t>2012-12-11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286-4BA0-4B99-9735-E21D566BDB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84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7A3-FCC6-4DAE-8635-9AF6D42BAFAB}" type="datetimeFigureOut">
              <a:rPr lang="pl-PL" smtClean="0"/>
              <a:pPr/>
              <a:t>2012-12-11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286-4BA0-4B99-9735-E21D566BDB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03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7A3-FCC6-4DAE-8635-9AF6D42BAFAB}" type="datetimeFigureOut">
              <a:rPr lang="pl-PL" smtClean="0"/>
              <a:pPr/>
              <a:t>2012-12-11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286-4BA0-4B99-9735-E21D566BDB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777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7A3-FCC6-4DAE-8635-9AF6D42BAFAB}" type="datetimeFigureOut">
              <a:rPr lang="pl-PL" smtClean="0"/>
              <a:pPr/>
              <a:t>2012-12-11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286-4BA0-4B99-9735-E21D566BDB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60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7A3-FCC6-4DAE-8635-9AF6D42BAFAB}" type="datetimeFigureOut">
              <a:rPr lang="pl-PL" smtClean="0"/>
              <a:pPr/>
              <a:t>2012-12-11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286-4BA0-4B99-9735-E21D566BDB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382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7A3-FCC6-4DAE-8635-9AF6D42BAFAB}" type="datetimeFigureOut">
              <a:rPr lang="pl-PL" smtClean="0"/>
              <a:pPr/>
              <a:t>2012-12-11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286-4BA0-4B99-9735-E21D566BDB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63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7A3-FCC6-4DAE-8635-9AF6D42BAFAB}" type="datetimeFigureOut">
              <a:rPr lang="pl-PL" smtClean="0"/>
              <a:pPr/>
              <a:t>2012-12-11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286-4BA0-4B99-9735-E21D566BDB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75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7A3-FCC6-4DAE-8635-9AF6D42BAFAB}" type="datetimeFigureOut">
              <a:rPr lang="pl-PL" smtClean="0"/>
              <a:pPr/>
              <a:t>2012-12-11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286-4BA0-4B99-9735-E21D566BDB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649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7A3-FCC6-4DAE-8635-9AF6D42BAFAB}" type="datetimeFigureOut">
              <a:rPr lang="pl-PL" smtClean="0"/>
              <a:pPr/>
              <a:t>2012-12-11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286-4BA0-4B99-9735-E21D566BDB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70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7A3-FCC6-4DAE-8635-9AF6D42BAFAB}" type="datetimeFigureOut">
              <a:rPr lang="pl-PL" smtClean="0"/>
              <a:pPr/>
              <a:t>2012-12-11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286-4BA0-4B99-9735-E21D566BDB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30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7A3-FCC6-4DAE-8635-9AF6D42BAFAB}" type="datetimeFigureOut">
              <a:rPr lang="pl-PL" smtClean="0"/>
              <a:pPr/>
              <a:t>2012-12-11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286-4BA0-4B99-9735-E21D566BDB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90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27A3-FCC6-4DAE-8635-9AF6D42BAFAB}" type="datetimeFigureOut">
              <a:rPr lang="pl-PL" smtClean="0"/>
              <a:pPr/>
              <a:t>2012-12-11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3286-4BA0-4B99-9735-E21D566BDB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17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au"/><Relationship Id="rId1" Type="http://schemas.microsoft.com/office/2007/relationships/media" Target="../media/media3.au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628"/>
            <a:ext cx="5364088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6523"/>
            <a:ext cx="2376600" cy="316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48327"/>
            <a:ext cx="2411761" cy="321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-1"/>
            <a:ext cx="3776108" cy="503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28" y="3598703"/>
            <a:ext cx="4646229" cy="328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445118" y="38312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dirty="0" smtClean="0">
                <a:solidFill>
                  <a:srgbClr val="002060"/>
                </a:solidFill>
              </a:rPr>
              <a:t>Mewy</a:t>
            </a:r>
            <a:endParaRPr lang="pl-PL" sz="8000" dirty="0">
              <a:solidFill>
                <a:srgbClr val="00206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588224" y="623731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Przygotowała: Karolina Ćwikła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6" name="mewa pospoli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000164" y="40719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8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2238"/>
            <a:ext cx="9450388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9424" y="116632"/>
            <a:ext cx="5184576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Miejsce występowania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12454" y="1268760"/>
            <a:ext cx="61206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Występuje w północnej Europie i w północno-wschodniej Ameryce Północnej. Zamieszkuje wybrzeża morskie i wody śródlądowe.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343144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6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2238"/>
            <a:ext cx="9450388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/>
          <a:lstStyle/>
          <a:p>
            <a:r>
              <a:rPr lang="pl-PL" dirty="0" smtClean="0"/>
              <a:t>Wygląd zewnętrzny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74" y="1202437"/>
            <a:ext cx="3384376" cy="445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162932" y="4872173"/>
            <a:ext cx="1045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r</a:t>
            </a:r>
            <a:r>
              <a:rPr lang="pl-PL" dirty="0" smtClean="0"/>
              <a:t>óżowe nogi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6157950" y="1862172"/>
            <a:ext cx="1421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u</a:t>
            </a:r>
            <a:r>
              <a:rPr lang="pl-PL" dirty="0" smtClean="0"/>
              <a:t>pierzenie białe </a:t>
            </a:r>
          </a:p>
          <a:p>
            <a:r>
              <a:rPr lang="pl-PL" dirty="0" smtClean="0"/>
              <a:t>z </a:t>
            </a:r>
            <a:r>
              <a:rPr lang="pl-PL" dirty="0"/>
              <a:t>czarnym </a:t>
            </a:r>
            <a:r>
              <a:rPr lang="pl-PL" dirty="0" smtClean="0"/>
              <a:t>grzbietem</a:t>
            </a:r>
          </a:p>
          <a:p>
            <a:r>
              <a:rPr lang="pl-PL" dirty="0" smtClean="0"/>
              <a:t>i </a:t>
            </a:r>
            <a:r>
              <a:rPr lang="pl-PL" dirty="0"/>
              <a:t>wierzchem </a:t>
            </a:r>
            <a:r>
              <a:rPr lang="pl-PL" dirty="0" smtClean="0"/>
              <a:t>skrzydeł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6243168" y="1202437"/>
            <a:ext cx="11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żółty</a:t>
            </a:r>
          </a:p>
          <a:p>
            <a:r>
              <a:rPr lang="pl-PL" dirty="0"/>
              <a:t>d</a:t>
            </a:r>
            <a:r>
              <a:rPr lang="pl-PL" dirty="0" smtClean="0"/>
              <a:t>ziób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05693" y="4732233"/>
            <a:ext cx="1158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czerwona plamka </a:t>
            </a:r>
            <a:r>
              <a:rPr lang="pl-PL" dirty="0" smtClean="0"/>
              <a:t>na żuchwie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275856" y="1628800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Młoda mewa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636690" y="476168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Dorosła mewa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6215390" y="3679989"/>
            <a:ext cx="1364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białe </a:t>
            </a:r>
            <a:r>
              <a:rPr lang="pl-PL" dirty="0" smtClean="0"/>
              <a:t>plamki na </a:t>
            </a:r>
            <a:r>
              <a:rPr lang="pl-PL" dirty="0"/>
              <a:t>końcach </a:t>
            </a:r>
            <a:r>
              <a:rPr lang="pl-PL" dirty="0" smtClean="0"/>
              <a:t>skrzydeł</a:t>
            </a:r>
            <a:endParaRPr lang="pl-PL" dirty="0"/>
          </a:p>
        </p:txBody>
      </p:sp>
      <p:cxnSp>
        <p:nvCxnSpPr>
          <p:cNvPr id="12" name="Łącznik prosty ze strzałką 11"/>
          <p:cNvCxnSpPr>
            <a:stCxn id="6" idx="1"/>
          </p:cNvCxnSpPr>
          <p:nvPr/>
        </p:nvCxnSpPr>
        <p:spPr>
          <a:xfrm flipH="1">
            <a:off x="5685808" y="1525603"/>
            <a:ext cx="557360" cy="20908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>
            <a:off x="5162932" y="2739335"/>
            <a:ext cx="942761" cy="877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H="1">
            <a:off x="4355976" y="2739335"/>
            <a:ext cx="1749717" cy="11937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flipH="1">
            <a:off x="3563888" y="2739335"/>
            <a:ext cx="2541806" cy="1553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H="1">
            <a:off x="3563888" y="4141654"/>
            <a:ext cx="2644794" cy="295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H="1" flipV="1">
            <a:off x="5796136" y="3818488"/>
            <a:ext cx="412546" cy="12666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8" name="pole tekstowe 2047"/>
          <p:cNvSpPr txBox="1"/>
          <p:nvPr/>
        </p:nvSpPr>
        <p:spPr>
          <a:xfrm>
            <a:off x="1368658" y="1027871"/>
            <a:ext cx="1225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upierzenie </a:t>
            </a:r>
            <a:r>
              <a:rPr lang="pl-PL" dirty="0" smtClean="0"/>
              <a:t>białe, </a:t>
            </a:r>
            <a:r>
              <a:rPr lang="pl-PL" dirty="0"/>
              <a:t>gęsto upstrzony brązowymi cętkami</a:t>
            </a:r>
          </a:p>
          <a:p>
            <a:r>
              <a:rPr lang="pl-PL" dirty="0"/>
              <a:t>w</a:t>
            </a:r>
            <a:r>
              <a:rPr lang="pl-PL" dirty="0" smtClean="0"/>
              <a:t>ierzch ciała</a:t>
            </a:r>
            <a:endParaRPr lang="pl-PL" dirty="0"/>
          </a:p>
        </p:txBody>
      </p:sp>
      <p:cxnSp>
        <p:nvCxnSpPr>
          <p:cNvPr id="2052" name="Łącznik prosty ze strzałką 2051"/>
          <p:cNvCxnSpPr/>
          <p:nvPr/>
        </p:nvCxnSpPr>
        <p:spPr>
          <a:xfrm>
            <a:off x="2555776" y="1951965"/>
            <a:ext cx="1188132" cy="4252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53" name="Prostokąt 2052"/>
          <p:cNvSpPr/>
          <p:nvPr/>
        </p:nvSpPr>
        <p:spPr>
          <a:xfrm>
            <a:off x="1556501" y="3429000"/>
            <a:ext cx="1583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szeroka, ciemna </a:t>
            </a:r>
            <a:r>
              <a:rPr lang="pl-PL" dirty="0" smtClean="0"/>
              <a:t>pręga na ogonie</a:t>
            </a:r>
            <a:endParaRPr lang="pl-PL" dirty="0"/>
          </a:p>
        </p:txBody>
      </p:sp>
      <p:sp>
        <p:nvSpPr>
          <p:cNvPr id="2054" name="Prostokąt 2053"/>
          <p:cNvSpPr/>
          <p:nvPr/>
        </p:nvSpPr>
        <p:spPr>
          <a:xfrm>
            <a:off x="1469336" y="4496023"/>
            <a:ext cx="1671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ciemnoszary</a:t>
            </a:r>
            <a:endParaRPr lang="pl-PL" dirty="0"/>
          </a:p>
          <a:p>
            <a:r>
              <a:rPr lang="pl-PL" dirty="0" smtClean="0"/>
              <a:t>dziób</a:t>
            </a:r>
            <a:endParaRPr lang="pl-PL" dirty="0"/>
          </a:p>
        </p:txBody>
      </p:sp>
      <p:cxnSp>
        <p:nvCxnSpPr>
          <p:cNvPr id="2056" name="Łącznik prosty ze strzałką 2055"/>
          <p:cNvCxnSpPr/>
          <p:nvPr/>
        </p:nvCxnSpPr>
        <p:spPr>
          <a:xfrm flipV="1">
            <a:off x="2594568" y="2571050"/>
            <a:ext cx="681288" cy="1108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58" name="Łącznik prosty ze strzałką 2057"/>
          <p:cNvCxnSpPr/>
          <p:nvPr/>
        </p:nvCxnSpPr>
        <p:spPr>
          <a:xfrm flipV="1">
            <a:off x="2773574" y="1848768"/>
            <a:ext cx="2590514" cy="26472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60" name="Łącznik prosty ze strzałką 2059"/>
          <p:cNvCxnSpPr>
            <a:stCxn id="4" idx="1"/>
          </p:cNvCxnSpPr>
          <p:nvPr/>
        </p:nvCxnSpPr>
        <p:spPr>
          <a:xfrm flipH="1" flipV="1">
            <a:off x="4886285" y="5084850"/>
            <a:ext cx="276647" cy="1104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62" name="Łącznik prosty ze strzałką 2061"/>
          <p:cNvCxnSpPr/>
          <p:nvPr/>
        </p:nvCxnSpPr>
        <p:spPr>
          <a:xfrm flipH="1" flipV="1">
            <a:off x="4716016" y="3336195"/>
            <a:ext cx="792088" cy="15359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64" name="Prostokąt 2063"/>
          <p:cNvSpPr/>
          <p:nvPr/>
        </p:nvSpPr>
        <p:spPr>
          <a:xfrm>
            <a:off x="7673842" y="1259467"/>
            <a:ext cx="14701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Ubarwienie ptaków dorosłych młodzież osiąga </a:t>
            </a: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czwartym roku życia. </a:t>
            </a:r>
          </a:p>
        </p:txBody>
      </p:sp>
      <p:sp>
        <p:nvSpPr>
          <p:cNvPr id="2065" name="Prostokąt 2064"/>
          <p:cNvSpPr/>
          <p:nvPr/>
        </p:nvSpPr>
        <p:spPr>
          <a:xfrm>
            <a:off x="-27822" y="1848768"/>
            <a:ext cx="15124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Ptaki dorosłe osiągają długość ciała ok. 70-80 cm, rozpiętość skrzydeł ok. 170 cm </a:t>
            </a:r>
            <a:endParaRPr lang="pl-PL" dirty="0" smtClean="0"/>
          </a:p>
          <a:p>
            <a:r>
              <a:rPr lang="pl-PL" dirty="0" smtClean="0"/>
              <a:t>i </a:t>
            </a:r>
            <a:r>
              <a:rPr lang="pl-PL" dirty="0"/>
              <a:t>ciężar 1,3-2,25 kg. </a:t>
            </a:r>
          </a:p>
        </p:txBody>
      </p:sp>
    </p:spTree>
    <p:extLst>
      <p:ext uri="{BB962C8B-B14F-4D97-AF65-F5344CB8AC3E}">
        <p14:creationId xmlns:p14="http://schemas.microsoft.com/office/powerpoint/2010/main" val="235077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2048" grpId="0"/>
      <p:bldP spid="2053" grpId="0"/>
      <p:bldP spid="2054" grpId="0"/>
      <p:bldP spid="2064" grpId="0"/>
      <p:bldP spid="20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2238"/>
            <a:ext cx="9450388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Pokarm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664" y="1268761"/>
            <a:ext cx="6048672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/>
              <a:t>Mewa </a:t>
            </a:r>
            <a:r>
              <a:rPr lang="pl-PL" sz="1800" dirty="0" smtClean="0"/>
              <a:t>siodłata żywi </a:t>
            </a:r>
            <a:r>
              <a:rPr lang="pl-PL" sz="1800" dirty="0"/>
              <a:t>się głównie rybami, skorupiakami, a także pisklętami innych ptaków oraz odpadkami organicznymi. Od lipca do </a:t>
            </a:r>
            <a:r>
              <a:rPr lang="pl-PL" sz="1800" dirty="0" smtClean="0"/>
              <a:t>kwietnia lata nad </a:t>
            </a:r>
            <a:r>
              <a:rPr lang="pl-PL" sz="1800" dirty="0"/>
              <a:t>morskimi </a:t>
            </a:r>
            <a:r>
              <a:rPr lang="pl-PL" sz="1800" dirty="0" smtClean="0"/>
              <a:t>wybrzeżami </a:t>
            </a:r>
            <a:r>
              <a:rPr lang="pl-PL" sz="1800" dirty="0"/>
              <a:t>lub pełnym </a:t>
            </a:r>
            <a:r>
              <a:rPr lang="pl-PL" sz="1800" dirty="0" smtClean="0"/>
              <a:t>morzem </a:t>
            </a:r>
            <a:r>
              <a:rPr lang="pl-PL" sz="1800" dirty="0"/>
              <a:t>szukając pożywienia. Jej wielkość i żarłoczność działa </a:t>
            </a:r>
            <a:r>
              <a:rPr lang="pl-PL" sz="1800" dirty="0" smtClean="0"/>
              <a:t>źle na kolonie innych gatunków mew, </a:t>
            </a:r>
            <a:r>
              <a:rPr lang="pl-PL" sz="1800" dirty="0"/>
              <a:t>w </a:t>
            </a:r>
            <a:r>
              <a:rPr lang="pl-PL" sz="1800" dirty="0" smtClean="0"/>
              <a:t>których to </a:t>
            </a:r>
            <a:r>
              <a:rPr lang="pl-PL" sz="1800" dirty="0"/>
              <a:t>mewy siodłate kradną jaja </a:t>
            </a:r>
            <a:r>
              <a:rPr lang="pl-PL" sz="1800" dirty="0" smtClean="0"/>
              <a:t>i </a:t>
            </a:r>
            <a:r>
              <a:rPr lang="pl-PL" sz="1800" dirty="0"/>
              <a:t>pisklęta. Mogą nawet polować na dorosłe ptaki, </a:t>
            </a:r>
            <a:r>
              <a:rPr lang="pl-PL" sz="1800" dirty="0" smtClean="0"/>
              <a:t>które </a:t>
            </a:r>
            <a:r>
              <a:rPr lang="pl-PL" sz="1800" dirty="0"/>
              <a:t>gnieżdżą się w </a:t>
            </a:r>
            <a:r>
              <a:rPr lang="pl-PL" sz="1800" dirty="0" smtClean="0"/>
              <a:t>norach </a:t>
            </a:r>
            <a:r>
              <a:rPr lang="pl-PL" sz="1800" dirty="0"/>
              <a:t>i </a:t>
            </a:r>
            <a:r>
              <a:rPr lang="pl-PL" sz="1800" dirty="0" smtClean="0"/>
              <a:t>szczelinach. </a:t>
            </a:r>
            <a:endParaRPr lang="pl-P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08" y="3224661"/>
            <a:ext cx="323301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0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286" y="-141773"/>
            <a:ext cx="9450388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23928" y="116632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Rozmnażanie się mewy siodłatej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9568" y="1146483"/>
            <a:ext cx="612068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 smtClean="0"/>
              <a:t>Okres </a:t>
            </a:r>
            <a:r>
              <a:rPr lang="pl-PL" sz="1800" dirty="0"/>
              <a:t>lęgowy trwa od połowy kwietnia do czerwca. W ciągu roku wyprowadza jeden lęg, składając </a:t>
            </a:r>
            <a:r>
              <a:rPr lang="pl-PL" sz="1800" dirty="0" smtClean="0"/>
              <a:t>       w </a:t>
            </a:r>
            <a:r>
              <a:rPr lang="pl-PL" sz="1800" dirty="0"/>
              <a:t>kwietniu-czerwcu 1-3 oliwkowych jaj pokrytych ciemnymi </a:t>
            </a:r>
            <a:r>
              <a:rPr lang="pl-PL" sz="1800" dirty="0" smtClean="0"/>
              <a:t>plamkami. Jaja </a:t>
            </a:r>
            <a:r>
              <a:rPr lang="pl-PL" sz="1800" dirty="0"/>
              <a:t>wysiadywane są </a:t>
            </a:r>
            <a:r>
              <a:rPr lang="pl-PL" sz="1800" dirty="0" smtClean="0"/>
              <a:t>około </a:t>
            </a:r>
            <a:r>
              <a:rPr lang="pl-PL" sz="1800" dirty="0"/>
              <a:t>27 </a:t>
            </a:r>
            <a:r>
              <a:rPr lang="pl-PL" sz="1800" dirty="0" smtClean="0"/>
              <a:t>dni </a:t>
            </a:r>
            <a:r>
              <a:rPr lang="pl-PL" sz="1800" dirty="0"/>
              <a:t>przez obydwoje rodziców. Oboje też karmią młode przez około 50-56 dni i to </a:t>
            </a:r>
            <a:r>
              <a:rPr lang="pl-PL" sz="1800" dirty="0" smtClean="0"/>
              <a:t>     z </a:t>
            </a:r>
            <a:r>
              <a:rPr lang="pl-PL" sz="1800" dirty="0"/>
              <a:t>dużym poświęceniem. Potrafią zdobywać dla nich pokarm </a:t>
            </a:r>
            <a:r>
              <a:rPr lang="pl-PL" sz="1800" dirty="0" smtClean="0"/>
              <a:t>       z </a:t>
            </a:r>
            <a:r>
              <a:rPr lang="pl-PL" sz="1800" dirty="0"/>
              <a:t>terenów oddalonych od gniazda o 20-35 km. Pisklęta uzyskują zdolność do lotu w wieku około 8 tygodni. Pierwsze </a:t>
            </a:r>
            <a:r>
              <a:rPr lang="pl-PL" sz="1800" dirty="0" smtClean="0"/>
              <a:t>lęgi mewa siodłata  </a:t>
            </a:r>
            <a:r>
              <a:rPr lang="pl-PL" sz="1800" dirty="0"/>
              <a:t>wyprowadza w wieku 4 - 5 lat.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90658"/>
            <a:ext cx="2248809" cy="150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9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2238"/>
            <a:ext cx="9450388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268760"/>
            <a:ext cx="269247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547662" y="4388995"/>
            <a:ext cx="269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Postawa godowa</a:t>
            </a:r>
            <a:endParaRPr lang="pl-P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412776"/>
            <a:ext cx="3110353" cy="188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427983" y="3293126"/>
            <a:ext cx="311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Gniazdo mewy siodłatej</a:t>
            </a:r>
          </a:p>
          <a:p>
            <a:pPr algn="ctr"/>
            <a:r>
              <a:rPr lang="pl-PL" dirty="0" smtClean="0"/>
              <a:t> z jajami</a:t>
            </a:r>
            <a:endParaRPr lang="pl-PL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13409"/>
            <a:ext cx="2520281" cy="168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588225" y="4365104"/>
            <a:ext cx="95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Młoda mewa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033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966" y="-141416"/>
            <a:ext cx="9450388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67944" y="0"/>
            <a:ext cx="4762872" cy="1143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Wygląd gniazda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9672" y="1146840"/>
            <a:ext cx="590465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/>
              <a:t>Mewa siodłata gnieździ się pojedynczo lub w koloniach. C</a:t>
            </a:r>
            <a:r>
              <a:rPr lang="pl-PL" sz="1800" dirty="0" smtClean="0"/>
              <a:t>zęsto też przyłącza </a:t>
            </a:r>
            <a:r>
              <a:rPr lang="pl-PL" sz="1800" dirty="0"/>
              <a:t>się do kolonii innych gatunków mew. Gniazda zakłada na obrywach </a:t>
            </a:r>
            <a:r>
              <a:rPr lang="pl-PL" sz="1800" dirty="0" smtClean="0"/>
              <a:t>skalnych, lub </a:t>
            </a:r>
            <a:r>
              <a:rPr lang="pl-PL" sz="1800" dirty="0"/>
              <a:t>rzadziej na piasku i w trawie, zawsze w pobliżu wody. </a:t>
            </a:r>
            <a:r>
              <a:rPr lang="pl-PL" sz="1800" dirty="0" smtClean="0"/>
              <a:t>Brzegi gniazda </a:t>
            </a:r>
            <a:r>
              <a:rPr lang="pl-PL" sz="1800" dirty="0"/>
              <a:t>obłożone są kamykami lub resztkami morskich skorupiaków. Gniazdo budowane jest przez obojga partnerów. Używane do tego są gałęzie, trawy, glony umieszczone w płytkim dołku.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77386"/>
            <a:ext cx="310857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05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2238"/>
            <a:ext cx="9450388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39952" y="13467"/>
            <a:ext cx="4690864" cy="1143000"/>
          </a:xfrm>
        </p:spPr>
        <p:txBody>
          <a:bodyPr/>
          <a:lstStyle/>
          <a:p>
            <a:r>
              <a:rPr lang="pl-PL" sz="3600" dirty="0" smtClean="0"/>
              <a:t>Mewa</a:t>
            </a:r>
            <a:r>
              <a:rPr lang="pl-PL" dirty="0" smtClean="0"/>
              <a:t> </a:t>
            </a:r>
            <a:r>
              <a:rPr lang="pl-PL" sz="3600" dirty="0" smtClean="0"/>
              <a:t>srebrzysta</a:t>
            </a:r>
            <a:endParaRPr lang="pl-PL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40" y="1412776"/>
            <a:ext cx="35523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06942"/>
            <a:ext cx="2985120" cy="223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mewa srebrzys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000164" y="4500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2238"/>
            <a:ext cx="9450388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Miejsce występowania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91680" y="1268760"/>
            <a:ext cx="5400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/>
              <a:t>Mewa srebrzysta występuje na wybrzeżach </a:t>
            </a:r>
            <a:r>
              <a:rPr lang="pl-PL" sz="1800" dirty="0" smtClean="0"/>
              <a:t>Europy i Azji i </a:t>
            </a:r>
            <a:r>
              <a:rPr lang="pl-PL" sz="1800" dirty="0"/>
              <a:t>północnej części Ameryki Północnej. Zasiedla wybrzeża morskie, brzegi dużych jezior oraz wyspy u ujścia dużych rzek.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3855517" cy="355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37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37" y="-140338"/>
            <a:ext cx="9450388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84" y="3491301"/>
            <a:ext cx="256063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79" y="1442238"/>
            <a:ext cx="26209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4690864" cy="868958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Wygląd zewnętrzny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146488" y="1548170"/>
            <a:ext cx="12922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Mewa srebrzysta osiąga ok. 65 cm długości ciała, ok. 150 cm rozpiętości skrzydeł </a:t>
            </a:r>
            <a:endParaRPr lang="pl-PL" dirty="0" smtClean="0"/>
          </a:p>
          <a:p>
            <a:r>
              <a:rPr lang="pl-PL" dirty="0" smtClean="0"/>
              <a:t>i </a:t>
            </a:r>
            <a:r>
              <a:rPr lang="pl-PL" dirty="0"/>
              <a:t>wagę 720-1500 g.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974859" y="3541557"/>
            <a:ext cx="1243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ż</a:t>
            </a:r>
            <a:r>
              <a:rPr lang="pl-PL" dirty="0" smtClean="0"/>
              <a:t>ółty dziób </a:t>
            </a:r>
          </a:p>
          <a:p>
            <a:pPr algn="ctr"/>
            <a:r>
              <a:rPr lang="pl-PL" dirty="0" smtClean="0"/>
              <a:t>z czerwoną plamką</a:t>
            </a:r>
            <a:endParaRPr lang="pl-PL" dirty="0"/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2724397" y="4553610"/>
            <a:ext cx="1290001" cy="3277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5328333" y="4700855"/>
            <a:ext cx="230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</a:t>
            </a:r>
            <a:r>
              <a:rPr lang="pl-PL" dirty="0" smtClean="0"/>
              <a:t>ielisto-różowe nogi</a:t>
            </a:r>
            <a:endParaRPr lang="pl-PL" dirty="0"/>
          </a:p>
        </p:txBody>
      </p:sp>
      <p:cxnSp>
        <p:nvCxnSpPr>
          <p:cNvPr id="14" name="Łącznik prosty ze strzałką 13"/>
          <p:cNvCxnSpPr>
            <a:stCxn id="12" idx="1"/>
          </p:cNvCxnSpPr>
          <p:nvPr/>
        </p:nvCxnSpPr>
        <p:spPr>
          <a:xfrm flipH="1">
            <a:off x="4262660" y="4885521"/>
            <a:ext cx="1065673" cy="69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574061" y="4075331"/>
            <a:ext cx="1560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niebieskoszary</a:t>
            </a:r>
            <a:endParaRPr lang="pl-PL" dirty="0"/>
          </a:p>
          <a:p>
            <a:pPr algn="ctr"/>
            <a:r>
              <a:rPr lang="pl-PL" dirty="0" smtClean="0"/>
              <a:t>grzbiet i wierzch skrzydeł</a:t>
            </a:r>
            <a:endParaRPr lang="pl-PL" dirty="0"/>
          </a:p>
        </p:txBody>
      </p:sp>
      <p:cxnSp>
        <p:nvCxnSpPr>
          <p:cNvPr id="18" name="Łącznik prosty ze strzałką 17"/>
          <p:cNvCxnSpPr/>
          <p:nvPr/>
        </p:nvCxnSpPr>
        <p:spPr>
          <a:xfrm flipH="1">
            <a:off x="4067944" y="3931114"/>
            <a:ext cx="1598937" cy="87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1438765" y="3293580"/>
            <a:ext cx="190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</a:t>
            </a:r>
            <a:r>
              <a:rPr lang="pl-PL" dirty="0" smtClean="0"/>
              <a:t>zarnobiałe końcówki skrzydeł</a:t>
            </a:r>
            <a:endParaRPr lang="pl-PL" dirty="0"/>
          </a:p>
        </p:txBody>
      </p:sp>
      <p:cxnSp>
        <p:nvCxnSpPr>
          <p:cNvPr id="21" name="Łącznik prosty ze strzałką 20"/>
          <p:cNvCxnSpPr/>
          <p:nvPr/>
        </p:nvCxnSpPr>
        <p:spPr>
          <a:xfrm>
            <a:off x="2826920" y="3931114"/>
            <a:ext cx="1780537" cy="622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3333378" y="297529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Młoda mewa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3703270" y="5089276"/>
            <a:ext cx="1043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Dorosła mewa</a:t>
            </a:r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1573078" y="114368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b</a:t>
            </a:r>
            <a:r>
              <a:rPr lang="pl-PL" dirty="0" smtClean="0"/>
              <a:t>rązowe upierzenie</a:t>
            </a:r>
            <a:endParaRPr lang="pl-PL" dirty="0"/>
          </a:p>
        </p:txBody>
      </p:sp>
      <p:cxnSp>
        <p:nvCxnSpPr>
          <p:cNvPr id="26" name="Łącznik prosty ze strzałką 25"/>
          <p:cNvCxnSpPr/>
          <p:nvPr/>
        </p:nvCxnSpPr>
        <p:spPr>
          <a:xfrm>
            <a:off x="2878499" y="1576596"/>
            <a:ext cx="994939" cy="7371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1438765" y="2132044"/>
            <a:ext cx="18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szeroki ciemny pas na końcu ogona </a:t>
            </a:r>
            <a:endParaRPr lang="pl-PL" dirty="0"/>
          </a:p>
        </p:txBody>
      </p:sp>
      <p:cxnSp>
        <p:nvCxnSpPr>
          <p:cNvPr id="30" name="Łącznik prosty ze strzałką 29"/>
          <p:cNvCxnSpPr/>
          <p:nvPr/>
        </p:nvCxnSpPr>
        <p:spPr>
          <a:xfrm flipV="1">
            <a:off x="2142844" y="2270543"/>
            <a:ext cx="2867797" cy="6917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7772148" y="889843"/>
            <a:ext cx="13718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Z </a:t>
            </a:r>
            <a:r>
              <a:rPr lang="pl-PL" dirty="0"/>
              <a:t>wiekiem upierzenie staje się coraz bardziej srebrzyste na grzbiecie i skrzydłach, a </a:t>
            </a:r>
            <a:r>
              <a:rPr lang="pl-PL" dirty="0" smtClean="0"/>
              <a:t>brązowe upierzenie stopniowo </a:t>
            </a:r>
            <a:r>
              <a:rPr lang="pl-PL" dirty="0"/>
              <a:t>zanika. Ostateczne ubarwienie młodzież osiąga </a:t>
            </a: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czwartym roku życia. </a:t>
            </a:r>
          </a:p>
        </p:txBody>
      </p:sp>
      <p:sp>
        <p:nvSpPr>
          <p:cNvPr id="2048" name="Prostokąt 2047"/>
          <p:cNvSpPr/>
          <p:nvPr/>
        </p:nvSpPr>
        <p:spPr>
          <a:xfrm>
            <a:off x="6228184" y="1947378"/>
            <a:ext cx="128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brązowy</a:t>
            </a:r>
          </a:p>
          <a:p>
            <a:pPr algn="ctr"/>
            <a:r>
              <a:rPr lang="pl-PL" dirty="0" smtClean="0"/>
              <a:t>dziób</a:t>
            </a:r>
            <a:endParaRPr lang="pl-PL" dirty="0"/>
          </a:p>
        </p:txBody>
      </p:sp>
      <p:sp>
        <p:nvSpPr>
          <p:cNvPr id="2049" name="Prostokąt 2048"/>
          <p:cNvSpPr/>
          <p:nvPr/>
        </p:nvSpPr>
        <p:spPr>
          <a:xfrm>
            <a:off x="5666881" y="2904567"/>
            <a:ext cx="1292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nogi cieliste</a:t>
            </a:r>
          </a:p>
        </p:txBody>
      </p:sp>
      <p:cxnSp>
        <p:nvCxnSpPr>
          <p:cNvPr id="2054" name="Łącznik prosty ze strzałką 2053"/>
          <p:cNvCxnSpPr/>
          <p:nvPr/>
        </p:nvCxnSpPr>
        <p:spPr>
          <a:xfrm flipH="1" flipV="1">
            <a:off x="4262660" y="2916875"/>
            <a:ext cx="1151165" cy="172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56" name="Łącznik prosty ze strzałką 2055"/>
          <p:cNvCxnSpPr/>
          <p:nvPr/>
        </p:nvCxnSpPr>
        <p:spPr>
          <a:xfrm flipH="1" flipV="1">
            <a:off x="3873438" y="1947379"/>
            <a:ext cx="2498762" cy="184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12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2" grpId="0"/>
      <p:bldP spid="16" grpId="0"/>
      <p:bldP spid="19" grpId="0"/>
      <p:bldP spid="22" grpId="0"/>
      <p:bldP spid="23" grpId="0"/>
      <p:bldP spid="24" grpId="0"/>
      <p:bldP spid="28" grpId="0"/>
      <p:bldP spid="31" grpId="0"/>
      <p:bldP spid="2048" grpId="0"/>
      <p:bldP spid="20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87" y="-122238"/>
            <a:ext cx="9450388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/>
          <a:lstStyle/>
          <a:p>
            <a:r>
              <a:rPr lang="pl-PL" sz="3600" dirty="0" smtClean="0"/>
              <a:t>Pokarm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664" y="1340768"/>
            <a:ext cx="6048672" cy="46085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 smtClean="0"/>
              <a:t>Mewa </a:t>
            </a:r>
            <a:r>
              <a:rPr lang="pl-PL" sz="1800" dirty="0"/>
              <a:t>srebrzysta odżywia się różnymi odpadkami wyrzucanymi przez ludzi, padliną, jajami i pisklętami innych ptaków morskich, drobnymi zwierzętami morskimi i lądowymi oraz pokarmem roślinnym. Szybując w locie patrolowym wypatrują wyrzuconych na brzegach skorupiaków, jeżowców i padliny. </a:t>
            </a:r>
            <a:r>
              <a:rPr lang="pl-PL" sz="1800" dirty="0" smtClean="0"/>
              <a:t>    W </a:t>
            </a:r>
            <a:r>
              <a:rPr lang="pl-PL" sz="1800" dirty="0"/>
              <a:t>mule i błocie znajdują małże, które zjadają razem ze skorupkami, lub zrzucają je z wysoka by się roztrzaskały </a:t>
            </a:r>
            <a:r>
              <a:rPr lang="pl-PL" sz="1800" dirty="0" smtClean="0"/>
              <a:t>            o </a:t>
            </a:r>
            <a:r>
              <a:rPr lang="pl-PL" sz="1800" dirty="0"/>
              <a:t>twarde podłoże</a:t>
            </a:r>
            <a:r>
              <a:rPr lang="pl-PL" sz="1800" dirty="0" smtClean="0"/>
              <a:t>. </a:t>
            </a:r>
            <a:r>
              <a:rPr lang="pl-PL" sz="1800" dirty="0"/>
              <a:t>Potrafią rzucać się z wysokości 5 metrów </a:t>
            </a:r>
            <a:r>
              <a:rPr lang="pl-PL" sz="1800" dirty="0" smtClean="0"/>
              <a:t>     w </a:t>
            </a:r>
            <a:r>
              <a:rPr lang="pl-PL" sz="1800" dirty="0"/>
              <a:t>wodę i nurkować na kilkadziesiąt centymetrów. </a:t>
            </a:r>
            <a:r>
              <a:rPr lang="pl-PL" sz="1800" dirty="0" smtClean="0"/>
              <a:t>Mewa srebrzysta płynąc chwyta zdobycz z </a:t>
            </a:r>
            <a:r>
              <a:rPr lang="pl-PL" sz="1800" dirty="0"/>
              <a:t>powierzchni wody lub </a:t>
            </a:r>
            <a:r>
              <a:rPr lang="pl-PL" sz="1800" dirty="0" smtClean="0"/>
              <a:t>zanurza </a:t>
            </a:r>
            <a:r>
              <a:rPr lang="pl-PL" sz="1800" dirty="0"/>
              <a:t>głowę. Może też łapać owady w locie. </a:t>
            </a:r>
          </a:p>
        </p:txBody>
      </p:sp>
    </p:spTree>
    <p:extLst>
      <p:ext uri="{BB962C8B-B14F-4D97-AF65-F5344CB8AC3E}">
        <p14:creationId xmlns:p14="http://schemas.microsoft.com/office/powerpoint/2010/main" val="13952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mewy pospolite 111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6" name="Picture 2" descr="C:\Users\Kajka\AppData\Local\Microsoft\Windows\Temporary Internet Files\Content.IE5\G3XALN42\MC900354254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80" y="-99393"/>
            <a:ext cx="9384700" cy="70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283968" y="188640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Mewa pospolita</a:t>
            </a:r>
            <a:endParaRPr lang="pl-PL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65" y="1294364"/>
            <a:ext cx="5699696" cy="426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ewy pospolite 1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785850" y="4929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0" y="-121839"/>
            <a:ext cx="9450388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21932" y="0"/>
            <a:ext cx="5652120" cy="1143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Rozmnażanie się mewy srebrzystej 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5656" y="1166018"/>
            <a:ext cx="604867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/>
              <a:t>Mewy </a:t>
            </a:r>
            <a:r>
              <a:rPr lang="pl-PL" sz="1800" dirty="0" smtClean="0"/>
              <a:t>srebrzyste przylatują </a:t>
            </a:r>
            <a:r>
              <a:rPr lang="pl-PL" sz="1800" dirty="0"/>
              <a:t>na lęgowiska w marcu lub kwietniu. Zaraz po </a:t>
            </a:r>
            <a:r>
              <a:rPr lang="pl-PL" sz="1800" dirty="0" smtClean="0"/>
              <a:t>odbyciu toków </a:t>
            </a:r>
            <a:r>
              <a:rPr lang="pl-PL" sz="1800" dirty="0"/>
              <a:t>zabierają się za budowę gniazd. </a:t>
            </a:r>
            <a:r>
              <a:rPr lang="pl-PL" sz="1800" dirty="0" smtClean="0"/>
              <a:t>W </a:t>
            </a:r>
            <a:r>
              <a:rPr lang="pl-PL" sz="1800" dirty="0"/>
              <a:t>ciągu roku wyprowadza jeden lęg, składając </a:t>
            </a:r>
            <a:r>
              <a:rPr lang="pl-PL" sz="1800" dirty="0" smtClean="0"/>
              <a:t>             w </a:t>
            </a:r>
            <a:r>
              <a:rPr lang="pl-PL" sz="1800" dirty="0"/>
              <a:t>kwietniu-czerwcu 1-3 oliwkowozielonych jaj w ciemne </a:t>
            </a:r>
            <a:r>
              <a:rPr lang="pl-PL" sz="1800" dirty="0" smtClean="0"/>
              <a:t>plamki. Jaja </a:t>
            </a:r>
            <a:r>
              <a:rPr lang="pl-PL" sz="1800" dirty="0"/>
              <a:t>wysiadywane są przez okres 23-29 dni przez obydwoje rodziców. Młode opuszczają gniazdo po 2-3 dniach po wykluciu. Pokarm przynoszą rodzice. Pisklęta umieją latać </a:t>
            </a:r>
          </a:p>
          <a:p>
            <a:pPr marL="0" indent="0" algn="just">
              <a:buNone/>
            </a:pPr>
            <a:r>
              <a:rPr lang="pl-PL" sz="1800" dirty="0" smtClean="0"/>
              <a:t>w </a:t>
            </a:r>
            <a:r>
              <a:rPr lang="pl-PL" sz="1800" dirty="0"/>
              <a:t>wieku 7 tygodni. Pierwszy lęg wyprowadzają w wieku 3-7 lat.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76" y="3531248"/>
            <a:ext cx="2376264" cy="218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03246"/>
            <a:ext cx="2641318" cy="19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34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-122238"/>
            <a:ext cx="9455150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Wygląd gniazda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664" y="1166018"/>
            <a:ext cx="604867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 smtClean="0"/>
              <a:t>Mewy srebrzyste gniazda </a:t>
            </a:r>
            <a:r>
              <a:rPr lang="pl-PL" sz="1800" dirty="0"/>
              <a:t>lokują na płaskich wybrzeżach wśród kęp traw, na nadbrzeżnych skałach oraz wśród trzcin nad jeziorami. Obserwuje się jednak lęgi również na dachach domów. </a:t>
            </a:r>
            <a:r>
              <a:rPr lang="pl-PL" sz="1800" dirty="0" smtClean="0"/>
              <a:t>Gniazda wysłane </a:t>
            </a:r>
            <a:r>
              <a:rPr lang="pl-PL" sz="1800" dirty="0"/>
              <a:t>są materiałem roślinnymi, a </a:t>
            </a:r>
            <a:r>
              <a:rPr lang="pl-PL" sz="1800" dirty="0" smtClean="0"/>
              <a:t>czasem zbudowane </a:t>
            </a:r>
            <a:r>
              <a:rPr lang="pl-PL" sz="1800" dirty="0"/>
              <a:t>na gruncie </a:t>
            </a:r>
            <a:r>
              <a:rPr lang="pl-PL" sz="1800" dirty="0" smtClean="0"/>
              <a:t>mają </a:t>
            </a:r>
            <a:r>
              <a:rPr lang="pl-PL" sz="1800" dirty="0"/>
              <a:t>formę kopca.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8" y="3140968"/>
            <a:ext cx="3139916" cy="235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66999"/>
            <a:ext cx="2474882" cy="164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7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21477"/>
            <a:ext cx="9461500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9672" y="1600201"/>
            <a:ext cx="5904656" cy="36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600" dirty="0" smtClean="0"/>
              <a:t>Dziękuję za uwagę</a:t>
            </a:r>
            <a:endParaRPr lang="pl-PL" sz="6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550222" y="5229200"/>
            <a:ext cx="1893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Karolina Ćwikła 6a</a:t>
            </a:r>
            <a:endParaRPr lang="pl-PL" dirty="0"/>
          </a:p>
        </p:txBody>
      </p:sp>
      <p:pic>
        <p:nvPicPr>
          <p:cNvPr id="2052" name="Picture 4" descr="C:\Users\Kajka\AppData\Local\Microsoft\Windows\Temporary Internet Files\Content.IE5\PQE3KP89\MP90040678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82" y="3511454"/>
            <a:ext cx="3131840" cy="208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ajka\AppData\Local\Microsoft\Windows\Temporary Internet Files\Content.IE5\D2D6AB2K\MP90040331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2723"/>
            <a:ext cx="2634923" cy="175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2238"/>
            <a:ext cx="9450388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211960" y="21558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Miejsce występowania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691680" y="1268760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Mewa pospolita gnieździ się na północy Eurazji: od Wielkiej Brytanii, Irlandii i Francji, przez całą Europę </a:t>
            </a:r>
            <a:endParaRPr lang="pl-PL" dirty="0" smtClean="0"/>
          </a:p>
          <a:p>
            <a:pPr algn="just"/>
            <a:r>
              <a:rPr lang="pl-PL" dirty="0" smtClean="0"/>
              <a:t>i </a:t>
            </a:r>
            <a:r>
              <a:rPr lang="pl-PL" dirty="0"/>
              <a:t>Syberię. Występuje również w Ameryce Północnej. W Europie gatunek ten rozszerza swój zasięg: spotyka się go dzisiaj w głębi Polski, Niemiec, Austrii i Francji oraz </a:t>
            </a:r>
            <a:r>
              <a:rPr lang="pl-PL" dirty="0" smtClean="0"/>
              <a:t>Szwajcarii. Nie </a:t>
            </a:r>
            <a:r>
              <a:rPr lang="pl-PL" dirty="0"/>
              <a:t>gnieździ się wyłącznie na wybrzeżach mórz, ale również nad </a:t>
            </a:r>
            <a:r>
              <a:rPr lang="pl-PL" dirty="0" smtClean="0"/>
              <a:t>jeziorami </a:t>
            </a:r>
            <a:r>
              <a:rPr lang="pl-PL" dirty="0"/>
              <a:t>śródlądowymi na nizinach i w górach, na wielkich rzekach i na bagnach. </a:t>
            </a:r>
          </a:p>
        </p:txBody>
      </p:sp>
      <p:pic>
        <p:nvPicPr>
          <p:cNvPr id="5123" name="Picture 3" descr="C:\Users\Kajka\Desktop\min_1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99" y="3599888"/>
            <a:ext cx="2298413" cy="21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988" y="-163166"/>
            <a:ext cx="9450388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82" y="1788281"/>
            <a:ext cx="25336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851920" y="44245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Wygląd zewnętrzny </a:t>
            </a:r>
            <a:endParaRPr lang="pl-PL" sz="3600" dirty="0"/>
          </a:p>
        </p:txBody>
      </p:sp>
      <p:sp>
        <p:nvSpPr>
          <p:cNvPr id="6" name="Prostokąt 5"/>
          <p:cNvSpPr/>
          <p:nvPr/>
        </p:nvSpPr>
        <p:spPr>
          <a:xfrm>
            <a:off x="1439274" y="1351801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czarne końce skrzydeł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z białymi plamkami na lotkach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128806" y="2090465"/>
            <a:ext cx="507090" cy="906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4145155" y="454977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Młoda mewa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3851920" y="1976343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Dorosła mewa</a:t>
            </a:r>
            <a:endParaRPr lang="pl-PL" dirty="0"/>
          </a:p>
        </p:txBody>
      </p:sp>
      <p:cxnSp>
        <p:nvCxnSpPr>
          <p:cNvPr id="24" name="Łącznik prosty ze strzałką 23"/>
          <p:cNvCxnSpPr/>
          <p:nvPr/>
        </p:nvCxnSpPr>
        <p:spPr>
          <a:xfrm flipV="1">
            <a:off x="2915816" y="2996952"/>
            <a:ext cx="1894268" cy="5406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Prostokąt 26"/>
          <p:cNvSpPr/>
          <p:nvPr/>
        </p:nvSpPr>
        <p:spPr>
          <a:xfrm>
            <a:off x="1644431" y="4138190"/>
            <a:ext cx="1921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ż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ółty dziób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1403648" y="4573661"/>
            <a:ext cx="1772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nogi żółtooliwkowe 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Łącznik prosty ze strzałką 29"/>
          <p:cNvCxnSpPr/>
          <p:nvPr/>
        </p:nvCxnSpPr>
        <p:spPr>
          <a:xfrm flipV="1">
            <a:off x="2627784" y="2231673"/>
            <a:ext cx="2736304" cy="19127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30" name="Łącznik prosty ze strzałką 1029"/>
          <p:cNvCxnSpPr/>
          <p:nvPr/>
        </p:nvCxnSpPr>
        <p:spPr>
          <a:xfrm flipV="1">
            <a:off x="2627784" y="3455156"/>
            <a:ext cx="1985423" cy="1417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34" name="Prostokąt 1033"/>
          <p:cNvSpPr/>
          <p:nvPr/>
        </p:nvSpPr>
        <p:spPr>
          <a:xfrm>
            <a:off x="5917022" y="1360893"/>
            <a:ext cx="1883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ubarwienie </a:t>
            </a:r>
            <a:r>
              <a:rPr lang="pl-PL" dirty="0">
                <a:solidFill>
                  <a:srgbClr val="00B050"/>
                </a:solidFill>
              </a:rPr>
              <a:t>białe </a:t>
            </a:r>
            <a:endParaRPr lang="pl-PL" dirty="0" smtClean="0">
              <a:solidFill>
                <a:srgbClr val="00B050"/>
              </a:solidFill>
            </a:endParaRPr>
          </a:p>
          <a:p>
            <a:r>
              <a:rPr lang="pl-PL" dirty="0" smtClean="0">
                <a:solidFill>
                  <a:srgbClr val="00B050"/>
                </a:solidFill>
              </a:rPr>
              <a:t>z </a:t>
            </a:r>
            <a:r>
              <a:rPr lang="pl-PL" dirty="0">
                <a:solidFill>
                  <a:srgbClr val="00B050"/>
                </a:solidFill>
              </a:rPr>
              <a:t>wyjątkiem popielatego płaszcza</a:t>
            </a:r>
          </a:p>
        </p:txBody>
      </p:sp>
      <p:cxnSp>
        <p:nvCxnSpPr>
          <p:cNvPr id="1037" name="Łącznik prosty ze strzałką 1036"/>
          <p:cNvCxnSpPr/>
          <p:nvPr/>
        </p:nvCxnSpPr>
        <p:spPr>
          <a:xfrm flipH="1">
            <a:off x="4860032" y="2090465"/>
            <a:ext cx="1076492" cy="1790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9" name="Łącznik prosty ze strzałką 1038"/>
          <p:cNvCxnSpPr>
            <a:stCxn id="1044" idx="1"/>
          </p:cNvCxnSpPr>
          <p:nvPr/>
        </p:nvCxnSpPr>
        <p:spPr>
          <a:xfrm flipH="1" flipV="1">
            <a:off x="4048250" y="4380894"/>
            <a:ext cx="1902844" cy="999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4" name="Prostokąt 1043"/>
          <p:cNvSpPr/>
          <p:nvPr/>
        </p:nvSpPr>
        <p:spPr>
          <a:xfrm>
            <a:off x="5951094" y="3880649"/>
            <a:ext cx="1993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brązowo-czarne </a:t>
            </a:r>
          </a:p>
          <a:p>
            <a:r>
              <a:rPr lang="pl-PL" dirty="0" smtClean="0">
                <a:solidFill>
                  <a:srgbClr val="00B050"/>
                </a:solidFill>
              </a:rPr>
              <a:t>pióra</a:t>
            </a:r>
            <a:r>
              <a:rPr lang="pl-PL" dirty="0">
                <a:solidFill>
                  <a:srgbClr val="00B050"/>
                </a:solidFill>
              </a:rPr>
              <a:t>, szeroki, czarny </a:t>
            </a:r>
            <a:r>
              <a:rPr lang="pl-PL" dirty="0" smtClean="0">
                <a:solidFill>
                  <a:srgbClr val="00B050"/>
                </a:solidFill>
              </a:rPr>
              <a:t>pas na końcu ogona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050" name="Prostokąt 1049"/>
          <p:cNvSpPr/>
          <p:nvPr/>
        </p:nvSpPr>
        <p:spPr>
          <a:xfrm>
            <a:off x="4848022" y="5404658"/>
            <a:ext cx="202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c</a:t>
            </a:r>
            <a:r>
              <a:rPr lang="pl-PL" dirty="0" smtClean="0">
                <a:solidFill>
                  <a:srgbClr val="00B050"/>
                </a:solidFill>
              </a:rPr>
              <a:t>ieliste nogi 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051" name="Prostokąt 1050"/>
          <p:cNvSpPr/>
          <p:nvPr/>
        </p:nvSpPr>
        <p:spPr>
          <a:xfrm>
            <a:off x="3128806" y="1168363"/>
            <a:ext cx="2968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czarniawy dziób z czarną plamą u </a:t>
            </a:r>
            <a:r>
              <a:rPr lang="pl-PL" dirty="0">
                <a:solidFill>
                  <a:srgbClr val="00B050"/>
                </a:solidFill>
              </a:rPr>
              <a:t>nasady </a:t>
            </a:r>
          </a:p>
        </p:txBody>
      </p:sp>
      <p:cxnSp>
        <p:nvCxnSpPr>
          <p:cNvPr id="1056" name="Łącznik prosty ze strzałką 1055"/>
          <p:cNvCxnSpPr/>
          <p:nvPr/>
        </p:nvCxnSpPr>
        <p:spPr>
          <a:xfrm flipH="1" flipV="1">
            <a:off x="5081259" y="4919102"/>
            <a:ext cx="466208" cy="4855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8" name="Łącznik prosty ze strzałką 1057"/>
          <p:cNvCxnSpPr/>
          <p:nvPr/>
        </p:nvCxnSpPr>
        <p:spPr>
          <a:xfrm>
            <a:off x="5364088" y="1491528"/>
            <a:ext cx="366759" cy="2153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Prostokąt 3"/>
          <p:cNvSpPr/>
          <p:nvPr/>
        </p:nvSpPr>
        <p:spPr>
          <a:xfrm>
            <a:off x="-91107" y="1582633"/>
            <a:ext cx="15156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Mewa pospolita jest dość dużym ptakiem. Osiąga długość ciała </a:t>
            </a:r>
            <a:r>
              <a:rPr lang="pl-PL" dirty="0" smtClean="0"/>
              <a:t>40-56 </a:t>
            </a:r>
            <a:r>
              <a:rPr lang="pl-PL" dirty="0"/>
              <a:t>cm, rozpiętość skrzydeł 110-120 cm i wagę 290-550 </a:t>
            </a:r>
            <a:r>
              <a:rPr lang="pl-PL" dirty="0" smtClean="0"/>
              <a:t>g.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422124" y="2614312"/>
            <a:ext cx="2200808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iałe upierzenie, niebieskoszary 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grzbiet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i górna powierzchnia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skrzydeł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084168" y="2614312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Głowa i pierś ciemno </a:t>
            </a:r>
            <a:r>
              <a:rPr lang="pl-PL" dirty="0" smtClean="0">
                <a:solidFill>
                  <a:srgbClr val="00B050"/>
                </a:solidFill>
              </a:rPr>
              <a:t>plamkowane</a:t>
            </a:r>
            <a:endParaRPr lang="pl-PL" dirty="0">
              <a:solidFill>
                <a:srgbClr val="00B050"/>
              </a:solidFill>
            </a:endParaRPr>
          </a:p>
        </p:txBody>
      </p:sp>
      <p:cxnSp>
        <p:nvCxnSpPr>
          <p:cNvPr id="14" name="Łącznik prosty ze strzałką 13"/>
          <p:cNvCxnSpPr/>
          <p:nvPr/>
        </p:nvCxnSpPr>
        <p:spPr>
          <a:xfrm flipH="1">
            <a:off x="5364088" y="3320988"/>
            <a:ext cx="733519" cy="134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H="1">
            <a:off x="5398278" y="3455156"/>
            <a:ext cx="901914" cy="6364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13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7" grpId="0"/>
      <p:bldP spid="28" grpId="0"/>
      <p:bldP spid="1034" grpId="0"/>
      <p:bldP spid="1044" grpId="0"/>
      <p:bldP spid="1050" grpId="0"/>
      <p:bldP spid="1051" grpId="0"/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2238"/>
            <a:ext cx="9450388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546051" y="188639"/>
            <a:ext cx="573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Pokarm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28728" y="1285860"/>
            <a:ext cx="6120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Pożywienie mewy pospolitej stanowią różne bezkręgowce, </a:t>
            </a:r>
            <a:r>
              <a:rPr lang="pl-PL" dirty="0" smtClean="0"/>
              <a:t>ryby</a:t>
            </a:r>
            <a:r>
              <a:rPr lang="pl-PL" dirty="0"/>
              <a:t>, </a:t>
            </a:r>
            <a:r>
              <a:rPr lang="pl-PL" dirty="0" smtClean="0"/>
              <a:t> nasiona, </a:t>
            </a:r>
            <a:r>
              <a:rPr lang="pl-PL" dirty="0"/>
              <a:t>a także </a:t>
            </a:r>
            <a:r>
              <a:rPr lang="pl-PL" dirty="0" smtClean="0"/>
              <a:t>odpadki organiczne wyrzucane przez ludzi. Pokarmu szukają </a:t>
            </a:r>
            <a:r>
              <a:rPr lang="pl-PL" dirty="0"/>
              <a:t>w dzień nad zbiornikami wodnymi, na łąkach </a:t>
            </a:r>
            <a:r>
              <a:rPr lang="pl-PL" dirty="0" smtClean="0"/>
              <a:t>   i </a:t>
            </a:r>
            <a:r>
              <a:rPr lang="pl-PL" dirty="0"/>
              <a:t>niedawno zaoranych polach, wysypiskach śmieci, </a:t>
            </a:r>
            <a:r>
              <a:rPr lang="pl-PL" dirty="0" smtClean="0"/>
              <a:t>portach           i w </a:t>
            </a:r>
            <a:r>
              <a:rPr lang="pl-PL" dirty="0"/>
              <a:t>centrach miast. Choć uważa się, że je głównie ryby, to robi to sporadycznie i głównie osobniki słabe, zdechłe lub chore, bo nie jest na tyle zwinna i szybka by polować na </a:t>
            </a:r>
            <a:r>
              <a:rPr lang="pl-PL" dirty="0" smtClean="0"/>
              <a:t>ryby. Nie </a:t>
            </a:r>
            <a:r>
              <a:rPr lang="pl-PL" dirty="0"/>
              <a:t>nurkuje, bo jest za lekka by zanurzyć się w </a:t>
            </a:r>
            <a:r>
              <a:rPr lang="pl-PL" dirty="0" smtClean="0"/>
              <a:t>wodzie. Głowę może zanurzyć niewiele dalej </a:t>
            </a:r>
            <a:r>
              <a:rPr lang="pl-PL" dirty="0"/>
              <a:t>niż na długość </a:t>
            </a:r>
            <a:r>
              <a:rPr lang="pl-PL" dirty="0" smtClean="0"/>
              <a:t>szyi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32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2238"/>
            <a:ext cx="9450388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31" y="3212976"/>
            <a:ext cx="5273774" cy="226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55" y="1165063"/>
            <a:ext cx="33647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8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2238"/>
            <a:ext cx="9450388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283968" y="35565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Rozmnażanie się mewy pospolitej</a:t>
            </a:r>
            <a:endParaRPr lang="pl-PL" sz="3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403648" y="1196752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Na </a:t>
            </a:r>
            <a:r>
              <a:rPr lang="pl-PL" dirty="0"/>
              <a:t>lęgowiska </a:t>
            </a:r>
            <a:r>
              <a:rPr lang="pl-PL" dirty="0" smtClean="0"/>
              <a:t>mewy </a:t>
            </a:r>
            <a:r>
              <a:rPr lang="pl-PL" dirty="0" smtClean="0"/>
              <a:t>pospolite </a:t>
            </a:r>
            <a:r>
              <a:rPr lang="pl-PL" dirty="0" smtClean="0"/>
              <a:t>przylatują </a:t>
            </a:r>
            <a:r>
              <a:rPr lang="pl-PL" dirty="0"/>
              <a:t>w kwietniu </a:t>
            </a:r>
            <a:r>
              <a:rPr lang="pl-PL" dirty="0" smtClean="0"/>
              <a:t>parami. Zbierają </a:t>
            </a:r>
            <a:r>
              <a:rPr lang="pl-PL" dirty="0"/>
              <a:t>się wówczas na miejscach wzniesionych </a:t>
            </a:r>
            <a:r>
              <a:rPr lang="pl-PL" dirty="0" smtClean="0"/>
              <a:t>i </a:t>
            </a:r>
            <a:r>
              <a:rPr lang="pl-PL" dirty="0"/>
              <a:t>rozpoczynają toki. </a:t>
            </a:r>
            <a:r>
              <a:rPr lang="pl-PL" dirty="0" smtClean="0"/>
              <a:t>Uciekają </a:t>
            </a:r>
            <a:r>
              <a:rPr lang="pl-PL" dirty="0"/>
              <a:t>ze stada z wyciągniętymi nad zie­mią szyjami, udają, że dziobią coś na ziemi, budują na niby gniazdo, wyg­niatając dołek piersią. Wszystko to kończy się chóralnym wrzaskiem całego zespołu. Dalej toki odbywają się parami. Samiec i samica ramię </a:t>
            </a:r>
            <a:r>
              <a:rPr lang="pl-PL" dirty="0" smtClean="0"/>
              <a:t>w </a:t>
            </a:r>
            <a:r>
              <a:rPr lang="pl-PL" dirty="0"/>
              <a:t>ramię zbierają małe kamyki  </a:t>
            </a:r>
            <a:r>
              <a:rPr lang="pl-PL" dirty="0" smtClean="0"/>
              <a:t>i trawki, </a:t>
            </a:r>
            <a:r>
              <a:rPr lang="pl-PL" dirty="0"/>
              <a:t>rzucają je za siebie. Samica z mniej lub bardziej symboliczną pomocą samca, buduje gniazdo </a:t>
            </a:r>
            <a:r>
              <a:rPr lang="pl-PL" dirty="0" smtClean="0"/>
              <a:t>z </a:t>
            </a:r>
            <a:r>
              <a:rPr lang="pl-PL" dirty="0"/>
              <a:t>wrzosów, traw </a:t>
            </a:r>
            <a:r>
              <a:rPr lang="pl-PL" dirty="0" smtClean="0"/>
              <a:t>i </a:t>
            </a:r>
            <a:r>
              <a:rPr lang="pl-PL" dirty="0"/>
              <a:t>roślin wodnych. </a:t>
            </a:r>
            <a:r>
              <a:rPr lang="pl-PL" dirty="0" smtClean="0"/>
              <a:t>Składa ona 3 </a:t>
            </a:r>
            <a:r>
              <a:rPr lang="pl-PL" dirty="0"/>
              <a:t>jaja, które wysiaduje na zmianę z samcem przez 24-27 dni. Po </a:t>
            </a:r>
            <a:r>
              <a:rPr lang="pl-PL" dirty="0" smtClean="0"/>
              <a:t>około </a:t>
            </a:r>
            <a:r>
              <a:rPr lang="pl-PL" dirty="0"/>
              <a:t>8 tygodniach młode mogą już latać. </a:t>
            </a:r>
            <a:r>
              <a:rPr lang="pl-PL" dirty="0" smtClean="0"/>
              <a:t>Mewy Pospolite </a:t>
            </a:r>
            <a:r>
              <a:rPr lang="pl-PL" dirty="0"/>
              <a:t>wyprowadzają 1 lęg w roku.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286256"/>
            <a:ext cx="1804190" cy="120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9476" y="1813173"/>
            <a:ext cx="13741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t</a:t>
            </a:r>
            <a:r>
              <a:rPr lang="pl-PL" dirty="0" smtClean="0"/>
              <a:t>oki- zachowanie </a:t>
            </a:r>
            <a:r>
              <a:rPr lang="pl-PL" dirty="0"/>
              <a:t>lęgowe ptaków służące tworzeniu par dla celów </a:t>
            </a:r>
            <a:r>
              <a:rPr lang="pl-PL" dirty="0" smtClean="0"/>
              <a:t>rozrodczych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55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2238"/>
            <a:ext cx="9450388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572794" y="116632"/>
            <a:ext cx="3887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Wygląd gniazda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75656" y="1196752"/>
            <a:ext cx="6120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Mewa pospolita gniazda zakłada w </a:t>
            </a:r>
            <a:r>
              <a:rPr lang="pl-PL" dirty="0" smtClean="0"/>
              <a:t>pewnym oddaleniu od wody, w niewielkim dołku wysłanym trawą lub wrzosem. Czasami </a:t>
            </a:r>
            <a:r>
              <a:rPr lang="pl-PL" dirty="0"/>
              <a:t>gniazda znajdują </a:t>
            </a:r>
            <a:r>
              <a:rPr lang="pl-PL" dirty="0" smtClean="0"/>
              <a:t>się </a:t>
            </a:r>
            <a:r>
              <a:rPr lang="pl-PL" dirty="0"/>
              <a:t>na dachach domów. Mewy p</a:t>
            </a:r>
            <a:r>
              <a:rPr lang="pl-PL" dirty="0" smtClean="0"/>
              <a:t>ospolite  </a:t>
            </a:r>
            <a:r>
              <a:rPr lang="pl-PL" dirty="0"/>
              <a:t>gnieżdżą się samotnie lub tworzą duże kolonie. </a:t>
            </a:r>
            <a:r>
              <a:rPr lang="pl-PL" dirty="0" smtClean="0"/>
              <a:t>Budowę </a:t>
            </a:r>
            <a:r>
              <a:rPr lang="pl-PL" dirty="0"/>
              <a:t>gniazda poprzedza charakterystyczny ceremoniał zalotów, w którym uczestniczy wiele ptaków. Stoją one parami. Ptaki podnoszą patyki lub źdźbła </a:t>
            </a:r>
            <a:r>
              <a:rPr lang="pl-PL" dirty="0" smtClean="0"/>
              <a:t>trawy, </a:t>
            </a:r>
            <a:r>
              <a:rPr lang="pl-PL" dirty="0"/>
              <a:t>wyrzucają za </a:t>
            </a:r>
            <a:r>
              <a:rPr lang="pl-PL" dirty="0" smtClean="0"/>
              <a:t>siebie, potem wygrzebują </a:t>
            </a:r>
            <a:r>
              <a:rPr lang="pl-PL" dirty="0"/>
              <a:t>symboliczne zagłębienia </a:t>
            </a:r>
            <a:r>
              <a:rPr lang="pl-PL" dirty="0" smtClean="0"/>
              <a:t>gniazdowe i udają </a:t>
            </a:r>
            <a:r>
              <a:rPr lang="pl-PL" dirty="0"/>
              <a:t>podawanie sobie pokarmu.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2644502" cy="17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806236"/>
            <a:ext cx="2440271" cy="16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83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2238"/>
            <a:ext cx="9450388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95936" y="0"/>
            <a:ext cx="4762872" cy="1143000"/>
          </a:xfrm>
        </p:spPr>
        <p:txBody>
          <a:bodyPr/>
          <a:lstStyle/>
          <a:p>
            <a:r>
              <a:rPr lang="pl-PL" dirty="0" smtClean="0"/>
              <a:t>Mewa siodłata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268760"/>
            <a:ext cx="595058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mewa siodłata 111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1143040" y="3643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733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1174</Words>
  <Application>Microsoft Office PowerPoint</Application>
  <PresentationFormat>Pokaz na ekranie (4:3)</PresentationFormat>
  <Paragraphs>92</Paragraphs>
  <Slides>22</Slides>
  <Notes>0</Notes>
  <HiddenSlides>0</HiddenSlides>
  <MMClips>5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Mewa siodłata</vt:lpstr>
      <vt:lpstr>Miejsce występowania</vt:lpstr>
      <vt:lpstr>Wygląd zewnętrzny</vt:lpstr>
      <vt:lpstr>Pokarm</vt:lpstr>
      <vt:lpstr>Rozmnażanie się mewy siodłatej</vt:lpstr>
      <vt:lpstr>Prezentacja programu PowerPoint</vt:lpstr>
      <vt:lpstr>Wygląd gniazda</vt:lpstr>
      <vt:lpstr>Mewa srebrzysta</vt:lpstr>
      <vt:lpstr>Miejsce występowania</vt:lpstr>
      <vt:lpstr>Wygląd zewnętrzny</vt:lpstr>
      <vt:lpstr>Pokarm</vt:lpstr>
      <vt:lpstr>Rozmnażanie się mewy srebrzystej </vt:lpstr>
      <vt:lpstr>Wygląd gniazda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Kajka Ćwikła</dc:creator>
  <cp:lastModifiedBy>Kajka Ćwikła</cp:lastModifiedBy>
  <cp:revision>62</cp:revision>
  <dcterms:created xsi:type="dcterms:W3CDTF">2012-11-20T18:01:16Z</dcterms:created>
  <dcterms:modified xsi:type="dcterms:W3CDTF">2012-12-11T20:00:31Z</dcterms:modified>
</cp:coreProperties>
</file>