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77" r:id="rId3"/>
    <p:sldId id="274" r:id="rId4"/>
    <p:sldId id="275" r:id="rId5"/>
    <p:sldId id="257" r:id="rId6"/>
    <p:sldId id="268" r:id="rId7"/>
    <p:sldId id="262" r:id="rId8"/>
    <p:sldId id="276" r:id="rId9"/>
    <p:sldId id="272" r:id="rId10"/>
    <p:sldId id="273" r:id="rId11"/>
    <p:sldId id="269" r:id="rId12"/>
    <p:sldId id="259" r:id="rId13"/>
    <p:sldId id="271" r:id="rId14"/>
    <p:sldId id="265" r:id="rId15"/>
    <p:sldId id="256" r:id="rId16"/>
    <p:sldId id="264" r:id="rId17"/>
    <p:sldId id="278" r:id="rId18"/>
    <p:sldId id="261" r:id="rId19"/>
    <p:sldId id="260" r:id="rId20"/>
  </p:sldIdLst>
  <p:sldSz cx="9144000" cy="6858000" type="screen4x3"/>
  <p:notesSz cx="6858000" cy="9144000"/>
  <p:custShowLst>
    <p:custShow name="Pokaz niestandardowy 1" id="0">
      <p:sldLst>
        <p:sld r:id="rId8"/>
        <p:sld r:id="rId14"/>
        <p:sld r:id="rId7"/>
        <p:sld r:id="rId7"/>
        <p:sld r:id="rId12"/>
        <p:sld r:id="rId13"/>
        <p:sld r:id="rId14"/>
        <p:sld r:id="rId15"/>
        <p:sld r:id="rId16"/>
        <p:sld r:id="rId17"/>
        <p:sld r:id="rId19"/>
        <p:sld r:id="rId20"/>
        <p:sld r:id="rId16"/>
        <p:sld r:id="rId17"/>
        <p:sld r:id="rId15"/>
      </p:sldLst>
    </p:custShow>
  </p:custShowLst>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003399"/>
    <a:srgbClr val="990000"/>
    <a:srgbClr val="008000"/>
    <a:srgbClr val="996633"/>
    <a:srgbClr val="0033CC"/>
    <a:srgbClr val="6E0BB9"/>
    <a:srgbClr val="990033"/>
    <a:srgbClr val="A64802"/>
    <a:srgbClr val="CC3300"/>
    <a:srgbClr val="D20CA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43" autoAdjust="0"/>
    <p:restoredTop sz="94660"/>
  </p:normalViewPr>
  <p:slideViewPr>
    <p:cSldViewPr>
      <p:cViewPr varScale="1">
        <p:scale>
          <a:sx n="84" d="100"/>
          <a:sy n="84" d="100"/>
        </p:scale>
        <p:origin x="-883"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52327550-C0A0-4F2C-A49E-4F414E04BF3B}" type="datetimeFigureOut">
              <a:rPr lang="pl-PL" smtClean="0"/>
              <a:pPr/>
              <a:t>2013-06-06</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4DE3962-329E-4E7E-84F1-6FC80C7364AD}" type="slidenum">
              <a:rPr lang="pl-PL" smtClean="0"/>
              <a:pPr/>
              <a:t>‹#›</a:t>
            </a:fld>
            <a:endParaRPr lang="pl-P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2327550-C0A0-4F2C-A49E-4F414E04BF3B}" type="datetimeFigureOut">
              <a:rPr lang="pl-PL" smtClean="0"/>
              <a:pPr/>
              <a:t>2013-06-06</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4DE3962-329E-4E7E-84F1-6FC80C7364AD}" type="slidenum">
              <a:rPr lang="pl-PL" smtClean="0"/>
              <a:pPr/>
              <a:t>‹#›</a:t>
            </a:fld>
            <a:endParaRPr 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2327550-C0A0-4F2C-A49E-4F414E04BF3B}" type="datetimeFigureOut">
              <a:rPr lang="pl-PL" smtClean="0"/>
              <a:pPr/>
              <a:t>2013-06-06</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4DE3962-329E-4E7E-84F1-6FC80C7364AD}" type="slidenum">
              <a:rPr lang="pl-PL" smtClean="0"/>
              <a:pPr/>
              <a:t>‹#›</a:t>
            </a:fld>
            <a:endParaRPr lang="pl-P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2327550-C0A0-4F2C-A49E-4F414E04BF3B}" type="datetimeFigureOut">
              <a:rPr lang="pl-PL" smtClean="0"/>
              <a:pPr/>
              <a:t>2013-06-06</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4DE3962-329E-4E7E-84F1-6FC80C7364AD}" type="slidenum">
              <a:rPr lang="pl-PL" smtClean="0"/>
              <a:pPr/>
              <a:t>‹#›</a:t>
            </a:fld>
            <a:endParaRPr lang="pl-P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52327550-C0A0-4F2C-A49E-4F414E04BF3B}" type="datetimeFigureOut">
              <a:rPr lang="pl-PL" smtClean="0"/>
              <a:pPr/>
              <a:t>2013-06-06</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4DE3962-329E-4E7E-84F1-6FC80C7364AD}" type="slidenum">
              <a:rPr lang="pl-PL" smtClean="0"/>
              <a:pPr/>
              <a:t>‹#›</a:t>
            </a:fld>
            <a:endParaRPr lang="pl-P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52327550-C0A0-4F2C-A49E-4F414E04BF3B}" type="datetimeFigureOut">
              <a:rPr lang="pl-PL" smtClean="0"/>
              <a:pPr/>
              <a:t>2013-06-06</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4DE3962-329E-4E7E-84F1-6FC80C7364AD}" type="slidenum">
              <a:rPr lang="pl-PL" smtClean="0"/>
              <a:pPr/>
              <a:t>‹#›</a:t>
            </a:fld>
            <a:endParaRPr lang="pl-P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52327550-C0A0-4F2C-A49E-4F414E04BF3B}" type="datetimeFigureOut">
              <a:rPr lang="pl-PL" smtClean="0"/>
              <a:pPr/>
              <a:t>2013-06-06</a:t>
            </a:fld>
            <a:endParaRPr lang="pl-PL" dirty="0"/>
          </a:p>
        </p:txBody>
      </p:sp>
      <p:sp>
        <p:nvSpPr>
          <p:cNvPr id="8" name="Symbol zastępczy stopki 7"/>
          <p:cNvSpPr>
            <a:spLocks noGrp="1"/>
          </p:cNvSpPr>
          <p:nvPr>
            <p:ph type="ftr" sz="quarter" idx="11"/>
          </p:nvPr>
        </p:nvSpPr>
        <p:spPr/>
        <p:txBody>
          <a:bodyPr/>
          <a:lstStyle/>
          <a:p>
            <a:endParaRPr lang="pl-PL" dirty="0"/>
          </a:p>
        </p:txBody>
      </p:sp>
      <p:sp>
        <p:nvSpPr>
          <p:cNvPr id="9" name="Symbol zastępczy numeru slajdu 8"/>
          <p:cNvSpPr>
            <a:spLocks noGrp="1"/>
          </p:cNvSpPr>
          <p:nvPr>
            <p:ph type="sldNum" sz="quarter" idx="12"/>
          </p:nvPr>
        </p:nvSpPr>
        <p:spPr/>
        <p:txBody>
          <a:bodyPr/>
          <a:lstStyle/>
          <a:p>
            <a:fld id="{54DE3962-329E-4E7E-84F1-6FC80C7364AD}" type="slidenum">
              <a:rPr lang="pl-PL" smtClean="0"/>
              <a:pPr/>
              <a:t>‹#›</a:t>
            </a:fld>
            <a:endParaRPr 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52327550-C0A0-4F2C-A49E-4F414E04BF3B}" type="datetimeFigureOut">
              <a:rPr lang="pl-PL" smtClean="0"/>
              <a:pPr/>
              <a:t>2013-06-06</a:t>
            </a:fld>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54DE3962-329E-4E7E-84F1-6FC80C7364AD}" type="slidenum">
              <a:rPr lang="pl-PL" smtClean="0"/>
              <a:pPr/>
              <a:t>‹#›</a:t>
            </a:fld>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52327550-C0A0-4F2C-A49E-4F414E04BF3B}" type="datetimeFigureOut">
              <a:rPr lang="pl-PL" smtClean="0"/>
              <a:pPr/>
              <a:t>2013-06-06</a:t>
            </a:fld>
            <a:endParaRPr lang="pl-PL" dirty="0"/>
          </a:p>
        </p:txBody>
      </p:sp>
      <p:sp>
        <p:nvSpPr>
          <p:cNvPr id="3" name="Symbol zastępczy stopki 2"/>
          <p:cNvSpPr>
            <a:spLocks noGrp="1"/>
          </p:cNvSpPr>
          <p:nvPr>
            <p:ph type="ftr" sz="quarter" idx="1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54DE3962-329E-4E7E-84F1-6FC80C7364AD}" type="slidenum">
              <a:rPr lang="pl-PL" smtClean="0"/>
              <a:pPr/>
              <a:t>‹#›</a:t>
            </a:fld>
            <a:endParaRPr lang="pl-P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52327550-C0A0-4F2C-A49E-4F414E04BF3B}" type="datetimeFigureOut">
              <a:rPr lang="pl-PL" smtClean="0"/>
              <a:pPr/>
              <a:t>2013-06-06</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4DE3962-329E-4E7E-84F1-6FC80C7364AD}" type="slidenum">
              <a:rPr lang="pl-PL" smtClean="0"/>
              <a:pPr/>
              <a:t>‹#›</a:t>
            </a:fld>
            <a:endParaRPr 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52327550-C0A0-4F2C-A49E-4F414E04BF3B}" type="datetimeFigureOut">
              <a:rPr lang="pl-PL" smtClean="0"/>
              <a:pPr/>
              <a:t>2013-06-06</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4DE3962-329E-4E7E-84F1-6FC80C7364AD}" type="slidenum">
              <a:rPr lang="pl-PL" smtClean="0"/>
              <a:pPr/>
              <a:t>‹#›</a:t>
            </a:fld>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327550-C0A0-4F2C-A49E-4F414E04BF3B}" type="datetimeFigureOut">
              <a:rPr lang="pl-PL" smtClean="0"/>
              <a:pPr/>
              <a:t>2013-06-06</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DE3962-329E-4E7E-84F1-6FC80C7364AD}" type="slidenum">
              <a:rPr lang="pl-PL" smtClean="0"/>
              <a:pPr/>
              <a:t>‹#›</a:t>
            </a:fld>
            <a:endParaRPr lang="pl-P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pl/url?sa=i&amp;rct=j&amp;q=pacyfikator&amp;source=images&amp;cd=&amp;cad=rja&amp;docid=YmUA7NQD2c1uRM&amp;tbnid=wvvaHDnoV6R3qM:&amp;ved=0CAUQjRw&amp;url=http://www.filmweb.pl/Pacyfikator&amp;ei=oiCuUeSCLsWWPcjCgNgM&amp;bvm=bv.47244034,d.ZWU&amp;psig=AFQjCNEHv8nF2kGJVm94sfprXQxIAhJkwA&amp;ust=1370452444325714" TargetMode="External"/><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hyperlink" Target="http://www.google.pl/url?sa=i&amp;rct=j&amp;q=ja&#347;+fasola&amp;source=images&amp;cd=&amp;cad=rja&amp;docid=sgUzpz2uCxe2GM&amp;tbnid=mjBKX-tVr0uVcM:&amp;ved=0CAUQjRw&amp;url=http://www.filmweb.pl/Wakacje.Jasia.Fasoli&amp;ei=ESCuUbzzHMrEPJWagPAN&amp;bvm=bv.47244034,d.ZWU&amp;psig=AFQjCNGByGOV015GXeq6ixhOwniqXpKm0w&amp;ust=137045229923530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pl/url?sa=i&amp;rct=j&amp;q=kr%C3%B3l+lew&amp;source=images&amp;cd=&amp;cad=rja&amp;docid=vYV3RjJAr15W3M&amp;tbnid=YzP893I_1iA62M:&amp;ved=0CAUQjRw&amp;url=http://ofilmie.wordpress.com/2011/06/16/krol-lewlion-king/&amp;ei=ypWrUYibD4nMtAbVrYCoBQ&amp;bvm=bv.47244034,d.Yms&amp;psig=AFQjCNGL3Kt2DW75X_kjSLvGthnVEv9EPg&amp;ust=1370285751344883"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4.jpeg"/><Relationship Id="rId2" Type="http://schemas.openxmlformats.org/officeDocument/2006/relationships/hyperlink" Target="http://www.google.pl/url?sa=i&amp;rct=j&amp;q=shrek&amp;source=images&amp;cd=&amp;cad=rja&amp;docid=Aax6xmrpvGms6M&amp;tbnid=4bQfL73hOhZ4bM:&amp;ved=0CAUQjRw&amp;url=http://www.tumblr.com/tagged/shrek%20jokes&amp;ei=l5arUb_SNYGltAbb2oHYBg&amp;bvm=bv.47244034,d.Yms&amp;psig=AFQjCNFTz8Rc-qTsqZFH0eF5uEIOTGYeEg&amp;ust=1370286098290824" TargetMode="External"/><Relationship Id="rId1" Type="http://schemas.openxmlformats.org/officeDocument/2006/relationships/slideLayout" Target="../slideLayouts/slideLayout7.xml"/><Relationship Id="rId6" Type="http://schemas.openxmlformats.org/officeDocument/2006/relationships/hyperlink" Target="http://www.google.pl/url?sa=i&amp;rct=j&amp;q=kr%C3%B3l+lew&amp;source=images&amp;cd=&amp;cad=rja&amp;docid=zOMZhrK6MT9X4M&amp;tbnid=aELZmp_OvlaRQM:&amp;ved=0CAUQjRw&amp;url=http://www.blog.zwierzbuk.pl/krol-lew-2011-simba-powraca-w-3d/&amp;ei=X5WrUbC6OdD2sgaknYH4BQ&amp;bvm=bv.47244034,d.Yms&amp;psig=AFQjCNGL3Kt2DW75X_kjSLvGthnVEv9EPg&amp;ust=1370285751344883" TargetMode="External"/><Relationship Id="rId5" Type="http://schemas.openxmlformats.org/officeDocument/2006/relationships/image" Target="../media/image13.jpeg"/><Relationship Id="rId4" Type="http://schemas.openxmlformats.org/officeDocument/2006/relationships/hyperlink" Target="http://www.google.pl/url?sa=i&amp;rct=j&amp;q=madagaskar&amp;source=images&amp;cd=&amp;cad=rja&amp;docid=JG0qD8ZTtZR8pM&amp;tbnid=IuVXu_IPCbCP4M:&amp;ved=0CAUQjRw&amp;url=http://mala994.pinger.pl/m/14064747/madagaskar-3&amp;ei=RJarUdn7GIbFtQb7sIH4BQ&amp;bvm=bv.47244034,d.Yms&amp;psig=AFQjCNFhyytXgzTybaWYGYRW6EZPxSkmCQ&amp;ust=1370286009642109"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google.pl/url?sa=i&amp;rct=j&amp;q=marsz+pingwin%C3%B3w&amp;source=images&amp;cd=&amp;cad=rja&amp;docid=Bq1NumQt8wjdMM&amp;tbnid=VZAlkyEVQg8SGM:&amp;ved=0CAUQjRw&amp;url=http://www.filmweb.pl/Marsz.Pingwinow&amp;ei=dyquUeCEGIerOp6LgLgM&amp;bvm=bv.47244034,d.ZWU&amp;psig=AFQjCNE8eezFmhpESaA71dIqKvbNzyXZqA&amp;ust=1370454986698516"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google.pl/url?sa=i&amp;rct=j&amp;q=z+kroniki+auschwitz&amp;source=images&amp;cd=&amp;cad=rja&amp;docid=4ejJMBEUGskiBM&amp;tbnid=u2IVHboRYQJ0bM:&amp;ved=0CAUQjRw&amp;url=http%3A%2F%2Fwww.youtube.com%2Fwatch%3Fv%3D5dzop1xT3qA&amp;ei=v-uwUbKQKYmZtAbNsYHYDA&amp;bvm=bv.47534661,d.Yms&amp;psig=AFQjCNGnS5Tn51YYLyiEHUVnzRa7_WOmew&amp;ust=1370635567544622"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google.pl/url?sa=i&amp;rct=j&amp;q=szeregowiec+ryan&amp;source=images&amp;cd=&amp;cad=rja&amp;docid=yL8xfTHq418qdM&amp;tbnid=6MsEH77bhAjXBM:&amp;ved=0CAUQjRw&amp;url=http://www.filmweb.pl/Szeregowiec.Ryan&amp;ei=wSyuUfGlBYbqOPrsgOgI&amp;bvm=bv.47244034,d.ZWU&amp;psig=AFQjCNHmBq_kyKxTX6eyjqynxmBW7w6GyA&amp;ust=1370455542792671" TargetMode="External"/><Relationship Id="rId1" Type="http://schemas.openxmlformats.org/officeDocument/2006/relationships/slideLayout" Target="../slideLayouts/slideLayout7.xml"/><Relationship Id="rId5" Type="http://schemas.openxmlformats.org/officeDocument/2006/relationships/image" Target="../media/image18.jpeg"/><Relationship Id="rId4" Type="http://schemas.openxmlformats.org/officeDocument/2006/relationships/hyperlink" Target="http://www.google.pl/url?sa=i&amp;rct=j&amp;q=titanic+film&amp;source=images&amp;cd=&amp;cad=rja&amp;docid=SRW2MEMHAGq9SM&amp;tbnid=7dtWcOTZCFhWKM:&amp;ved=0CAUQjRw&amp;url=http://www.guardian.co.uk/film/filmblog/2007/dec/10/titanicachievementatthebox&amp;ei=QYqvUfKqDYmAON30gZAE&amp;bvm=bv.47380653,d.ZWU&amp;psig=AFQjCNGb0vSsKfMUSV9iEQQoZlvEuxFHaw&amp;ust=137054505515224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pl/url?sa=i&amp;rct=j&amp;q=&amp;source=images&amp;cd=&amp;cad=rja&amp;docid=rwyJ4SFWWg1ctM&amp;tbnid=MNS34Eqd350TNM:&amp;ved=0CAUQjRw&amp;url=http://wallpapersus.com/thorin-oakenshield-the-hobbit/&amp;ei=eIevUeqgLYSoO4LNgHA&amp;bvm=bv.47380653,d.ZWU&amp;psig=AFQjCNEGAijMzi1L3hfYpPxEZH7N_DO-5A&amp;ust=1370544284660846"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pl/url?sa=i&amp;rct=j&amp;q=fantastyka&amp;source=images&amp;cd=&amp;cad=rja&amp;docid=gSAR8BhaqsEjSM&amp;tbnid=oS1rnI8luub-cM:&amp;ved=0CAUQjRw&amp;url=http://www.kinomaniak.pl/film/tapety/1792/&amp;ei=IB2uUZGaKcOvPL_egNgH&amp;bvm=bv.47244034,d.Yms&amp;psig=AFQjCNH3TJuo8D-Xd2YxP5hfXFdJ-ZAxDg&amp;ust=1370451502644591"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www.google.pl/url?sa=i&amp;rct=j&amp;q=w&#322;adca+pier&#347;cieni&amp;source=images&amp;cd=&amp;cad=rja&amp;docid=aQCvTRb1UqCDGM&amp;tbnid=RGySeP3ZgmSoqM:&amp;ved=0CAUQjRw&amp;url=http://wladca-pierscieni.stopklatka.pl/wiadomosci.asp?wi=11266&amp;ei=6i-uUYOYBIKEOOO7gbAF&amp;bvm=bv.47244034,d.ZWU&amp;psig=AFQjCNEngeSveP34fPdRrQWFAnPgEUzAfA&amp;ust=1370456397064306"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pl/url?sa=i&amp;rct=j&amp;q=star+wars&amp;source=images&amp;cd=&amp;cad=rja&amp;docid=7WEQiUJLBly4_M&amp;tbnid=bn-cRyKN3yMOlM:&amp;ved=0CAUQjRw&amp;url=http://www.movieweb.com/news/brad-bird-will-not-direct-star-wars-episode-vii&amp;ei=DZerUeeCLojjtQbT5ICgBg&amp;bvm=bv.47244034,d.Yms&amp;psig=AFQjCNEbfBQqlT4LlCtssYV_NToqkIT6Gg&amp;ust=1370286175440097"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pl/url?sa=i&amp;rct=j&amp;q=star+wars&amp;source=images&amp;cd=&amp;cad=rja&amp;docid=SzgZniKzAsxz2M&amp;tbnid=Oi0c1nZWLF598M:&amp;ved=0CAUQjRw&amp;url=http://www.robertsharp.co.uk/2013/01/05/star-wars-universe/&amp;ei=fperUYKeLMWUtAaiioHwBQ&amp;bvm=bv.47244034,d.Yms&amp;psig=AFQjCNEbfBQqlT4LlCtssYV_NToqkIT6Gg&amp;ust=1370286175440097" TargetMode="Externa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hyperlink" Target="http://www.google.pl/url?sa=i&amp;rct=j&amp;q=iron+man&amp;source=images&amp;cd=&amp;cad=rja&amp;docid=GpcuMY50CDaz5M&amp;tbnid=eYT_LpX7YBhySM:&amp;ved=0CAUQjRw&amp;url=http://hydra.info.pl/iron-man-3/&amp;ei=xJerUYzAIMePtQbS64DIBQ&amp;bvm=bv.47244034,d.Yms&amp;psig=AFQjCNE-PAE0CW2piz-kx23FdHTj4R26MQ&amp;ust=1370286377288212"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pl/url?sa=i&amp;rct=j&amp;q=&amp;esrc=s&amp;frm=1&amp;source=images&amp;cd=&amp;cad=rja&amp;docid=-pnM_KYukbwA9M&amp;tbnid=6Q-fAQteCkt2GM:&amp;ved=0CAUQjRw&amp;url=http%3A%2F%2Ftriplebladed.blogspot.com%2F2013%2F05%2Ftop-5-best-and-worst-zombie-film-cliches.html&amp;ei=kO6wUaa6NcGHtAayooGIBQ&amp;bvm=bv.47534661,d.Yms&amp;psig=AFQjCNEMZl8TeLxaXyohCJNDVLMYS5Sv0w&amp;ust=1370636270320659"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pl/url?sa=i&amp;rct=j&amp;q=komedia&amp;source=images&amp;cd=&amp;cad=rja&amp;docid=XT1LkublYbGQ-M&amp;tbnid=NNyT3CNR1x5STM:&amp;ved=0CAUQjRw&amp;url=http://filmymegavideo.pl/tags/Pan+Popper+i+jego+pingwiny+pobierz/&amp;ei=cB6uUbCqJsbRsgbSmIDIDg&amp;bvm=bv.47244034,d.ZWU&amp;psig=AFQjCNEzFyg7SnGyiM4LfBEqPili-K27Fg&amp;ust=1370451647816478"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0" y="1177582"/>
            <a:ext cx="9144000" cy="4339650"/>
          </a:xfrm>
          <a:prstGeom prst="rect">
            <a:avLst/>
          </a:prstGeom>
          <a:noFill/>
        </p:spPr>
        <p:txBody>
          <a:bodyPr wrap="square" rtlCol="0">
            <a:spAutoFit/>
          </a:bodyPr>
          <a:lstStyle/>
          <a:p>
            <a:pPr algn="ctr"/>
            <a:r>
              <a:rPr lang="pl-PL" sz="13800" b="1" dirty="0" smtClean="0">
                <a:solidFill>
                  <a:schemeClr val="accent2">
                    <a:lumMod val="75000"/>
                  </a:schemeClr>
                </a:solidFill>
              </a:rPr>
              <a:t>GATUNKI FILMOWE</a:t>
            </a:r>
            <a:endParaRPr lang="pl-PL" sz="13800" b="1" dirty="0">
              <a:solidFill>
                <a:schemeClr val="accent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08" name="Picture 12" descr="http://1.fwcdn.pl/po/85/67/118567/7538067.3.jpg">
            <a:hlinkClick r:id="rId2"/>
          </p:cNvPr>
          <p:cNvPicPr>
            <a:picLocks noChangeAspect="1" noChangeArrowheads="1"/>
          </p:cNvPicPr>
          <p:nvPr/>
        </p:nvPicPr>
        <p:blipFill>
          <a:blip r:embed="rId3" cstate="print"/>
          <a:srcRect b="9281"/>
          <a:stretch>
            <a:fillRect/>
          </a:stretch>
        </p:blipFill>
        <p:spPr bwMode="auto">
          <a:xfrm>
            <a:off x="5508104" y="1556792"/>
            <a:ext cx="3333750" cy="4536504"/>
          </a:xfrm>
          <a:prstGeom prst="rect">
            <a:avLst/>
          </a:prstGeom>
          <a:noFill/>
        </p:spPr>
      </p:pic>
      <p:grpSp>
        <p:nvGrpSpPr>
          <p:cNvPr id="5" name="Grupa 4"/>
          <p:cNvGrpSpPr/>
          <p:nvPr/>
        </p:nvGrpSpPr>
        <p:grpSpPr>
          <a:xfrm>
            <a:off x="251520" y="1031097"/>
            <a:ext cx="4788024" cy="3713211"/>
            <a:chOff x="251520" y="1031097"/>
            <a:chExt cx="4788024" cy="3713211"/>
          </a:xfrm>
        </p:grpSpPr>
        <p:pic>
          <p:nvPicPr>
            <p:cNvPr id="29706" name="Picture 10" descr="http://1.fwcdn.pl/ph/78/50/257850/98132.1.jpg">
              <a:hlinkClick r:id="rId4"/>
            </p:cNvPr>
            <p:cNvPicPr>
              <a:picLocks noChangeAspect="1" noChangeArrowheads="1"/>
            </p:cNvPicPr>
            <p:nvPr/>
          </p:nvPicPr>
          <p:blipFill>
            <a:blip r:embed="rId5" cstate="print"/>
            <a:srcRect/>
            <a:stretch>
              <a:fillRect/>
            </a:stretch>
          </p:blipFill>
          <p:spPr bwMode="auto">
            <a:xfrm>
              <a:off x="251520" y="1031097"/>
              <a:ext cx="4788024" cy="3189991"/>
            </a:xfrm>
            <a:prstGeom prst="rect">
              <a:avLst/>
            </a:prstGeom>
            <a:noFill/>
          </p:spPr>
        </p:pic>
        <p:sp>
          <p:nvSpPr>
            <p:cNvPr id="8" name="pole tekstowe 7"/>
            <p:cNvSpPr txBox="1"/>
            <p:nvPr/>
          </p:nvSpPr>
          <p:spPr>
            <a:xfrm>
              <a:off x="251520" y="4221088"/>
              <a:ext cx="4752528" cy="523220"/>
            </a:xfrm>
            <a:prstGeom prst="rect">
              <a:avLst/>
            </a:prstGeom>
            <a:noFill/>
          </p:spPr>
          <p:txBody>
            <a:bodyPr wrap="square" rtlCol="0">
              <a:spAutoFit/>
            </a:bodyPr>
            <a:lstStyle/>
            <a:p>
              <a:pPr algn="ctr"/>
              <a:r>
                <a:rPr lang="pl-PL" sz="2800" b="1" dirty="0" smtClean="0">
                  <a:solidFill>
                    <a:schemeClr val="accent6">
                      <a:lumMod val="75000"/>
                    </a:schemeClr>
                  </a:solidFill>
                </a:rPr>
                <a:t>Jaś Fasola</a:t>
              </a:r>
              <a:endParaRPr lang="pl-PL" sz="2800" b="1" dirty="0">
                <a:solidFill>
                  <a:schemeClr val="accent6">
                    <a:lumMod val="75000"/>
                  </a:schemeClr>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9708"/>
                                        </p:tgtEl>
                                        <p:attrNameLst>
                                          <p:attrName>style.visibility</p:attrName>
                                        </p:attrNameLst>
                                      </p:cBhvr>
                                      <p:to>
                                        <p:strVal val="visible"/>
                                      </p:to>
                                    </p:set>
                                    <p:animEffect transition="in" filter="fade">
                                      <p:cBhvr>
                                        <p:cTn id="7" dur="1000"/>
                                        <p:tgtEl>
                                          <p:spTgt spid="29708"/>
                                        </p:tgtEl>
                                      </p:cBhvr>
                                    </p:animEffect>
                                    <p:anim calcmode="lin" valueType="num">
                                      <p:cBhvr>
                                        <p:cTn id="8" dur="1000" fill="hold"/>
                                        <p:tgtEl>
                                          <p:spTgt spid="29708"/>
                                        </p:tgtEl>
                                        <p:attrNameLst>
                                          <p:attrName>ppt_x</p:attrName>
                                        </p:attrNameLst>
                                      </p:cBhvr>
                                      <p:tavLst>
                                        <p:tav tm="0">
                                          <p:val>
                                            <p:strVal val="#ppt_x"/>
                                          </p:val>
                                        </p:tav>
                                        <p:tav tm="100000">
                                          <p:val>
                                            <p:strVal val="#ppt_x"/>
                                          </p:val>
                                        </p:tav>
                                      </p:tavLst>
                                    </p:anim>
                                    <p:anim calcmode="lin" valueType="num">
                                      <p:cBhvr>
                                        <p:cTn id="9" dur="1000" fill="hold"/>
                                        <p:tgtEl>
                                          <p:spTgt spid="2970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heckerboard(across)">
                                      <p:cBhvr>
                                        <p:cTn id="1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0" y="2537609"/>
            <a:ext cx="9144000" cy="1323439"/>
          </a:xfrm>
          <a:prstGeom prst="rect">
            <a:avLst/>
          </a:prstGeom>
          <a:noFill/>
        </p:spPr>
        <p:txBody>
          <a:bodyPr wrap="square" rtlCol="0">
            <a:spAutoFit/>
          </a:bodyPr>
          <a:lstStyle/>
          <a:p>
            <a:pPr algn="ctr"/>
            <a:r>
              <a:rPr lang="pl-PL" sz="8000" b="1" dirty="0" smtClean="0">
                <a:solidFill>
                  <a:srgbClr val="FFC000"/>
                </a:solidFill>
              </a:rPr>
              <a:t>Film animowany</a:t>
            </a:r>
            <a:endParaRPr lang="pl-PL" sz="8000" b="1" dirty="0">
              <a:solidFill>
                <a:srgbClr val="FFC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2">
                                            <p:txEl>
                                              <p:pRg st="0" end="0"/>
                                            </p:txEl>
                                          </p:spTgt>
                                        </p:tgtEl>
                                        <p:attrNameLst>
                                          <p:attrName>ppt_x</p:attrName>
                                        </p:attrNameLst>
                                      </p:cBhvr>
                                    </p:anim>
                                    <p:anim from="0" to="-1.0" calcmode="lin" valueType="num">
                                      <p:cBhvr>
                                        <p:cTn id="8" dur="200" decel="50000" autoRev="1" fill="hold">
                                          <p:stCondLst>
                                            <p:cond delay="600"/>
                                          </p:stCondLst>
                                        </p:cTn>
                                        <p:tgtEl>
                                          <p:spTgt spid="2">
                                            <p:txEl>
                                              <p:pRg st="0" end="0"/>
                                            </p:txEl>
                                          </p:spTgt>
                                        </p:tgtEl>
                                        <p:attrNameLst>
                                          <p:attrName>xshear</p:attrName>
                                        </p:attrNameLst>
                                      </p:cBhvr>
                                    </p:anim>
                                    <p:animScale>
                                      <p:cBhvr>
                                        <p:cTn id="9" dur="200" decel="100000" autoRev="1" fill="hold">
                                          <p:stCondLst>
                                            <p:cond delay="600"/>
                                          </p:stCondLst>
                                        </p:cTn>
                                        <p:tgtEl>
                                          <p:spTgt spid="2">
                                            <p:txEl>
                                              <p:pRg st="0" end="0"/>
                                            </p:txEl>
                                          </p:spTgt>
                                        </p:tgtEl>
                                      </p:cBhvr>
                                      <p:from x="100000" y="100000"/>
                                      <p:to x="80000" y="100000"/>
                                    </p:animScale>
                                    <p:anim by="(#ppt_h/3+#ppt_w*0.1)" calcmode="lin" valueType="num">
                                      <p:cBhvr additive="sum">
                                        <p:cTn id="10" dur="200" decel="100000" autoRev="1" fill="hold">
                                          <p:stCondLst>
                                            <p:cond delay="600"/>
                                          </p:stCondLst>
                                        </p:cTn>
                                        <p:tgtEl>
                                          <p:spTgt spid="2">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a 4"/>
          <p:cNvGrpSpPr/>
          <p:nvPr/>
        </p:nvGrpSpPr>
        <p:grpSpPr>
          <a:xfrm>
            <a:off x="179512" y="332656"/>
            <a:ext cx="8784976" cy="5374471"/>
            <a:chOff x="179512" y="332656"/>
            <a:chExt cx="8784976" cy="5374471"/>
          </a:xfrm>
        </p:grpSpPr>
        <p:sp>
          <p:nvSpPr>
            <p:cNvPr id="3" name="pole tekstowe 2"/>
            <p:cNvSpPr txBox="1"/>
            <p:nvPr/>
          </p:nvSpPr>
          <p:spPr>
            <a:xfrm>
              <a:off x="179512" y="332656"/>
              <a:ext cx="8784976" cy="4031873"/>
            </a:xfrm>
            <a:prstGeom prst="rect">
              <a:avLst/>
            </a:prstGeom>
            <a:noFill/>
          </p:spPr>
          <p:txBody>
            <a:bodyPr wrap="square" rtlCol="0">
              <a:spAutoFit/>
            </a:bodyPr>
            <a:lstStyle/>
            <a:p>
              <a:pPr algn="ctr"/>
              <a:r>
                <a:rPr lang="pl-PL" sz="3200" b="1" dirty="0" smtClean="0">
                  <a:solidFill>
                    <a:srgbClr val="FFC000"/>
                  </a:solidFill>
                </a:rPr>
                <a:t>Film animowany, jest nazywany przez niektórych rysunkowym lub kreskówką. Nazwa pochodzi od tego, że większość filmów animowanych tworzona jest techniką rysowania tego co ma znaleźć się na filmie. Podczas oglądania obrazy pokazywane tak szybko, że oko ludzkie widzi ruch.</a:t>
              </a:r>
            </a:p>
            <a:p>
              <a:pPr algn="ctr"/>
              <a:endParaRPr lang="pl-PL" sz="3200" b="1" dirty="0" smtClean="0">
                <a:solidFill>
                  <a:srgbClr val="FFC000"/>
                </a:solidFill>
              </a:endParaRPr>
            </a:p>
            <a:p>
              <a:pPr algn="ctr"/>
              <a:endParaRPr lang="pl-PL" sz="3200" b="1" dirty="0">
                <a:solidFill>
                  <a:srgbClr val="FFC000"/>
                </a:solidFill>
              </a:endParaRPr>
            </a:p>
          </p:txBody>
        </p:sp>
        <p:sp>
          <p:nvSpPr>
            <p:cNvPr id="4" name="Prostokąt 3"/>
            <p:cNvSpPr/>
            <p:nvPr/>
          </p:nvSpPr>
          <p:spPr>
            <a:xfrm>
              <a:off x="2915816" y="3645024"/>
              <a:ext cx="5976664" cy="2062103"/>
            </a:xfrm>
            <a:prstGeom prst="rect">
              <a:avLst/>
            </a:prstGeom>
          </p:spPr>
          <p:txBody>
            <a:bodyPr wrap="square">
              <a:spAutoFit/>
            </a:bodyPr>
            <a:lstStyle/>
            <a:p>
              <a:pPr algn="ctr"/>
              <a:r>
                <a:rPr lang="pl-PL" sz="3200" b="1" dirty="0" smtClean="0">
                  <a:solidFill>
                    <a:srgbClr val="A64802"/>
                  </a:solidFill>
                </a:rPr>
                <a:t>Filmy animowane to najczęściej filmy dla dzieci, przykładami takich filmów są: „Król lew”, „Shrek” czy „Madagaskar”.</a:t>
              </a:r>
            </a:p>
          </p:txBody>
        </p:sp>
      </p:grpSp>
      <p:pic>
        <p:nvPicPr>
          <p:cNvPr id="14340" name="Picture 4" descr="http://ofilmie.files.wordpress.com/2011/06/lew.jpg">
            <a:hlinkClick r:id="rId2"/>
          </p:cNvPr>
          <p:cNvPicPr>
            <a:picLocks noChangeAspect="1" noChangeArrowheads="1"/>
          </p:cNvPicPr>
          <p:nvPr/>
        </p:nvPicPr>
        <p:blipFill>
          <a:blip r:embed="rId3" cstate="print"/>
          <a:srcRect l="15120" r="13817"/>
          <a:stretch>
            <a:fillRect/>
          </a:stretch>
        </p:blipFill>
        <p:spPr bwMode="auto">
          <a:xfrm>
            <a:off x="323528" y="3356992"/>
            <a:ext cx="2376264" cy="334388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14340"/>
                                        </p:tgtEl>
                                        <p:attrNameLst>
                                          <p:attrName>style.visibility</p:attrName>
                                        </p:attrNameLst>
                                      </p:cBhvr>
                                      <p:to>
                                        <p:strVal val="visible"/>
                                      </p:to>
                                    </p:set>
                                    <p:animEffect transition="in" filter="checkerboard(across)">
                                      <p:cBhvr>
                                        <p:cTn id="25" dur="5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a 6"/>
          <p:cNvGrpSpPr/>
          <p:nvPr/>
        </p:nvGrpSpPr>
        <p:grpSpPr>
          <a:xfrm>
            <a:off x="179512" y="3112343"/>
            <a:ext cx="3019425" cy="3629025"/>
            <a:chOff x="179512" y="3112343"/>
            <a:chExt cx="3019425" cy="3629025"/>
          </a:xfrm>
        </p:grpSpPr>
        <p:pic>
          <p:nvPicPr>
            <p:cNvPr id="1028" name="Picture 4" descr="http://media.tumblr.com/tumblr_mdksg4mJdJ1rpa2rf.jpg">
              <a:hlinkClick r:id="rId2"/>
            </p:cNvPr>
            <p:cNvPicPr>
              <a:picLocks noChangeAspect="1" noChangeArrowheads="1"/>
            </p:cNvPicPr>
            <p:nvPr/>
          </p:nvPicPr>
          <p:blipFill>
            <a:blip r:embed="rId3" cstate="print"/>
            <a:srcRect/>
            <a:stretch>
              <a:fillRect/>
            </a:stretch>
          </p:blipFill>
          <p:spPr bwMode="auto">
            <a:xfrm>
              <a:off x="179512" y="3112343"/>
              <a:ext cx="3019425" cy="3629025"/>
            </a:xfrm>
            <a:prstGeom prst="rect">
              <a:avLst/>
            </a:prstGeom>
            <a:noFill/>
          </p:spPr>
        </p:pic>
        <p:sp>
          <p:nvSpPr>
            <p:cNvPr id="5" name="pole tekstowe 4"/>
            <p:cNvSpPr txBox="1"/>
            <p:nvPr/>
          </p:nvSpPr>
          <p:spPr>
            <a:xfrm>
              <a:off x="1098319" y="3140968"/>
              <a:ext cx="1025409" cy="523220"/>
            </a:xfrm>
            <a:prstGeom prst="rect">
              <a:avLst/>
            </a:prstGeom>
            <a:noFill/>
          </p:spPr>
          <p:txBody>
            <a:bodyPr wrap="none" rtlCol="0">
              <a:spAutoFit/>
            </a:bodyPr>
            <a:lstStyle/>
            <a:p>
              <a:r>
                <a:rPr lang="pl-PL" sz="2800" b="1" dirty="0" smtClean="0">
                  <a:solidFill>
                    <a:srgbClr val="FFC000"/>
                  </a:solidFill>
                </a:rPr>
                <a:t>Shrek</a:t>
              </a:r>
              <a:endParaRPr lang="pl-PL" sz="2800" b="1" dirty="0">
                <a:solidFill>
                  <a:srgbClr val="FFC000"/>
                </a:solidFill>
              </a:endParaRPr>
            </a:p>
          </p:txBody>
        </p:sp>
      </p:grpSp>
      <p:grpSp>
        <p:nvGrpSpPr>
          <p:cNvPr id="8" name="Grupa 7"/>
          <p:cNvGrpSpPr/>
          <p:nvPr/>
        </p:nvGrpSpPr>
        <p:grpSpPr>
          <a:xfrm>
            <a:off x="323528" y="188640"/>
            <a:ext cx="8604498" cy="3297238"/>
            <a:chOff x="107504" y="188640"/>
            <a:chExt cx="8604498" cy="3297238"/>
          </a:xfrm>
        </p:grpSpPr>
        <p:pic>
          <p:nvPicPr>
            <p:cNvPr id="1026" name="Picture 2" descr="http://i2.pinger.pl/pgr179/93be86ed001b7ff350280bf9/madagaskar.jpg">
              <a:hlinkClick r:id="rId4"/>
            </p:cNvPr>
            <p:cNvPicPr>
              <a:picLocks noChangeAspect="1" noChangeArrowheads="1"/>
            </p:cNvPicPr>
            <p:nvPr/>
          </p:nvPicPr>
          <p:blipFill>
            <a:blip r:embed="rId5" cstate="print"/>
            <a:srcRect/>
            <a:stretch>
              <a:fillRect/>
            </a:stretch>
          </p:blipFill>
          <p:spPr bwMode="auto">
            <a:xfrm>
              <a:off x="2267744" y="188640"/>
              <a:ext cx="6444258" cy="3297238"/>
            </a:xfrm>
            <a:prstGeom prst="rect">
              <a:avLst/>
            </a:prstGeom>
            <a:noFill/>
          </p:spPr>
        </p:pic>
        <p:sp>
          <p:nvSpPr>
            <p:cNvPr id="6" name="pole tekstowe 5"/>
            <p:cNvSpPr txBox="1"/>
            <p:nvPr/>
          </p:nvSpPr>
          <p:spPr>
            <a:xfrm>
              <a:off x="107504" y="836712"/>
              <a:ext cx="2006383" cy="523220"/>
            </a:xfrm>
            <a:prstGeom prst="rect">
              <a:avLst/>
            </a:prstGeom>
            <a:noFill/>
          </p:spPr>
          <p:txBody>
            <a:bodyPr wrap="none" rtlCol="0">
              <a:spAutoFit/>
            </a:bodyPr>
            <a:lstStyle/>
            <a:p>
              <a:r>
                <a:rPr lang="pl-PL" sz="2800" b="1" dirty="0" smtClean="0">
                  <a:solidFill>
                    <a:schemeClr val="accent3">
                      <a:lumMod val="50000"/>
                    </a:schemeClr>
                  </a:solidFill>
                </a:rPr>
                <a:t>Madagaskar</a:t>
              </a:r>
              <a:endParaRPr lang="pl-PL" sz="2800" b="1" dirty="0">
                <a:solidFill>
                  <a:schemeClr val="accent3">
                    <a:lumMod val="50000"/>
                  </a:schemeClr>
                </a:solidFill>
              </a:endParaRPr>
            </a:p>
          </p:txBody>
        </p:sp>
      </p:grpSp>
      <p:grpSp>
        <p:nvGrpSpPr>
          <p:cNvPr id="10" name="Grupa 9"/>
          <p:cNvGrpSpPr/>
          <p:nvPr/>
        </p:nvGrpSpPr>
        <p:grpSpPr>
          <a:xfrm>
            <a:off x="3347864" y="3645024"/>
            <a:ext cx="5544616" cy="3026437"/>
            <a:chOff x="3347864" y="3645024"/>
            <a:chExt cx="5544616" cy="3026437"/>
          </a:xfrm>
        </p:grpSpPr>
        <p:pic>
          <p:nvPicPr>
            <p:cNvPr id="2" name="Picture 2" descr="http://www.blog.zwierzbuk.pl/wp-content/uploads/2011/08/lion_king3.jpg">
              <a:hlinkClick r:id="rId6"/>
            </p:cNvPr>
            <p:cNvPicPr>
              <a:picLocks noChangeAspect="1" noChangeArrowheads="1"/>
            </p:cNvPicPr>
            <p:nvPr/>
          </p:nvPicPr>
          <p:blipFill>
            <a:blip r:embed="rId7" cstate="print"/>
            <a:srcRect/>
            <a:stretch>
              <a:fillRect/>
            </a:stretch>
          </p:blipFill>
          <p:spPr bwMode="auto">
            <a:xfrm>
              <a:off x="3347864" y="3645024"/>
              <a:ext cx="5544616" cy="3026437"/>
            </a:xfrm>
            <a:prstGeom prst="rect">
              <a:avLst/>
            </a:prstGeom>
            <a:noFill/>
          </p:spPr>
        </p:pic>
        <p:sp>
          <p:nvSpPr>
            <p:cNvPr id="9" name="pole tekstowe 8"/>
            <p:cNvSpPr txBox="1"/>
            <p:nvPr/>
          </p:nvSpPr>
          <p:spPr>
            <a:xfrm>
              <a:off x="5220072" y="3717032"/>
              <a:ext cx="1399422" cy="523220"/>
            </a:xfrm>
            <a:prstGeom prst="rect">
              <a:avLst/>
            </a:prstGeom>
            <a:noFill/>
          </p:spPr>
          <p:txBody>
            <a:bodyPr wrap="none" rtlCol="0">
              <a:spAutoFit/>
            </a:bodyPr>
            <a:lstStyle/>
            <a:p>
              <a:r>
                <a:rPr lang="pl-PL" sz="2800" b="1" dirty="0" smtClean="0">
                  <a:solidFill>
                    <a:srgbClr val="C00000"/>
                  </a:solidFill>
                </a:rPr>
                <a:t>Król lew</a:t>
              </a:r>
              <a:endParaRPr lang="pl-PL" sz="2800" b="1" dirty="0">
                <a:solidFill>
                  <a:srgbClr val="C0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strVal val="#ppt_w*0.70"/>
                                          </p:val>
                                        </p:tav>
                                        <p:tav tm="100000">
                                          <p:val>
                                            <p:strVal val="#ppt_w"/>
                                          </p:val>
                                        </p:tav>
                                      </p:tavLst>
                                    </p:anim>
                                    <p:anim calcmode="lin" valueType="num">
                                      <p:cBhvr>
                                        <p:cTn id="13" dur="1000" fill="hold"/>
                                        <p:tgtEl>
                                          <p:spTgt spid="8"/>
                                        </p:tgtEl>
                                        <p:attrNameLst>
                                          <p:attrName>ppt_h</p:attrName>
                                        </p:attrNameLst>
                                      </p:cBhvr>
                                      <p:tavLst>
                                        <p:tav tm="0">
                                          <p:val>
                                            <p:strVal val="#ppt_h"/>
                                          </p:val>
                                        </p:tav>
                                        <p:tav tm="100000">
                                          <p:val>
                                            <p:strVal val="#ppt_h"/>
                                          </p:val>
                                        </p:tav>
                                      </p:tavLst>
                                    </p:anim>
                                    <p:animEffect transition="in" filter="fade">
                                      <p:cBhvr>
                                        <p:cTn id="14" dur="10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linds(horizontal)">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0" y="2708920"/>
            <a:ext cx="9144000" cy="1323439"/>
          </a:xfrm>
          <a:prstGeom prst="rect">
            <a:avLst/>
          </a:prstGeom>
          <a:noFill/>
        </p:spPr>
        <p:txBody>
          <a:bodyPr wrap="square" rtlCol="0">
            <a:spAutoFit/>
          </a:bodyPr>
          <a:lstStyle/>
          <a:p>
            <a:pPr algn="ctr"/>
            <a:r>
              <a:rPr lang="pl-PL" sz="8000" b="1" dirty="0" smtClean="0">
                <a:solidFill>
                  <a:srgbClr val="0033CC"/>
                </a:solidFill>
              </a:rPr>
              <a:t>Filmy dokumentalne</a:t>
            </a:r>
            <a:endParaRPr lang="pl-PL" sz="8000" b="1" dirty="0">
              <a:solidFill>
                <a:srgbClr val="0033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2">
                                            <p:txEl>
                                              <p:pRg st="0" end="0"/>
                                            </p:txEl>
                                          </p:spTgt>
                                        </p:tgtEl>
                                        <p:attrNameLst>
                                          <p:attrName>ppt_x</p:attrName>
                                        </p:attrNameLst>
                                      </p:cBhvr>
                                    </p:anim>
                                    <p:anim from="0" to="-1.0" calcmode="lin" valueType="num">
                                      <p:cBhvr>
                                        <p:cTn id="8" dur="200" decel="50000" autoRev="1" fill="hold">
                                          <p:stCondLst>
                                            <p:cond delay="600"/>
                                          </p:stCondLst>
                                        </p:cTn>
                                        <p:tgtEl>
                                          <p:spTgt spid="2">
                                            <p:txEl>
                                              <p:pRg st="0" end="0"/>
                                            </p:txEl>
                                          </p:spTgt>
                                        </p:tgtEl>
                                        <p:attrNameLst>
                                          <p:attrName>xshear</p:attrName>
                                        </p:attrNameLst>
                                      </p:cBhvr>
                                    </p:anim>
                                    <p:animScale>
                                      <p:cBhvr>
                                        <p:cTn id="9" dur="200" decel="100000" autoRev="1" fill="hold">
                                          <p:stCondLst>
                                            <p:cond delay="600"/>
                                          </p:stCondLst>
                                        </p:cTn>
                                        <p:tgtEl>
                                          <p:spTgt spid="2">
                                            <p:txEl>
                                              <p:pRg st="0" end="0"/>
                                            </p:txEl>
                                          </p:spTgt>
                                        </p:tgtEl>
                                      </p:cBhvr>
                                      <p:from x="100000" y="100000"/>
                                      <p:to x="80000" y="100000"/>
                                    </p:animScale>
                                    <p:anim by="(#ppt_h/3+#ppt_w*0.1)" calcmode="lin" valueType="num">
                                      <p:cBhvr additive="sum">
                                        <p:cTn id="10" dur="200" decel="100000" autoRev="1" fill="hold">
                                          <p:stCondLst>
                                            <p:cond delay="600"/>
                                          </p:stCondLst>
                                        </p:cTn>
                                        <p:tgtEl>
                                          <p:spTgt spid="2">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ole tekstowe 7"/>
          <p:cNvSpPr txBox="1"/>
          <p:nvPr/>
        </p:nvSpPr>
        <p:spPr>
          <a:xfrm>
            <a:off x="251520" y="5445224"/>
            <a:ext cx="8568952" cy="1077218"/>
          </a:xfrm>
          <a:prstGeom prst="rect">
            <a:avLst/>
          </a:prstGeom>
          <a:noFill/>
        </p:spPr>
        <p:txBody>
          <a:bodyPr wrap="square" rtlCol="0">
            <a:spAutoFit/>
          </a:bodyPr>
          <a:lstStyle/>
          <a:p>
            <a:pPr algn="ctr"/>
            <a:r>
              <a:rPr lang="pl-PL" sz="3200" b="1" dirty="0" smtClean="0">
                <a:solidFill>
                  <a:srgbClr val="0033CC"/>
                </a:solidFill>
              </a:rPr>
              <a:t>Często są tworzone w celu przekazania informacji np. o nauce lub zwierzętach i roślinach. </a:t>
            </a:r>
          </a:p>
        </p:txBody>
      </p:sp>
      <p:pic>
        <p:nvPicPr>
          <p:cNvPr id="16386" name="Picture 2" descr="http://1.fwcdn.pl/po/66/55/206655/7121401.3.jpg">
            <a:hlinkClick r:id="rId2"/>
          </p:cNvPr>
          <p:cNvPicPr>
            <a:picLocks noChangeAspect="1" noChangeArrowheads="1"/>
          </p:cNvPicPr>
          <p:nvPr/>
        </p:nvPicPr>
        <p:blipFill>
          <a:blip r:embed="rId3" cstate="print"/>
          <a:srcRect b="12161"/>
          <a:stretch>
            <a:fillRect/>
          </a:stretch>
        </p:blipFill>
        <p:spPr bwMode="auto">
          <a:xfrm>
            <a:off x="179512" y="116632"/>
            <a:ext cx="4536504" cy="5391816"/>
          </a:xfrm>
          <a:prstGeom prst="rect">
            <a:avLst/>
          </a:prstGeom>
          <a:noFill/>
        </p:spPr>
      </p:pic>
      <p:sp>
        <p:nvSpPr>
          <p:cNvPr id="4" name="Prostokąt 3"/>
          <p:cNvSpPr/>
          <p:nvPr/>
        </p:nvSpPr>
        <p:spPr>
          <a:xfrm>
            <a:off x="5220072" y="1113706"/>
            <a:ext cx="3600400" cy="3539430"/>
          </a:xfrm>
          <a:prstGeom prst="rect">
            <a:avLst/>
          </a:prstGeom>
        </p:spPr>
        <p:txBody>
          <a:bodyPr wrap="square">
            <a:spAutoFit/>
          </a:bodyPr>
          <a:lstStyle/>
          <a:p>
            <a:pPr algn="ctr"/>
            <a:r>
              <a:rPr lang="pl-PL" sz="3200" b="1" dirty="0" smtClean="0">
                <a:solidFill>
                  <a:srgbClr val="0033CC"/>
                </a:solidFill>
              </a:rPr>
              <a:t>Filmy dokumentalne  wyróżnia to, że przedstawiają fakty, a nie fikcję tak jak</a:t>
            </a:r>
          </a:p>
          <a:p>
            <a:pPr algn="ctr"/>
            <a:r>
              <a:rPr lang="pl-PL" sz="3200" b="1" dirty="0" smtClean="0">
                <a:solidFill>
                  <a:srgbClr val="0033CC"/>
                </a:solidFill>
              </a:rPr>
              <a:t>w filmach fabularnych.</a:t>
            </a:r>
            <a:endParaRPr lang="pl-PL"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p:cTn id="13" dur="1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14" dur="1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 calcmode="lin" valueType="num">
                                      <p:cBhvr>
                                        <p:cTn id="20" dur="10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1" dur="10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16386"/>
                                        </p:tgtEl>
                                        <p:attrNameLst>
                                          <p:attrName>style.visibility</p:attrName>
                                        </p:attrNameLst>
                                      </p:cBhvr>
                                      <p:to>
                                        <p:strVal val="visible"/>
                                      </p:to>
                                    </p:set>
                                    <p:animEffect transition="in" filter="wheel(4)">
                                      <p:cBhvr>
                                        <p:cTn id="27" dur="20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a 3"/>
          <p:cNvGrpSpPr/>
          <p:nvPr/>
        </p:nvGrpSpPr>
        <p:grpSpPr>
          <a:xfrm>
            <a:off x="0" y="188640"/>
            <a:ext cx="9144000" cy="6514985"/>
            <a:chOff x="0" y="188640"/>
            <a:chExt cx="9144000" cy="6514985"/>
          </a:xfrm>
        </p:grpSpPr>
        <p:sp>
          <p:nvSpPr>
            <p:cNvPr id="2" name="Prostokąt 1"/>
            <p:cNvSpPr/>
            <p:nvPr/>
          </p:nvSpPr>
          <p:spPr>
            <a:xfrm>
              <a:off x="360040" y="4149080"/>
              <a:ext cx="8460432" cy="2554545"/>
            </a:xfrm>
            <a:prstGeom prst="rect">
              <a:avLst/>
            </a:prstGeom>
          </p:spPr>
          <p:txBody>
            <a:bodyPr wrap="square">
              <a:spAutoFit/>
            </a:bodyPr>
            <a:lstStyle/>
            <a:p>
              <a:pPr algn="ctr"/>
              <a:r>
                <a:rPr lang="pl-PL" sz="3200" b="1" dirty="0" smtClean="0">
                  <a:solidFill>
                    <a:srgbClr val="0033CC"/>
                  </a:solidFill>
                </a:rPr>
                <a:t>Film historyczny to film dokumentalny mówiący o </a:t>
              </a:r>
              <a:r>
                <a:rPr lang="pl-PL" sz="3200" b="1" dirty="0" smtClean="0">
                  <a:solidFill>
                    <a:srgbClr val="0033CC"/>
                  </a:solidFill>
                </a:rPr>
                <a:t>przeszłości</a:t>
              </a:r>
              <a:r>
                <a:rPr lang="pl-PL" sz="3200" b="1" dirty="0" smtClean="0">
                  <a:solidFill>
                    <a:srgbClr val="0033CC"/>
                  </a:solidFill>
                </a:rPr>
                <a:t>. </a:t>
              </a:r>
              <a:r>
                <a:rPr lang="pl-PL" sz="3200" b="1" dirty="0" smtClean="0">
                  <a:solidFill>
                    <a:srgbClr val="003399"/>
                  </a:solidFill>
                </a:rPr>
                <a:t>Przykładowym filmem historycznym jest „Z kroniki Auschwitz”. Film został stworzony, aby pokazać światu cierpienia ludzi z obozów koncentracyjnych.</a:t>
              </a:r>
            </a:p>
          </p:txBody>
        </p:sp>
        <p:sp>
          <p:nvSpPr>
            <p:cNvPr id="3" name="pole tekstowe 2"/>
            <p:cNvSpPr txBox="1"/>
            <p:nvPr/>
          </p:nvSpPr>
          <p:spPr>
            <a:xfrm>
              <a:off x="0" y="188640"/>
              <a:ext cx="9144000" cy="769441"/>
            </a:xfrm>
            <a:prstGeom prst="rect">
              <a:avLst/>
            </a:prstGeom>
            <a:noFill/>
          </p:spPr>
          <p:txBody>
            <a:bodyPr wrap="square" rtlCol="0">
              <a:spAutoFit/>
            </a:bodyPr>
            <a:lstStyle/>
            <a:p>
              <a:pPr algn="ctr"/>
              <a:r>
                <a:rPr lang="pl-PL" sz="4400" b="1" dirty="0" smtClean="0">
                  <a:solidFill>
                    <a:srgbClr val="0033CC"/>
                  </a:solidFill>
                </a:rPr>
                <a:t>Filmy historyczne</a:t>
              </a:r>
              <a:endParaRPr lang="pl-PL" sz="4400" b="1" dirty="0">
                <a:solidFill>
                  <a:srgbClr val="0033CC"/>
                </a:solidFill>
              </a:endParaRPr>
            </a:p>
          </p:txBody>
        </p:sp>
      </p:grpSp>
      <p:pic>
        <p:nvPicPr>
          <p:cNvPr id="4098" name="Picture 2" descr="http://i2.ytimg.com/vi/5dzop1xT3qA/hqdefault.jpg">
            <a:hlinkClick r:id="rId2"/>
          </p:cNvPr>
          <p:cNvPicPr>
            <a:picLocks noChangeAspect="1" noChangeArrowheads="1"/>
          </p:cNvPicPr>
          <p:nvPr/>
        </p:nvPicPr>
        <p:blipFill>
          <a:blip r:embed="rId3" cstate="print"/>
          <a:srcRect/>
          <a:stretch>
            <a:fillRect/>
          </a:stretch>
        </p:blipFill>
        <p:spPr bwMode="auto">
          <a:xfrm>
            <a:off x="2543268" y="980728"/>
            <a:ext cx="4044956" cy="303371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0" y="2708920"/>
            <a:ext cx="9144000" cy="1323439"/>
          </a:xfrm>
          <a:prstGeom prst="rect">
            <a:avLst/>
          </a:prstGeom>
          <a:noFill/>
        </p:spPr>
        <p:txBody>
          <a:bodyPr wrap="square" rtlCol="0">
            <a:spAutoFit/>
          </a:bodyPr>
          <a:lstStyle/>
          <a:p>
            <a:pPr algn="ctr"/>
            <a:r>
              <a:rPr lang="pl-PL" sz="8000" b="1" dirty="0" smtClean="0">
                <a:solidFill>
                  <a:srgbClr val="990000"/>
                </a:solidFill>
              </a:rPr>
              <a:t>Dramat</a:t>
            </a:r>
            <a:endParaRPr lang="pl-PL" sz="8000" b="1" dirty="0">
              <a:solidFill>
                <a:srgbClr val="99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51520" y="188640"/>
            <a:ext cx="8568952" cy="6494085"/>
          </a:xfrm>
          <a:prstGeom prst="rect">
            <a:avLst/>
          </a:prstGeom>
          <a:noFill/>
        </p:spPr>
        <p:txBody>
          <a:bodyPr wrap="square" rtlCol="0">
            <a:spAutoFit/>
          </a:bodyPr>
          <a:lstStyle/>
          <a:p>
            <a:endParaRPr lang="pl-PL" sz="3200" b="1" dirty="0" smtClean="0">
              <a:solidFill>
                <a:srgbClr val="D20CA8"/>
              </a:solidFill>
            </a:endParaRPr>
          </a:p>
          <a:p>
            <a:r>
              <a:rPr lang="pl-PL" sz="3200" b="1" dirty="0" smtClean="0">
                <a:solidFill>
                  <a:srgbClr val="990033"/>
                </a:solidFill>
              </a:rPr>
              <a:t>Najczęściej jest to film fabularny, rzadziej dokumentalny. Cały film opiera się na jakimś konflikcie. W zależności od rodzaju konfliktu jest wiele rodzajów dramatu, np.:</a:t>
            </a:r>
          </a:p>
          <a:p>
            <a:pPr>
              <a:buFont typeface="Arial" pitchFamily="34" charset="0"/>
              <a:buChar char="•"/>
            </a:pPr>
            <a:r>
              <a:rPr lang="pl-PL" sz="3200" b="1" dirty="0" smtClean="0">
                <a:solidFill>
                  <a:srgbClr val="6E0BB9"/>
                </a:solidFill>
              </a:rPr>
              <a:t> dramat społeczny, którego tematem są problemy społeczne</a:t>
            </a:r>
          </a:p>
          <a:p>
            <a:pPr>
              <a:buFont typeface="Arial" pitchFamily="34" charset="0"/>
              <a:buChar char="•"/>
            </a:pPr>
            <a:r>
              <a:rPr lang="pl-PL" sz="3200" b="1" dirty="0" smtClean="0">
                <a:solidFill>
                  <a:srgbClr val="6E0BB9"/>
                </a:solidFill>
              </a:rPr>
              <a:t> melodramat posiadający sensacyjną fabułę, zwykle miłosną</a:t>
            </a:r>
          </a:p>
          <a:p>
            <a:pPr>
              <a:buFont typeface="Arial" pitchFamily="34" charset="0"/>
              <a:buChar char="•"/>
            </a:pPr>
            <a:r>
              <a:rPr lang="pl-PL" sz="3200" b="1" dirty="0" smtClean="0">
                <a:solidFill>
                  <a:srgbClr val="6E0BB9"/>
                </a:solidFill>
              </a:rPr>
              <a:t> dramat wojenny, najczęściej oparty na prawdziwych wydarzeniach historycznych, w którym występują jednostki militarne oraz sceny akcji powiązane z wojną</a:t>
            </a:r>
            <a:endParaRPr lang="pl-PL" sz="3200" b="1" dirty="0">
              <a:solidFill>
                <a:srgbClr val="6E0BB9"/>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http://1.fwcdn.pl/ph/01/79/179/183097.1.jpg">
            <a:hlinkClick r:id="rId2"/>
          </p:cNvPr>
          <p:cNvPicPr>
            <a:picLocks noChangeAspect="1" noChangeArrowheads="1"/>
          </p:cNvPicPr>
          <p:nvPr/>
        </p:nvPicPr>
        <p:blipFill>
          <a:blip r:embed="rId3" cstate="print"/>
          <a:srcRect/>
          <a:stretch>
            <a:fillRect/>
          </a:stretch>
        </p:blipFill>
        <p:spPr bwMode="auto">
          <a:xfrm>
            <a:off x="395536" y="359247"/>
            <a:ext cx="6120680" cy="4077865"/>
          </a:xfrm>
          <a:prstGeom prst="rect">
            <a:avLst/>
          </a:prstGeom>
          <a:noFill/>
        </p:spPr>
      </p:pic>
      <p:sp>
        <p:nvSpPr>
          <p:cNvPr id="4" name="pole tekstowe 3"/>
          <p:cNvSpPr txBox="1"/>
          <p:nvPr/>
        </p:nvSpPr>
        <p:spPr>
          <a:xfrm>
            <a:off x="1115616" y="4437112"/>
            <a:ext cx="2837443" cy="523220"/>
          </a:xfrm>
          <a:prstGeom prst="rect">
            <a:avLst/>
          </a:prstGeom>
          <a:noFill/>
        </p:spPr>
        <p:txBody>
          <a:bodyPr wrap="none" rtlCol="0">
            <a:spAutoFit/>
          </a:bodyPr>
          <a:lstStyle/>
          <a:p>
            <a:r>
              <a:rPr lang="pl-PL" sz="2800" b="1" dirty="0" smtClean="0">
                <a:solidFill>
                  <a:schemeClr val="bg2">
                    <a:lumMod val="25000"/>
                  </a:schemeClr>
                </a:solidFill>
              </a:rPr>
              <a:t>Szeregowiec Ryan</a:t>
            </a:r>
            <a:endParaRPr lang="pl-PL" sz="2800" b="1" dirty="0">
              <a:solidFill>
                <a:schemeClr val="bg2">
                  <a:lumMod val="25000"/>
                </a:schemeClr>
              </a:solidFill>
            </a:endParaRPr>
          </a:p>
        </p:txBody>
      </p:sp>
      <p:pic>
        <p:nvPicPr>
          <p:cNvPr id="1026" name="Picture 2" descr="http://image.guardian.co.uk/sys-images/Arts/Arts_/Pictures/2007/12/10/Titanic460.jpg">
            <a:hlinkClick r:id="rId4"/>
          </p:cNvPr>
          <p:cNvPicPr>
            <a:picLocks noChangeAspect="1" noChangeArrowheads="1"/>
          </p:cNvPicPr>
          <p:nvPr/>
        </p:nvPicPr>
        <p:blipFill>
          <a:blip r:embed="rId5" cstate="print"/>
          <a:srcRect/>
          <a:stretch>
            <a:fillRect/>
          </a:stretch>
        </p:blipFill>
        <p:spPr bwMode="auto">
          <a:xfrm>
            <a:off x="4644008" y="4005064"/>
            <a:ext cx="4381500" cy="2628900"/>
          </a:xfrm>
          <a:prstGeom prst="rect">
            <a:avLst/>
          </a:prstGeom>
          <a:noFill/>
        </p:spPr>
      </p:pic>
      <p:sp>
        <p:nvSpPr>
          <p:cNvPr id="5" name="pole tekstowe 4"/>
          <p:cNvSpPr txBox="1"/>
          <p:nvPr/>
        </p:nvSpPr>
        <p:spPr>
          <a:xfrm>
            <a:off x="7308304" y="3501008"/>
            <a:ext cx="1181414" cy="523220"/>
          </a:xfrm>
          <a:prstGeom prst="rect">
            <a:avLst/>
          </a:prstGeom>
          <a:noFill/>
        </p:spPr>
        <p:txBody>
          <a:bodyPr wrap="none" rtlCol="0">
            <a:spAutoFit/>
          </a:bodyPr>
          <a:lstStyle/>
          <a:p>
            <a:r>
              <a:rPr lang="pl-PL" sz="2800" b="1" dirty="0" smtClean="0">
                <a:solidFill>
                  <a:schemeClr val="accent2">
                    <a:lumMod val="75000"/>
                  </a:schemeClr>
                </a:solidFill>
              </a:rPr>
              <a:t>Titanic</a:t>
            </a:r>
            <a:endParaRPr lang="pl-PL" b="1" dirty="0">
              <a:solidFill>
                <a:schemeClr val="accent2">
                  <a:lumMod val="75000"/>
                </a:schemeClr>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0" y="2708920"/>
            <a:ext cx="9144000" cy="1323439"/>
          </a:xfrm>
          <a:prstGeom prst="rect">
            <a:avLst/>
          </a:prstGeom>
          <a:noFill/>
        </p:spPr>
        <p:txBody>
          <a:bodyPr wrap="square" rtlCol="0">
            <a:spAutoFit/>
          </a:bodyPr>
          <a:lstStyle/>
          <a:p>
            <a:pPr algn="ctr"/>
            <a:r>
              <a:rPr lang="pl-PL" sz="8000" b="1" dirty="0" smtClean="0">
                <a:solidFill>
                  <a:srgbClr val="00B050"/>
                </a:solidFill>
              </a:rPr>
              <a:t>Fantastyka</a:t>
            </a:r>
            <a:endParaRPr lang="pl-PL" sz="8000" b="1"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2">
                                            <p:txEl>
                                              <p:pRg st="0" end="0"/>
                                            </p:txEl>
                                          </p:spTgt>
                                        </p:tgtEl>
                                        <p:attrNameLst>
                                          <p:attrName>ppt_x</p:attrName>
                                        </p:attrNameLst>
                                      </p:cBhvr>
                                    </p:anim>
                                    <p:anim from="0" to="-1.0" calcmode="lin" valueType="num">
                                      <p:cBhvr>
                                        <p:cTn id="8" dur="200" decel="50000" autoRev="1" fill="hold">
                                          <p:stCondLst>
                                            <p:cond delay="600"/>
                                          </p:stCondLst>
                                        </p:cTn>
                                        <p:tgtEl>
                                          <p:spTgt spid="2">
                                            <p:txEl>
                                              <p:pRg st="0" end="0"/>
                                            </p:txEl>
                                          </p:spTgt>
                                        </p:tgtEl>
                                        <p:attrNameLst>
                                          <p:attrName>xshear</p:attrName>
                                        </p:attrNameLst>
                                      </p:cBhvr>
                                    </p:anim>
                                    <p:animScale>
                                      <p:cBhvr>
                                        <p:cTn id="9" dur="200" decel="100000" autoRev="1" fill="hold">
                                          <p:stCondLst>
                                            <p:cond delay="600"/>
                                          </p:stCondLst>
                                        </p:cTn>
                                        <p:tgtEl>
                                          <p:spTgt spid="2">
                                            <p:txEl>
                                              <p:pRg st="0" end="0"/>
                                            </p:txEl>
                                          </p:spTgt>
                                        </p:tgtEl>
                                      </p:cBhvr>
                                      <p:from x="100000" y="100000"/>
                                      <p:to x="80000" y="100000"/>
                                    </p:animScale>
                                    <p:anim by="(#ppt_h/3+#ppt_w*0.1)" calcmode="lin" valueType="num">
                                      <p:cBhvr additive="sum">
                                        <p:cTn id="10" dur="200" decel="100000" autoRev="1" fill="hold">
                                          <p:stCondLst>
                                            <p:cond delay="600"/>
                                          </p:stCondLst>
                                        </p:cTn>
                                        <p:tgtEl>
                                          <p:spTgt spid="2">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79512" y="4437112"/>
            <a:ext cx="8640960" cy="2062103"/>
          </a:xfrm>
          <a:prstGeom prst="rect">
            <a:avLst/>
          </a:prstGeom>
          <a:noFill/>
        </p:spPr>
        <p:txBody>
          <a:bodyPr wrap="square" rtlCol="0">
            <a:spAutoFit/>
          </a:bodyPr>
          <a:lstStyle/>
          <a:p>
            <a:pPr algn="ctr"/>
            <a:r>
              <a:rPr lang="pl-PL" sz="3200" b="1" dirty="0" smtClean="0">
                <a:solidFill>
                  <a:srgbClr val="00B050"/>
                </a:solidFill>
              </a:rPr>
              <a:t>Podczas kręcenia filmów fantastycznych reżyser ma dużą swobodę. Akcja może dziać się w innym czasie lub świecie. Mogą tam także być inne postaci takie jak elfy, krasnoludy czy ufoludki.</a:t>
            </a:r>
            <a:endParaRPr lang="pl-PL" sz="3200" b="1" dirty="0">
              <a:solidFill>
                <a:srgbClr val="00B050"/>
              </a:solidFill>
            </a:endParaRPr>
          </a:p>
        </p:txBody>
      </p:sp>
      <p:pic>
        <p:nvPicPr>
          <p:cNvPr id="17410" name="Picture 2" descr="http://wallpapersus.com/wp-content/uploads/2012/11/Thorin-Oakenshield-The-Hobbit.jpg">
            <a:hlinkClick r:id="rId2"/>
          </p:cNvPr>
          <p:cNvPicPr>
            <a:picLocks noChangeAspect="1" noChangeArrowheads="1"/>
          </p:cNvPicPr>
          <p:nvPr/>
        </p:nvPicPr>
        <p:blipFill>
          <a:blip r:embed="rId3" cstate="print"/>
          <a:srcRect/>
          <a:stretch>
            <a:fillRect/>
          </a:stretch>
        </p:blipFill>
        <p:spPr bwMode="auto">
          <a:xfrm>
            <a:off x="323528" y="908720"/>
            <a:ext cx="4608512" cy="2880320"/>
          </a:xfrm>
          <a:prstGeom prst="rect">
            <a:avLst/>
          </a:prstGeom>
          <a:noFill/>
        </p:spPr>
      </p:pic>
      <p:sp>
        <p:nvSpPr>
          <p:cNvPr id="4" name="pole tekstowe 3"/>
          <p:cNvSpPr txBox="1"/>
          <p:nvPr/>
        </p:nvSpPr>
        <p:spPr>
          <a:xfrm>
            <a:off x="5220072" y="908720"/>
            <a:ext cx="3744416" cy="3046988"/>
          </a:xfrm>
          <a:prstGeom prst="rect">
            <a:avLst/>
          </a:prstGeom>
          <a:noFill/>
        </p:spPr>
        <p:txBody>
          <a:bodyPr wrap="square" rtlCol="0">
            <a:spAutoFit/>
          </a:bodyPr>
          <a:lstStyle/>
          <a:p>
            <a:pPr algn="ctr"/>
            <a:r>
              <a:rPr lang="pl-PL" sz="3200" b="1" dirty="0" smtClean="0">
                <a:solidFill>
                  <a:srgbClr val="008000"/>
                </a:solidFill>
              </a:rPr>
              <a:t>Przykładami znanych filmów fantastycznych są: „Hobbit”</a:t>
            </a:r>
          </a:p>
          <a:p>
            <a:pPr algn="ctr"/>
            <a:r>
              <a:rPr lang="pl-PL" sz="3200" b="1" dirty="0" smtClean="0">
                <a:solidFill>
                  <a:srgbClr val="008000"/>
                </a:solidFill>
              </a:rPr>
              <a:t>„Władca Pierścieni” </a:t>
            </a:r>
          </a:p>
          <a:p>
            <a:pPr algn="ctr"/>
            <a:r>
              <a:rPr lang="pl-PL" sz="3200" b="1" dirty="0" smtClean="0">
                <a:solidFill>
                  <a:srgbClr val="008000"/>
                </a:solidFill>
              </a:rPr>
              <a:t>„</a:t>
            </a:r>
            <a:r>
              <a:rPr lang="pl-PL" sz="3200" b="1" dirty="0" smtClean="0">
                <a:solidFill>
                  <a:srgbClr val="008000"/>
                </a:solidFill>
              </a:rPr>
              <a:t>Avatar</a:t>
            </a:r>
            <a:r>
              <a:rPr lang="pl-PL" sz="3200" b="1" dirty="0" smtClean="0">
                <a:solidFill>
                  <a:srgbClr val="008000"/>
                </a:solidFill>
              </a:rPr>
              <a:t>”</a:t>
            </a:r>
            <a:endParaRPr lang="pl-PL" sz="3200" b="1" dirty="0">
              <a:solidFill>
                <a:srgbClr val="008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iterate type="lt">
                                    <p:tmPct val="5000"/>
                                  </p:iterate>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p:cTn id="12"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4">
                                            <p:txEl>
                                              <p:pRg st="0" end="0"/>
                                            </p:txEl>
                                          </p:spTgt>
                                        </p:tgtEl>
                                      </p:cBhvr>
                                    </p:animEffect>
                                  </p:childTnLst>
                                </p:cTn>
                              </p:par>
                              <p:par>
                                <p:cTn id="16" presetID="31" presetClass="entr" presetSubtype="0" fill="hold" nodeType="withEffect">
                                  <p:stCondLst>
                                    <p:cond delay="0"/>
                                  </p:stCondLst>
                                  <p:iterate type="lt">
                                    <p:tmPct val="5000"/>
                                  </p:iterate>
                                  <p:childTnLst>
                                    <p:set>
                                      <p:cBhvr>
                                        <p:cTn id="17" dur="1" fill="hold">
                                          <p:stCondLst>
                                            <p:cond delay="0"/>
                                          </p:stCondLst>
                                        </p:cTn>
                                        <p:tgtEl>
                                          <p:spTgt spid="4">
                                            <p:txEl>
                                              <p:pRg st="1" end="1"/>
                                            </p:txEl>
                                          </p:spTgt>
                                        </p:tgtEl>
                                        <p:attrNameLst>
                                          <p:attrName>style.visibility</p:attrName>
                                        </p:attrNameLst>
                                      </p:cBhvr>
                                      <p:to>
                                        <p:strVal val="visible"/>
                                      </p:to>
                                    </p:set>
                                    <p:anim calcmode="lin" valueType="num">
                                      <p:cBhvr>
                                        <p:cTn id="18"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9"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20"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21" dur="1000"/>
                                        <p:tgtEl>
                                          <p:spTgt spid="4">
                                            <p:txEl>
                                              <p:pRg st="1" end="1"/>
                                            </p:txEl>
                                          </p:spTgt>
                                        </p:tgtEl>
                                      </p:cBhvr>
                                    </p:animEffect>
                                  </p:childTnLst>
                                </p:cTn>
                              </p:par>
                              <p:par>
                                <p:cTn id="22" presetID="31" presetClass="entr" presetSubtype="0" fill="hold" nodeType="withEffect">
                                  <p:stCondLst>
                                    <p:cond delay="0"/>
                                  </p:stCondLst>
                                  <p:iterate type="lt">
                                    <p:tmPct val="5000"/>
                                  </p:iterate>
                                  <p:childTnLst>
                                    <p:set>
                                      <p:cBhvr>
                                        <p:cTn id="23" dur="1" fill="hold">
                                          <p:stCondLst>
                                            <p:cond delay="0"/>
                                          </p:stCondLst>
                                        </p:cTn>
                                        <p:tgtEl>
                                          <p:spTgt spid="4">
                                            <p:txEl>
                                              <p:pRg st="2" end="2"/>
                                            </p:txEl>
                                          </p:spTgt>
                                        </p:tgtEl>
                                        <p:attrNameLst>
                                          <p:attrName>style.visibility</p:attrName>
                                        </p:attrNameLst>
                                      </p:cBhvr>
                                      <p:to>
                                        <p:strVal val="visible"/>
                                      </p:to>
                                    </p:set>
                                    <p:anim calcmode="lin" valueType="num">
                                      <p:cBhvr>
                                        <p:cTn id="24"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5"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6"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7" dur="10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5" presetClass="entr" presetSubtype="0" fill="hold" nodeType="clickEffect">
                                  <p:stCondLst>
                                    <p:cond delay="0"/>
                                  </p:stCondLst>
                                  <p:childTnLst>
                                    <p:set>
                                      <p:cBhvr>
                                        <p:cTn id="31" dur="1" fill="hold">
                                          <p:stCondLst>
                                            <p:cond delay="0"/>
                                          </p:stCondLst>
                                        </p:cTn>
                                        <p:tgtEl>
                                          <p:spTgt spid="17410"/>
                                        </p:tgtEl>
                                        <p:attrNameLst>
                                          <p:attrName>style.visibility</p:attrName>
                                        </p:attrNameLst>
                                      </p:cBhvr>
                                      <p:to>
                                        <p:strVal val="visible"/>
                                      </p:to>
                                    </p:set>
                                    <p:anim calcmode="lin" valueType="num">
                                      <p:cBhvr>
                                        <p:cTn id="32" dur="1000" fill="hold"/>
                                        <p:tgtEl>
                                          <p:spTgt spid="17410"/>
                                        </p:tgtEl>
                                        <p:attrNameLst>
                                          <p:attrName>ppt_w</p:attrName>
                                        </p:attrNameLst>
                                      </p:cBhvr>
                                      <p:tavLst>
                                        <p:tav tm="0">
                                          <p:val>
                                            <p:fltVal val="0"/>
                                          </p:val>
                                        </p:tav>
                                        <p:tav tm="100000">
                                          <p:val>
                                            <p:strVal val="#ppt_w"/>
                                          </p:val>
                                        </p:tav>
                                      </p:tavLst>
                                    </p:anim>
                                    <p:anim calcmode="lin" valueType="num">
                                      <p:cBhvr>
                                        <p:cTn id="33" dur="1000" fill="hold"/>
                                        <p:tgtEl>
                                          <p:spTgt spid="17410"/>
                                        </p:tgtEl>
                                        <p:attrNameLst>
                                          <p:attrName>ppt_h</p:attrName>
                                        </p:attrNameLst>
                                      </p:cBhvr>
                                      <p:tavLst>
                                        <p:tav tm="0">
                                          <p:val>
                                            <p:fltVal val="0"/>
                                          </p:val>
                                        </p:tav>
                                        <p:tav tm="100000">
                                          <p:val>
                                            <p:strVal val="#ppt_h"/>
                                          </p:val>
                                        </p:tav>
                                      </p:tavLst>
                                    </p:anim>
                                    <p:anim calcmode="lin" valueType="num">
                                      <p:cBhvr>
                                        <p:cTn id="34" dur="1000" fill="hold"/>
                                        <p:tgtEl>
                                          <p:spTgt spid="17410"/>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17410"/>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a 5"/>
          <p:cNvGrpSpPr/>
          <p:nvPr/>
        </p:nvGrpSpPr>
        <p:grpSpPr>
          <a:xfrm>
            <a:off x="323528" y="2473732"/>
            <a:ext cx="4464496" cy="4083685"/>
            <a:chOff x="323528" y="2473732"/>
            <a:chExt cx="4464496" cy="4083685"/>
          </a:xfrm>
        </p:grpSpPr>
        <p:pic>
          <p:nvPicPr>
            <p:cNvPr id="31746" name="Picture 2" descr="http://www.kinomaniak.pl/media/photos/850/857/253/tapeta9_1280x1024.jpg">
              <a:hlinkClick r:id="rId2"/>
            </p:cNvPr>
            <p:cNvPicPr>
              <a:picLocks noChangeAspect="1" noChangeArrowheads="1"/>
            </p:cNvPicPr>
            <p:nvPr/>
          </p:nvPicPr>
          <p:blipFill>
            <a:blip r:embed="rId3" cstate="print"/>
            <a:srcRect/>
            <a:stretch>
              <a:fillRect/>
            </a:stretch>
          </p:blipFill>
          <p:spPr bwMode="auto">
            <a:xfrm>
              <a:off x="323528" y="2984459"/>
              <a:ext cx="4464496" cy="3572958"/>
            </a:xfrm>
            <a:prstGeom prst="rect">
              <a:avLst/>
            </a:prstGeom>
            <a:noFill/>
          </p:spPr>
        </p:pic>
        <p:sp>
          <p:nvSpPr>
            <p:cNvPr id="4" name="pole tekstowe 3"/>
            <p:cNvSpPr txBox="1"/>
            <p:nvPr/>
          </p:nvSpPr>
          <p:spPr>
            <a:xfrm>
              <a:off x="971600" y="2473732"/>
              <a:ext cx="1160831" cy="523220"/>
            </a:xfrm>
            <a:prstGeom prst="rect">
              <a:avLst/>
            </a:prstGeom>
            <a:noFill/>
          </p:spPr>
          <p:txBody>
            <a:bodyPr wrap="none" rtlCol="0">
              <a:spAutoFit/>
            </a:bodyPr>
            <a:lstStyle/>
            <a:p>
              <a:r>
                <a:rPr lang="pl-PL" sz="2800" b="1" dirty="0" smtClean="0">
                  <a:solidFill>
                    <a:schemeClr val="accent3">
                      <a:lumMod val="50000"/>
                    </a:schemeClr>
                  </a:solidFill>
                </a:rPr>
                <a:t>Avatar</a:t>
              </a:r>
              <a:endParaRPr lang="pl-PL" sz="2800" b="1" dirty="0">
                <a:solidFill>
                  <a:schemeClr val="accent3">
                    <a:lumMod val="50000"/>
                  </a:schemeClr>
                </a:solidFill>
              </a:endParaRPr>
            </a:p>
          </p:txBody>
        </p:sp>
      </p:grpSp>
      <p:grpSp>
        <p:nvGrpSpPr>
          <p:cNvPr id="7" name="Grupa 6"/>
          <p:cNvGrpSpPr/>
          <p:nvPr/>
        </p:nvGrpSpPr>
        <p:grpSpPr>
          <a:xfrm>
            <a:off x="5292080" y="548680"/>
            <a:ext cx="3381375" cy="5256584"/>
            <a:chOff x="5292080" y="548680"/>
            <a:chExt cx="3381375" cy="5256584"/>
          </a:xfrm>
        </p:grpSpPr>
        <p:pic>
          <p:nvPicPr>
            <p:cNvPr id="31748" name="Picture 4" descr="http://img.stopklatka.pl/wydarzenia/11000/11200/11266-03.jpg">
              <a:hlinkClick r:id="rId4"/>
            </p:cNvPr>
            <p:cNvPicPr>
              <a:picLocks noChangeAspect="1" noChangeArrowheads="1"/>
            </p:cNvPicPr>
            <p:nvPr/>
          </p:nvPicPr>
          <p:blipFill>
            <a:blip r:embed="rId5" cstate="print"/>
            <a:srcRect/>
            <a:stretch>
              <a:fillRect/>
            </a:stretch>
          </p:blipFill>
          <p:spPr bwMode="auto">
            <a:xfrm>
              <a:off x="5292080" y="548680"/>
              <a:ext cx="3381375" cy="4762500"/>
            </a:xfrm>
            <a:prstGeom prst="rect">
              <a:avLst/>
            </a:prstGeom>
            <a:noFill/>
          </p:spPr>
        </p:pic>
        <p:sp>
          <p:nvSpPr>
            <p:cNvPr id="5" name="pole tekstowe 4"/>
            <p:cNvSpPr txBox="1"/>
            <p:nvPr/>
          </p:nvSpPr>
          <p:spPr>
            <a:xfrm>
              <a:off x="5580112" y="5282044"/>
              <a:ext cx="2810321" cy="523220"/>
            </a:xfrm>
            <a:prstGeom prst="rect">
              <a:avLst/>
            </a:prstGeom>
            <a:noFill/>
          </p:spPr>
          <p:txBody>
            <a:bodyPr wrap="none" rtlCol="0">
              <a:spAutoFit/>
            </a:bodyPr>
            <a:lstStyle/>
            <a:p>
              <a:r>
                <a:rPr lang="pl-PL" sz="2800" b="1" dirty="0" smtClean="0">
                  <a:solidFill>
                    <a:srgbClr val="996633"/>
                  </a:solidFill>
                </a:rPr>
                <a:t>Władca Pierścieni</a:t>
              </a:r>
              <a:endParaRPr lang="pl-PL" sz="2800" b="1" dirty="0">
                <a:solidFill>
                  <a:srgbClr val="996633"/>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style.rotation</p:attrName>
                                        </p:attrNameLst>
                                      </p:cBhvr>
                                      <p:tavLst>
                                        <p:tav tm="0">
                                          <p:val>
                                            <p:fltVal val="720"/>
                                          </p:val>
                                        </p:tav>
                                        <p:tav tm="100000">
                                          <p:val>
                                            <p:fltVal val="0"/>
                                          </p:val>
                                        </p:tav>
                                      </p:tavLst>
                                    </p:anim>
                                    <p:anim calcmode="lin" valueType="num">
                                      <p:cBhvr>
                                        <p:cTn id="9" dur="2000" fill="hold"/>
                                        <p:tgtEl>
                                          <p:spTgt spid="6"/>
                                        </p:tgtEl>
                                        <p:attrNameLst>
                                          <p:attrName>ppt_h</p:attrName>
                                        </p:attrNameLst>
                                      </p:cBhvr>
                                      <p:tavLst>
                                        <p:tav tm="0">
                                          <p:val>
                                            <p:fltVal val="0"/>
                                          </p:val>
                                        </p:tav>
                                        <p:tav tm="100000">
                                          <p:val>
                                            <p:strVal val="#ppt_h"/>
                                          </p:val>
                                        </p:tav>
                                      </p:tavLst>
                                    </p:anim>
                                    <p:anim calcmode="lin" valueType="num">
                                      <p:cBhvr>
                                        <p:cTn id="10" dur="2000" fill="hold"/>
                                        <p:tgtEl>
                                          <p:spTgt spid="6"/>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7"/>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7"/>
                                        </p:tgtEl>
                                        <p:attrNameLst>
                                          <p:attrName>ppt_y</p:attrName>
                                        </p:attrNameLst>
                                      </p:cBhvr>
                                      <p:tavLst>
                                        <p:tav tm="0">
                                          <p:val>
                                            <p:strVal val="#ppt_y"/>
                                          </p:val>
                                        </p:tav>
                                        <p:tav tm="100000">
                                          <p:val>
                                            <p:strVal val="#ppt_y"/>
                                          </p:val>
                                        </p:tav>
                                      </p:tavLst>
                                    </p:anim>
                                    <p:animEffect transition="in" filter="fade">
                                      <p:cBhvr>
                                        <p:cTn id="18"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a 6"/>
          <p:cNvGrpSpPr/>
          <p:nvPr/>
        </p:nvGrpSpPr>
        <p:grpSpPr>
          <a:xfrm>
            <a:off x="0" y="0"/>
            <a:ext cx="9144000" cy="6858000"/>
            <a:chOff x="0" y="0"/>
            <a:chExt cx="9144000" cy="6858000"/>
          </a:xfrm>
        </p:grpSpPr>
        <p:grpSp>
          <p:nvGrpSpPr>
            <p:cNvPr id="5" name="Grupa 4"/>
            <p:cNvGrpSpPr/>
            <p:nvPr/>
          </p:nvGrpSpPr>
          <p:grpSpPr>
            <a:xfrm>
              <a:off x="0" y="1844824"/>
              <a:ext cx="9144000" cy="5013176"/>
              <a:chOff x="0" y="1844824"/>
              <a:chExt cx="9144000" cy="5013176"/>
            </a:xfrm>
          </p:grpSpPr>
          <p:sp>
            <p:nvSpPr>
              <p:cNvPr id="3" name="pole tekstowe 2"/>
              <p:cNvSpPr txBox="1"/>
              <p:nvPr/>
            </p:nvSpPr>
            <p:spPr>
              <a:xfrm>
                <a:off x="0" y="1844824"/>
                <a:ext cx="9144000" cy="3046988"/>
              </a:xfrm>
              <a:prstGeom prst="rect">
                <a:avLst/>
              </a:prstGeom>
              <a:noFill/>
            </p:spPr>
            <p:txBody>
              <a:bodyPr wrap="square" rtlCol="0">
                <a:spAutoFit/>
              </a:bodyPr>
              <a:lstStyle/>
              <a:p>
                <a:pPr algn="ctr"/>
                <a:r>
                  <a:rPr lang="pl-PL" sz="3200" b="1" dirty="0" smtClean="0">
                    <a:solidFill>
                      <a:srgbClr val="00B050"/>
                    </a:solidFill>
                  </a:rPr>
                  <a:t>Fantastyka naukowa, zwana także sience fiction, najczęściej przedstawia przyszłość. Opiera się na wymyślonym przez autora rozwoju techniki i nauki. Filmy tego typu często zawierają np. wynalezienie jakiejś broni lub odkrycie nowego życia w innej galaktyce.</a:t>
                </a:r>
              </a:p>
            </p:txBody>
          </p:sp>
          <p:sp>
            <p:nvSpPr>
              <p:cNvPr id="4" name="pole tekstowe 3"/>
              <p:cNvSpPr txBox="1"/>
              <p:nvPr/>
            </p:nvSpPr>
            <p:spPr>
              <a:xfrm>
                <a:off x="0" y="4795897"/>
                <a:ext cx="9144000" cy="2062103"/>
              </a:xfrm>
              <a:prstGeom prst="rect">
                <a:avLst/>
              </a:prstGeom>
              <a:noFill/>
            </p:spPr>
            <p:txBody>
              <a:bodyPr wrap="square" rtlCol="0">
                <a:spAutoFit/>
              </a:bodyPr>
              <a:lstStyle/>
              <a:p>
                <a:pPr algn="ctr"/>
                <a:r>
                  <a:rPr lang="pl-PL" sz="3200" b="1" dirty="0" smtClean="0">
                    <a:solidFill>
                      <a:srgbClr val="008000"/>
                    </a:solidFill>
                  </a:rPr>
                  <a:t>Istnieje bardzo wiele filmów sience fiction, dobrym przykładem takiego filmu jest Star Wars. Akcja filmu dzieje się w odległej galaktyce, gdzie siły dobra i zła walczą używając najnowszej broni.</a:t>
                </a:r>
                <a:endParaRPr lang="pl-PL" sz="3200" b="1" dirty="0">
                  <a:solidFill>
                    <a:srgbClr val="008000"/>
                  </a:solidFill>
                </a:endParaRPr>
              </a:p>
            </p:txBody>
          </p:sp>
        </p:grpSp>
        <p:sp>
          <p:nvSpPr>
            <p:cNvPr id="6" name="pole tekstowe 5"/>
            <p:cNvSpPr txBox="1"/>
            <p:nvPr/>
          </p:nvSpPr>
          <p:spPr>
            <a:xfrm>
              <a:off x="0" y="0"/>
              <a:ext cx="9144000" cy="769441"/>
            </a:xfrm>
            <a:prstGeom prst="rect">
              <a:avLst/>
            </a:prstGeom>
            <a:noFill/>
          </p:spPr>
          <p:txBody>
            <a:bodyPr wrap="square" rtlCol="0">
              <a:spAutoFit/>
            </a:bodyPr>
            <a:lstStyle/>
            <a:p>
              <a:pPr algn="r"/>
              <a:r>
                <a:rPr lang="pl-PL" sz="4400" b="1" dirty="0" smtClean="0">
                  <a:solidFill>
                    <a:srgbClr val="00B050"/>
                  </a:solidFill>
                </a:rPr>
                <a:t>Fantastyka naukowa</a:t>
              </a:r>
              <a:endParaRPr lang="pl-PL" sz="4400" b="1" dirty="0">
                <a:solidFill>
                  <a:srgbClr val="00B050"/>
                </a:solidFill>
              </a:endParaRPr>
            </a:p>
          </p:txBody>
        </p:sp>
      </p:grpSp>
      <p:pic>
        <p:nvPicPr>
          <p:cNvPr id="15362" name="Picture 2" descr="http://wpc.556e.edgecastcdn.net/80556E/img.news/NEeDa303gbaDgh_1_2.jpg">
            <a:hlinkClick r:id="rId2"/>
          </p:cNvPr>
          <p:cNvPicPr>
            <a:picLocks noChangeAspect="1" noChangeArrowheads="1"/>
          </p:cNvPicPr>
          <p:nvPr/>
        </p:nvPicPr>
        <p:blipFill>
          <a:blip r:embed="rId3" cstate="print"/>
          <a:srcRect/>
          <a:stretch>
            <a:fillRect/>
          </a:stretch>
        </p:blipFill>
        <p:spPr bwMode="auto">
          <a:xfrm>
            <a:off x="323528" y="116632"/>
            <a:ext cx="3576300" cy="184482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5362"/>
                                        </p:tgtEl>
                                        <p:attrNameLst>
                                          <p:attrName>style.visibility</p:attrName>
                                        </p:attrNameLst>
                                      </p:cBhvr>
                                      <p:to>
                                        <p:strVal val="visible"/>
                                      </p:to>
                                    </p:set>
                                    <p:anim calcmode="lin" valueType="num">
                                      <p:cBhvr additive="base">
                                        <p:cTn id="12" dur="500" fill="hold"/>
                                        <p:tgtEl>
                                          <p:spTgt spid="15362"/>
                                        </p:tgtEl>
                                        <p:attrNameLst>
                                          <p:attrName>ppt_x</p:attrName>
                                        </p:attrNameLst>
                                      </p:cBhvr>
                                      <p:tavLst>
                                        <p:tav tm="0">
                                          <p:val>
                                            <p:strVal val="#ppt_x"/>
                                          </p:val>
                                        </p:tav>
                                        <p:tav tm="100000">
                                          <p:val>
                                            <p:strVal val="#ppt_x"/>
                                          </p:val>
                                        </p:tav>
                                      </p:tavLst>
                                    </p:anim>
                                    <p:anim calcmode="lin" valueType="num">
                                      <p:cBhvr additive="base">
                                        <p:cTn id="13" dur="500" fill="hold"/>
                                        <p:tgtEl>
                                          <p:spTgt spid="153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a 5"/>
          <p:cNvGrpSpPr/>
          <p:nvPr/>
        </p:nvGrpSpPr>
        <p:grpSpPr>
          <a:xfrm>
            <a:off x="251520" y="2401724"/>
            <a:ext cx="5328592" cy="4248265"/>
            <a:chOff x="251520" y="2401724"/>
            <a:chExt cx="5328592" cy="4248265"/>
          </a:xfrm>
        </p:grpSpPr>
        <p:pic>
          <p:nvPicPr>
            <p:cNvPr id="4098" name="Picture 2" descr="http://www.robertsharp.co.uk/wp-content/uploads/2013/01/1150910534.jpg">
              <a:hlinkClick r:id="rId2"/>
            </p:cNvPr>
            <p:cNvPicPr>
              <a:picLocks noChangeAspect="1" noChangeArrowheads="1"/>
            </p:cNvPicPr>
            <p:nvPr/>
          </p:nvPicPr>
          <p:blipFill>
            <a:blip r:embed="rId3" cstate="print"/>
            <a:srcRect/>
            <a:stretch>
              <a:fillRect/>
            </a:stretch>
          </p:blipFill>
          <p:spPr bwMode="auto">
            <a:xfrm>
              <a:off x="251520" y="2894599"/>
              <a:ext cx="5328592" cy="3755390"/>
            </a:xfrm>
            <a:prstGeom prst="rect">
              <a:avLst/>
            </a:prstGeom>
            <a:noFill/>
          </p:spPr>
        </p:pic>
        <p:sp>
          <p:nvSpPr>
            <p:cNvPr id="7" name="pole tekstowe 6"/>
            <p:cNvSpPr txBox="1"/>
            <p:nvPr/>
          </p:nvSpPr>
          <p:spPr>
            <a:xfrm>
              <a:off x="323528" y="2401724"/>
              <a:ext cx="2678041" cy="523220"/>
            </a:xfrm>
            <a:prstGeom prst="rect">
              <a:avLst/>
            </a:prstGeom>
            <a:noFill/>
          </p:spPr>
          <p:txBody>
            <a:bodyPr wrap="none" rtlCol="0">
              <a:spAutoFit/>
            </a:bodyPr>
            <a:lstStyle/>
            <a:p>
              <a:r>
                <a:rPr lang="pl-PL" sz="2800" b="1" dirty="0" smtClean="0">
                  <a:solidFill>
                    <a:srgbClr val="0033CC"/>
                  </a:solidFill>
                </a:rPr>
                <a:t>Gwiezdne Wojny</a:t>
              </a:r>
              <a:endParaRPr lang="pl-PL" sz="2800" b="1" dirty="0">
                <a:solidFill>
                  <a:srgbClr val="0033CC"/>
                </a:solidFill>
              </a:endParaRPr>
            </a:p>
          </p:txBody>
        </p:sp>
      </p:grpSp>
      <p:grpSp>
        <p:nvGrpSpPr>
          <p:cNvPr id="9" name="Grupa 8"/>
          <p:cNvGrpSpPr/>
          <p:nvPr/>
        </p:nvGrpSpPr>
        <p:grpSpPr>
          <a:xfrm>
            <a:off x="3844212" y="188640"/>
            <a:ext cx="5299788" cy="3835588"/>
            <a:chOff x="3844212" y="188640"/>
            <a:chExt cx="5299788" cy="3835588"/>
          </a:xfrm>
        </p:grpSpPr>
        <p:pic>
          <p:nvPicPr>
            <p:cNvPr id="4100" name="Picture 4" descr="http://hydra.info.pl/wp-content/uploads/2013/05/Iron-Man3-1b.jpg">
              <a:hlinkClick r:id="rId4"/>
            </p:cNvPr>
            <p:cNvPicPr>
              <a:picLocks noChangeAspect="1" noChangeArrowheads="1"/>
            </p:cNvPicPr>
            <p:nvPr/>
          </p:nvPicPr>
          <p:blipFill>
            <a:blip r:embed="rId5" cstate="print"/>
            <a:srcRect/>
            <a:stretch>
              <a:fillRect/>
            </a:stretch>
          </p:blipFill>
          <p:spPr bwMode="auto">
            <a:xfrm>
              <a:off x="3844212" y="188640"/>
              <a:ext cx="5299788" cy="3312368"/>
            </a:xfrm>
            <a:prstGeom prst="rect">
              <a:avLst/>
            </a:prstGeom>
            <a:noFill/>
          </p:spPr>
        </p:pic>
        <p:sp>
          <p:nvSpPr>
            <p:cNvPr id="8" name="pole tekstowe 7"/>
            <p:cNvSpPr txBox="1"/>
            <p:nvPr/>
          </p:nvSpPr>
          <p:spPr>
            <a:xfrm>
              <a:off x="6184670" y="3501008"/>
              <a:ext cx="1555682" cy="523220"/>
            </a:xfrm>
            <a:prstGeom prst="rect">
              <a:avLst/>
            </a:prstGeom>
            <a:noFill/>
          </p:spPr>
          <p:txBody>
            <a:bodyPr wrap="none" rtlCol="0">
              <a:spAutoFit/>
            </a:bodyPr>
            <a:lstStyle/>
            <a:p>
              <a:r>
                <a:rPr lang="pl-PL" sz="2800" b="1" dirty="0" smtClean="0">
                  <a:solidFill>
                    <a:schemeClr val="tx1">
                      <a:lumMod val="85000"/>
                      <a:lumOff val="15000"/>
                    </a:schemeClr>
                  </a:solidFill>
                </a:rPr>
                <a:t>Iron Man</a:t>
              </a:r>
              <a:endParaRPr lang="pl-PL" sz="2800" b="1" dirty="0">
                <a:solidFill>
                  <a:schemeClr val="tx1">
                    <a:lumMod val="85000"/>
                    <a:lumOff val="15000"/>
                  </a:schemeClr>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style.rotation</p:attrName>
                                        </p:attrNameLst>
                                      </p:cBhvr>
                                      <p:tavLst>
                                        <p:tav tm="0">
                                          <p:val>
                                            <p:fltVal val="720"/>
                                          </p:val>
                                        </p:tav>
                                        <p:tav tm="100000">
                                          <p:val>
                                            <p:fltVal val="0"/>
                                          </p:val>
                                        </p:tav>
                                      </p:tavLst>
                                    </p:anim>
                                    <p:anim calcmode="lin" valueType="num">
                                      <p:cBhvr>
                                        <p:cTn id="9" dur="2000" fill="hold"/>
                                        <p:tgtEl>
                                          <p:spTgt spid="6"/>
                                        </p:tgtEl>
                                        <p:attrNameLst>
                                          <p:attrName>ppt_h</p:attrName>
                                        </p:attrNameLst>
                                      </p:cBhvr>
                                      <p:tavLst>
                                        <p:tav tm="0">
                                          <p:val>
                                            <p:fltVal val="0"/>
                                          </p:val>
                                        </p:tav>
                                        <p:tav tm="100000">
                                          <p:val>
                                            <p:strVal val="#ppt_h"/>
                                          </p:val>
                                        </p:tav>
                                      </p:tavLst>
                                    </p:anim>
                                    <p:anim calcmode="lin" valueType="num">
                                      <p:cBhvr>
                                        <p:cTn id="10" dur="2000" fill="hold"/>
                                        <p:tgtEl>
                                          <p:spTgt spid="6"/>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52"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Scale>
                                      <p:cBhvr>
                                        <p:cTn id="15"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6" dur="1000" decel="50000" fill="hold">
                                          <p:stCondLst>
                                            <p:cond delay="0"/>
                                          </p:stCondLst>
                                        </p:cTn>
                                        <p:tgtEl>
                                          <p:spTgt spid="9"/>
                                        </p:tgtEl>
                                        <p:attrNameLst>
                                          <p:attrName>ppt_x</p:attrName>
                                          <p:attrName>ppt_y</p:attrName>
                                        </p:attrNameLst>
                                      </p:cBhvr>
                                    </p:animMotion>
                                    <p:animEffect transition="in" filter="fade">
                                      <p:cBhvr>
                                        <p:cTn id="17"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a 4"/>
          <p:cNvGrpSpPr/>
          <p:nvPr/>
        </p:nvGrpSpPr>
        <p:grpSpPr>
          <a:xfrm>
            <a:off x="0" y="260648"/>
            <a:ext cx="9144000" cy="6408712"/>
            <a:chOff x="0" y="260648"/>
            <a:chExt cx="9144000" cy="6408712"/>
          </a:xfrm>
        </p:grpSpPr>
        <p:sp>
          <p:nvSpPr>
            <p:cNvPr id="3" name="Prostokąt 2"/>
            <p:cNvSpPr/>
            <p:nvPr/>
          </p:nvSpPr>
          <p:spPr>
            <a:xfrm>
              <a:off x="3995936" y="1160160"/>
              <a:ext cx="4860032" cy="5509200"/>
            </a:xfrm>
            <a:prstGeom prst="rect">
              <a:avLst/>
            </a:prstGeom>
          </p:spPr>
          <p:txBody>
            <a:bodyPr wrap="square">
              <a:spAutoFit/>
            </a:bodyPr>
            <a:lstStyle/>
            <a:p>
              <a:pPr algn="ctr"/>
              <a:r>
                <a:rPr lang="pl-PL" sz="3200" b="1" dirty="0" smtClean="0">
                  <a:solidFill>
                    <a:srgbClr val="00B050"/>
                  </a:solidFill>
                </a:rPr>
                <a:t>Fantastyka grozy, inaczej horror został stworzony po to, aby wywołać u widza odczucia takie jak groza, niepokój albo obrzydzenie. W horrorach często pojawiają się postaci takie jak zombie, zjawy, wampiry. Horror zaczął się rozwijać w latach 70 ubiegłego wieku.</a:t>
              </a:r>
              <a:endParaRPr lang="pl-PL" sz="3200" b="1" dirty="0">
                <a:solidFill>
                  <a:srgbClr val="00B050"/>
                </a:solidFill>
              </a:endParaRPr>
            </a:p>
          </p:txBody>
        </p:sp>
        <p:sp>
          <p:nvSpPr>
            <p:cNvPr id="4" name="pole tekstowe 3"/>
            <p:cNvSpPr txBox="1"/>
            <p:nvPr/>
          </p:nvSpPr>
          <p:spPr>
            <a:xfrm>
              <a:off x="0" y="260648"/>
              <a:ext cx="9144000" cy="769441"/>
            </a:xfrm>
            <a:prstGeom prst="rect">
              <a:avLst/>
            </a:prstGeom>
            <a:noFill/>
          </p:spPr>
          <p:txBody>
            <a:bodyPr wrap="square" rtlCol="0">
              <a:spAutoFit/>
            </a:bodyPr>
            <a:lstStyle/>
            <a:p>
              <a:pPr algn="ctr"/>
              <a:r>
                <a:rPr lang="pl-PL" sz="4400" b="1" dirty="0" smtClean="0">
                  <a:solidFill>
                    <a:srgbClr val="00B050"/>
                  </a:solidFill>
                </a:rPr>
                <a:t>Fantastyka grozy</a:t>
              </a:r>
              <a:endParaRPr lang="pl-PL" sz="4400" b="1" dirty="0">
                <a:solidFill>
                  <a:srgbClr val="00B050"/>
                </a:solidFill>
              </a:endParaRPr>
            </a:p>
          </p:txBody>
        </p:sp>
      </p:grpSp>
      <p:pic>
        <p:nvPicPr>
          <p:cNvPr id="13316" name="Picture 4" descr="http://4.bp.blogspot.com/-OLB_bVuRmmc/UZKpejT1wiI/AAAAAAAAADY/xz-DHBcp0qA/s1600/8131935933_5222049800_z.jpg">
            <a:hlinkClick r:id="rId2"/>
          </p:cNvPr>
          <p:cNvPicPr>
            <a:picLocks noChangeAspect="1" noChangeArrowheads="1"/>
          </p:cNvPicPr>
          <p:nvPr/>
        </p:nvPicPr>
        <p:blipFill>
          <a:blip r:embed="rId3" cstate="print"/>
          <a:srcRect/>
          <a:stretch>
            <a:fillRect/>
          </a:stretch>
        </p:blipFill>
        <p:spPr bwMode="auto">
          <a:xfrm>
            <a:off x="467544" y="1340768"/>
            <a:ext cx="3333750" cy="50006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style.rotation</p:attrName>
                                        </p:attrNameLst>
                                      </p:cBhvr>
                                      <p:tavLst>
                                        <p:tav tm="0">
                                          <p:val>
                                            <p:fltVal val="720"/>
                                          </p:val>
                                        </p:tav>
                                        <p:tav tm="100000">
                                          <p:val>
                                            <p:fltVal val="0"/>
                                          </p:val>
                                        </p:tav>
                                      </p:tavLst>
                                    </p:anim>
                                    <p:anim calcmode="lin" valueType="num">
                                      <p:cBhvr>
                                        <p:cTn id="9" dur="2000" fill="hold"/>
                                        <p:tgtEl>
                                          <p:spTgt spid="5"/>
                                        </p:tgtEl>
                                        <p:attrNameLst>
                                          <p:attrName>ppt_h</p:attrName>
                                        </p:attrNameLst>
                                      </p:cBhvr>
                                      <p:tavLst>
                                        <p:tav tm="0">
                                          <p:val>
                                            <p:fltVal val="0"/>
                                          </p:val>
                                        </p:tav>
                                        <p:tav tm="100000">
                                          <p:val>
                                            <p:strVal val="#ppt_h"/>
                                          </p:val>
                                        </p:tav>
                                      </p:tavLst>
                                    </p:anim>
                                    <p:anim calcmode="lin" valueType="num">
                                      <p:cBhvr>
                                        <p:cTn id="10" dur="2000" fill="hold"/>
                                        <p:tgtEl>
                                          <p:spTgt spid="5"/>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3316"/>
                                        </p:tgtEl>
                                        <p:attrNameLst>
                                          <p:attrName>style.visibility</p:attrName>
                                        </p:attrNameLst>
                                      </p:cBhvr>
                                      <p:to>
                                        <p:strVal val="visible"/>
                                      </p:to>
                                    </p:set>
                                    <p:animEffect transition="in" filter="fade">
                                      <p:cBhvr>
                                        <p:cTn id="15" dur="2000"/>
                                        <p:tgtEl>
                                          <p:spTgt spid="13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0" y="2780928"/>
            <a:ext cx="9144000" cy="1323439"/>
          </a:xfrm>
          <a:prstGeom prst="rect">
            <a:avLst/>
          </a:prstGeom>
          <a:noFill/>
        </p:spPr>
        <p:txBody>
          <a:bodyPr wrap="square" rtlCol="0">
            <a:spAutoFit/>
          </a:bodyPr>
          <a:lstStyle/>
          <a:p>
            <a:pPr algn="ctr"/>
            <a:r>
              <a:rPr lang="pl-PL" sz="8000" b="1" dirty="0" smtClean="0">
                <a:solidFill>
                  <a:srgbClr val="CC3300"/>
                </a:solidFill>
              </a:rPr>
              <a:t>Komedia</a:t>
            </a:r>
            <a:endParaRPr lang="pl-PL" sz="8000" b="1" dirty="0">
              <a:solidFill>
                <a:srgbClr val="CC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2">
                                            <p:txEl>
                                              <p:pRg st="0" end="0"/>
                                            </p:txEl>
                                          </p:spTgt>
                                        </p:tgtEl>
                                        <p:attrNameLst>
                                          <p:attrName>ppt_x</p:attrName>
                                        </p:attrNameLst>
                                      </p:cBhvr>
                                    </p:anim>
                                    <p:anim from="0" to="-1.0" calcmode="lin" valueType="num">
                                      <p:cBhvr>
                                        <p:cTn id="8" dur="200" decel="50000" autoRev="1" fill="hold">
                                          <p:stCondLst>
                                            <p:cond delay="600"/>
                                          </p:stCondLst>
                                        </p:cTn>
                                        <p:tgtEl>
                                          <p:spTgt spid="2">
                                            <p:txEl>
                                              <p:pRg st="0" end="0"/>
                                            </p:txEl>
                                          </p:spTgt>
                                        </p:tgtEl>
                                        <p:attrNameLst>
                                          <p:attrName>xshear</p:attrName>
                                        </p:attrNameLst>
                                      </p:cBhvr>
                                    </p:anim>
                                    <p:animScale>
                                      <p:cBhvr>
                                        <p:cTn id="9" dur="200" decel="100000" autoRev="1" fill="hold">
                                          <p:stCondLst>
                                            <p:cond delay="600"/>
                                          </p:stCondLst>
                                        </p:cTn>
                                        <p:tgtEl>
                                          <p:spTgt spid="2">
                                            <p:txEl>
                                              <p:pRg st="0" end="0"/>
                                            </p:txEl>
                                          </p:spTgt>
                                        </p:tgtEl>
                                      </p:cBhvr>
                                      <p:from x="100000" y="100000"/>
                                      <p:to x="80000" y="100000"/>
                                    </p:animScale>
                                    <p:anim by="(#ppt_h/3+#ppt_w*0.1)" calcmode="lin" valueType="num">
                                      <p:cBhvr additive="sum">
                                        <p:cTn id="10" dur="200" decel="100000" autoRev="1" fill="hold">
                                          <p:stCondLst>
                                            <p:cond delay="600"/>
                                          </p:stCondLst>
                                        </p:cTn>
                                        <p:tgtEl>
                                          <p:spTgt spid="2">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filmymegavideo.pl/fotoimage/pan-popper-i-jego-pingwiny.jpg">
            <a:hlinkClick r:id="rId2"/>
          </p:cNvPr>
          <p:cNvPicPr>
            <a:picLocks noChangeAspect="1" noChangeArrowheads="1"/>
          </p:cNvPicPr>
          <p:nvPr/>
        </p:nvPicPr>
        <p:blipFill>
          <a:blip r:embed="rId3" cstate="print"/>
          <a:srcRect/>
          <a:stretch>
            <a:fillRect/>
          </a:stretch>
        </p:blipFill>
        <p:spPr bwMode="auto">
          <a:xfrm>
            <a:off x="611560" y="1295772"/>
            <a:ext cx="1905000" cy="2781300"/>
          </a:xfrm>
          <a:prstGeom prst="rect">
            <a:avLst/>
          </a:prstGeom>
          <a:noFill/>
        </p:spPr>
      </p:pic>
      <p:sp>
        <p:nvSpPr>
          <p:cNvPr id="3" name="pole tekstowe 2"/>
          <p:cNvSpPr txBox="1"/>
          <p:nvPr/>
        </p:nvSpPr>
        <p:spPr>
          <a:xfrm>
            <a:off x="2843808" y="958076"/>
            <a:ext cx="6048672" cy="3046988"/>
          </a:xfrm>
          <a:prstGeom prst="rect">
            <a:avLst/>
          </a:prstGeom>
          <a:noFill/>
        </p:spPr>
        <p:txBody>
          <a:bodyPr wrap="square" rtlCol="0">
            <a:spAutoFit/>
          </a:bodyPr>
          <a:lstStyle/>
          <a:p>
            <a:r>
              <a:rPr lang="pl-PL" sz="3200" b="1" dirty="0" smtClean="0">
                <a:solidFill>
                  <a:srgbClr val="CC3300"/>
                </a:solidFill>
              </a:rPr>
              <a:t>Komedia to film przedstawiający śmieszne sytuacje i postaci, ma ona najczęściej wesołe zakończenie, oprócz czarnej komedii. Niektóre komedie są filmami niemymi.</a:t>
            </a:r>
            <a:endParaRPr lang="pl-PL" sz="3200" b="1" dirty="0">
              <a:solidFill>
                <a:srgbClr val="CC3300"/>
              </a:solidFill>
            </a:endParaRPr>
          </a:p>
        </p:txBody>
      </p:sp>
      <p:sp>
        <p:nvSpPr>
          <p:cNvPr id="4" name="pole tekstowe 3"/>
          <p:cNvSpPr txBox="1"/>
          <p:nvPr/>
        </p:nvSpPr>
        <p:spPr>
          <a:xfrm>
            <a:off x="611560" y="4797152"/>
            <a:ext cx="8208912" cy="1569660"/>
          </a:xfrm>
          <a:prstGeom prst="rect">
            <a:avLst/>
          </a:prstGeom>
          <a:noFill/>
        </p:spPr>
        <p:txBody>
          <a:bodyPr wrap="square" rtlCol="0">
            <a:spAutoFit/>
          </a:bodyPr>
          <a:lstStyle/>
          <a:p>
            <a:r>
              <a:rPr lang="pl-PL" sz="3200" b="1" dirty="0" smtClean="0">
                <a:solidFill>
                  <a:srgbClr val="990000"/>
                </a:solidFill>
              </a:rPr>
              <a:t>Przykładami komedii są na przykład „Jaś Fasola”, „Pan Popper i jego pingwiny” lub „Pacyfikator”.</a:t>
            </a:r>
            <a:endParaRPr lang="pl-PL" sz="3200" b="1" dirty="0">
              <a:solidFill>
                <a:srgbClr val="990000"/>
              </a:solidFill>
            </a:endParaRPr>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3924</TotalTime>
  <Words>448</Words>
  <Application>Microsoft Office PowerPoint</Application>
  <PresentationFormat>Pokaz na ekranie (4:3)</PresentationFormat>
  <Paragraphs>39</Paragraphs>
  <Slides>19</Slides>
  <Notes>0</Notes>
  <HiddenSlides>0</HiddenSlides>
  <MMClips>0</MMClips>
  <ScaleCrop>false</ScaleCrop>
  <HeadingPairs>
    <vt:vector size="6" baseType="variant">
      <vt:variant>
        <vt:lpstr>Motyw</vt:lpstr>
      </vt:variant>
      <vt:variant>
        <vt:i4>1</vt:i4>
      </vt:variant>
      <vt:variant>
        <vt:lpstr>Tytuły slajdów</vt:lpstr>
      </vt:variant>
      <vt:variant>
        <vt:i4>19</vt:i4>
      </vt:variant>
      <vt:variant>
        <vt:lpstr>Pokazy niestandardowe</vt:lpstr>
      </vt:variant>
      <vt:variant>
        <vt:i4>1</vt:i4>
      </vt:variant>
    </vt:vector>
  </HeadingPairs>
  <TitlesOfParts>
    <vt:vector size="21" baseType="lpstr">
      <vt:lpstr>Motyw pakietu Office</vt:lpstr>
      <vt:lpstr>Slajd 1</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Pokaz niestandardowy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USER</dc:creator>
  <cp:lastModifiedBy>USER</cp:lastModifiedBy>
  <cp:revision>103</cp:revision>
  <dcterms:created xsi:type="dcterms:W3CDTF">2013-05-12T13:30:53Z</dcterms:created>
  <dcterms:modified xsi:type="dcterms:W3CDTF">2013-06-06T20:25:02Z</dcterms:modified>
</cp:coreProperties>
</file>