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7" r:id="rId3"/>
    <p:sldId id="274" r:id="rId4"/>
    <p:sldId id="275" r:id="rId5"/>
    <p:sldId id="257" r:id="rId6"/>
    <p:sldId id="268" r:id="rId7"/>
    <p:sldId id="262" r:id="rId8"/>
    <p:sldId id="276" r:id="rId9"/>
    <p:sldId id="272" r:id="rId10"/>
    <p:sldId id="273" r:id="rId11"/>
    <p:sldId id="269" r:id="rId12"/>
    <p:sldId id="259" r:id="rId13"/>
    <p:sldId id="271" r:id="rId14"/>
    <p:sldId id="265" r:id="rId15"/>
    <p:sldId id="256" r:id="rId16"/>
    <p:sldId id="264" r:id="rId17"/>
    <p:sldId id="278" r:id="rId18"/>
    <p:sldId id="261" r:id="rId19"/>
    <p:sldId id="260" r:id="rId20"/>
  </p:sldIdLst>
  <p:sldSz cx="9144000" cy="6858000" type="screen4x3"/>
  <p:notesSz cx="6858000" cy="9144000"/>
  <p:custShowLst>
    <p:custShow name="Pokaz niestandardowy 1" id="0">
      <p:sldLst>
        <p:sld r:id="rId8"/>
        <p:sld r:id="rId14"/>
        <p:sld r:id="rId7"/>
        <p:sld r:id="rId7"/>
        <p:sld r:id="rId12"/>
        <p:sld r:id="rId13"/>
        <p:sld r:id="rId14"/>
        <p:sld r:id="rId15"/>
        <p:sld r:id="rId16"/>
        <p:sld r:id="rId17"/>
        <p:sld r:id="rId19"/>
        <p:sld r:id="rId20"/>
        <p:sld r:id="rId16"/>
        <p:sld r:id="rId17"/>
        <p:sld r:id="rId15"/>
      </p:sldLst>
    </p:custShow>
  </p:custShowLst>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03399"/>
    <a:srgbClr val="990000"/>
    <a:srgbClr val="008000"/>
    <a:srgbClr val="996633"/>
    <a:srgbClr val="0033CC"/>
    <a:srgbClr val="6E0BB9"/>
    <a:srgbClr val="990033"/>
    <a:srgbClr val="A64802"/>
    <a:srgbClr val="CC3300"/>
    <a:srgbClr val="D20CA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3" autoAdjust="0"/>
    <p:restoredTop sz="94660"/>
  </p:normalViewPr>
  <p:slideViewPr>
    <p:cSldViewPr>
      <p:cViewPr varScale="1">
        <p:scale>
          <a:sx n="84" d="100"/>
          <a:sy n="84" d="100"/>
        </p:scale>
        <p:origin x="-883"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2327550-C0A0-4F2C-A49E-4F414E04BF3B}" type="datetimeFigureOut">
              <a:rPr lang="pl-PL" smtClean="0"/>
              <a:pPr/>
              <a:t>2013-06-06</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4DE3962-329E-4E7E-84F1-6FC80C7364AD}"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27550-C0A0-4F2C-A49E-4F414E04BF3B}" type="datetimeFigureOut">
              <a:rPr lang="pl-PL" smtClean="0"/>
              <a:pPr/>
              <a:t>2013-06-06</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E3962-329E-4E7E-84F1-6FC80C7364AD}"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pl/url?sa=i&amp;rct=j&amp;q=pacyfikator&amp;source=images&amp;cd=&amp;cad=rja&amp;docid=YmUA7NQD2c1uRM&amp;tbnid=wvvaHDnoV6R3qM:&amp;ved=0CAUQjRw&amp;url=http://www.filmweb.pl/Pacyfikator&amp;ei=oiCuUeSCLsWWPcjCgNgM&amp;bvm=bv.47244034,d.ZWU&amp;psig=AFQjCNEHv8nF2kGJVm94sfprXQxIAhJkwA&amp;ust=1370452444325714" TargetMode="Externa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hyperlink" Target="http://www.google.pl/url?sa=i&amp;rct=j&amp;q=ja&#347;+fasola&amp;source=images&amp;cd=&amp;cad=rja&amp;docid=sgUzpz2uCxe2GM&amp;tbnid=mjBKX-tVr0uVcM:&amp;ved=0CAUQjRw&amp;url=http://www.filmweb.pl/Wakacje.Jasia.Fasoli&amp;ei=ESCuUbzzHMrEPJWagPAN&amp;bvm=bv.47244034,d.ZWU&amp;psig=AFQjCNGByGOV015GXeq6ixhOwniqXpKm0w&amp;ust=137045229923530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pl/url?sa=i&amp;rct=j&amp;q=kr%C3%B3l+lew&amp;source=images&amp;cd=&amp;cad=rja&amp;docid=vYV3RjJAr15W3M&amp;tbnid=YzP893I_1iA62M:&amp;ved=0CAUQjRw&amp;url=http://ofilmie.wordpress.com/2011/06/16/krol-lewlion-king/&amp;ei=ypWrUYibD4nMtAbVrYCoBQ&amp;bvm=bv.47244034,d.Yms&amp;psig=AFQjCNGL3Kt2DW75X_kjSLvGthnVEv9EPg&amp;ust=137028575134488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hyperlink" Target="http://www.google.pl/url?sa=i&amp;rct=j&amp;q=shrek&amp;source=images&amp;cd=&amp;cad=rja&amp;docid=Aax6xmrpvGms6M&amp;tbnid=4bQfL73hOhZ4bM:&amp;ved=0CAUQjRw&amp;url=http://www.tumblr.com/tagged/shrek%20jokes&amp;ei=l5arUb_SNYGltAbb2oHYBg&amp;bvm=bv.47244034,d.Yms&amp;psig=AFQjCNFTz8Rc-qTsqZFH0eF5uEIOTGYeEg&amp;ust=1370286098290824" TargetMode="External"/><Relationship Id="rId1" Type="http://schemas.openxmlformats.org/officeDocument/2006/relationships/slideLayout" Target="../slideLayouts/slideLayout7.xml"/><Relationship Id="rId6" Type="http://schemas.openxmlformats.org/officeDocument/2006/relationships/hyperlink" Target="http://www.google.pl/url?sa=i&amp;rct=j&amp;q=kr%C3%B3l+lew&amp;source=images&amp;cd=&amp;cad=rja&amp;docid=zOMZhrK6MT9X4M&amp;tbnid=aELZmp_OvlaRQM:&amp;ved=0CAUQjRw&amp;url=http://www.blog.zwierzbuk.pl/krol-lew-2011-simba-powraca-w-3d/&amp;ei=X5WrUbC6OdD2sgaknYH4BQ&amp;bvm=bv.47244034,d.Yms&amp;psig=AFQjCNGL3Kt2DW75X_kjSLvGthnVEv9EPg&amp;ust=1370285751344883" TargetMode="External"/><Relationship Id="rId5" Type="http://schemas.openxmlformats.org/officeDocument/2006/relationships/image" Target="../media/image13.jpeg"/><Relationship Id="rId4" Type="http://schemas.openxmlformats.org/officeDocument/2006/relationships/hyperlink" Target="http://www.google.pl/url?sa=i&amp;rct=j&amp;q=madagaskar&amp;source=images&amp;cd=&amp;cad=rja&amp;docid=JG0qD8ZTtZR8pM&amp;tbnid=IuVXu_IPCbCP4M:&amp;ved=0CAUQjRw&amp;url=http://mala994.pinger.pl/m/14064747/madagaskar-3&amp;ei=RJarUdn7GIbFtQb7sIH4BQ&amp;bvm=bv.47244034,d.Yms&amp;psig=AFQjCNFhyytXgzTybaWYGYRW6EZPxSkmCQ&amp;ust=137028600964210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pl/url?sa=i&amp;rct=j&amp;q=marsz+pingwin%C3%B3w&amp;source=images&amp;cd=&amp;cad=rja&amp;docid=Bq1NumQt8wjdMM&amp;tbnid=VZAlkyEVQg8SGM:&amp;ved=0CAUQjRw&amp;url=http://www.filmweb.pl/Marsz.Pingwinow&amp;ei=dyquUeCEGIerOp6LgLgM&amp;bvm=bv.47244034,d.ZWU&amp;psig=AFQjCNE8eezFmhpESaA71dIqKvbNzyXZqA&amp;ust=1370454986698516"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pl/url?sa=i&amp;rct=j&amp;q=z+kroniki+auschwitz&amp;source=images&amp;cd=&amp;cad=rja&amp;docid=4ejJMBEUGskiBM&amp;tbnid=u2IVHboRYQJ0bM:&amp;ved=0CAUQjRw&amp;url=http%3A%2F%2Fwww.youtube.com%2Fwatch%3Fv%3D5dzop1xT3qA&amp;ei=v-uwUbKQKYmZtAbNsYHYDA&amp;bvm=bv.47534661,d.Yms&amp;psig=AFQjCNGnS5Tn51YYLyiEHUVnzRa7_WOmew&amp;ust=1370635567544622"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google.pl/url?sa=i&amp;rct=j&amp;q=szeregowiec+ryan&amp;source=images&amp;cd=&amp;cad=rja&amp;docid=yL8xfTHq418qdM&amp;tbnid=6MsEH77bhAjXBM:&amp;ved=0CAUQjRw&amp;url=http://www.filmweb.pl/Szeregowiec.Ryan&amp;ei=wSyuUfGlBYbqOPrsgOgI&amp;bvm=bv.47244034,d.ZWU&amp;psig=AFQjCNHmBq_kyKxTX6eyjqynxmBW7w6GyA&amp;ust=1370455542792671" TargetMode="External"/><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hyperlink" Target="http://www.google.pl/url?sa=i&amp;rct=j&amp;q=titanic+film&amp;source=images&amp;cd=&amp;cad=rja&amp;docid=SRW2MEMHAGq9SM&amp;tbnid=7dtWcOTZCFhWKM:&amp;ved=0CAUQjRw&amp;url=http://www.guardian.co.uk/film/filmblog/2007/dec/10/titanicachievementatthebox&amp;ei=QYqvUfKqDYmAON30gZAE&amp;bvm=bv.47380653,d.ZWU&amp;psig=AFQjCNGb0vSsKfMUSV9iEQQoZlvEuxFHaw&amp;ust=137054505515224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pl/url?sa=i&amp;rct=j&amp;q=&amp;source=images&amp;cd=&amp;cad=rja&amp;docid=rwyJ4SFWWg1ctM&amp;tbnid=MNS34Eqd350TNM:&amp;ved=0CAUQjRw&amp;url=http://wallpapersus.com/thorin-oakenshield-the-hobbit/&amp;ei=eIevUeqgLYSoO4LNgHA&amp;bvm=bv.47380653,d.ZWU&amp;psig=AFQjCNEGAijMzi1L3hfYpPxEZH7N_DO-5A&amp;ust=1370544284660846"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pl/url?sa=i&amp;rct=j&amp;q=fantastyka&amp;source=images&amp;cd=&amp;cad=rja&amp;docid=gSAR8BhaqsEjSM&amp;tbnid=oS1rnI8luub-cM:&amp;ved=0CAUQjRw&amp;url=http://www.kinomaniak.pl/film/tapety/1792/&amp;ei=IB2uUZGaKcOvPL_egNgH&amp;bvm=bv.47244034,d.Yms&amp;psig=AFQjCNH3TJuo8D-Xd2YxP5hfXFdJ-ZAxDg&amp;ust=1370451502644591"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www.google.pl/url?sa=i&amp;rct=j&amp;q=w&#322;adca+pier&#347;cieni&amp;source=images&amp;cd=&amp;cad=rja&amp;docid=aQCvTRb1UqCDGM&amp;tbnid=RGySeP3ZgmSoqM:&amp;ved=0CAUQjRw&amp;url=http://wladca-pierscieni.stopklatka.pl/wiadomosci.asp?wi=11266&amp;ei=6i-uUYOYBIKEOOO7gbAF&amp;bvm=bv.47244034,d.ZWU&amp;psig=AFQjCNEngeSveP34fPdRrQWFAnPgEUzAfA&amp;ust=1370456397064306"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pl/url?sa=i&amp;rct=j&amp;q=star+wars&amp;source=images&amp;cd=&amp;cad=rja&amp;docid=7WEQiUJLBly4_M&amp;tbnid=bn-cRyKN3yMOlM:&amp;ved=0CAUQjRw&amp;url=http://www.movieweb.com/news/brad-bird-will-not-direct-star-wars-episode-vii&amp;ei=DZerUeeCLojjtQbT5ICgBg&amp;bvm=bv.47244034,d.Yms&amp;psig=AFQjCNEbfBQqlT4LlCtssYV_NToqkIT6Gg&amp;ust=1370286175440097"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pl/url?sa=i&amp;rct=j&amp;q=star+wars&amp;source=images&amp;cd=&amp;cad=rja&amp;docid=SzgZniKzAsxz2M&amp;tbnid=Oi0c1nZWLF598M:&amp;ved=0CAUQjRw&amp;url=http://www.robertsharp.co.uk/2013/01/05/star-wars-universe/&amp;ei=fperUYKeLMWUtAaiioHwBQ&amp;bvm=bv.47244034,d.Yms&amp;psig=AFQjCNEbfBQqlT4LlCtssYV_NToqkIT6Gg&amp;ust=1370286175440097" TargetMode="Externa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www.google.pl/url?sa=i&amp;rct=j&amp;q=iron+man&amp;source=images&amp;cd=&amp;cad=rja&amp;docid=GpcuMY50CDaz5M&amp;tbnid=eYT_LpX7YBhySM:&amp;ved=0CAUQjRw&amp;url=http://hydra.info.pl/iron-man-3/&amp;ei=xJerUYzAIMePtQbS64DIBQ&amp;bvm=bv.47244034,d.Yms&amp;psig=AFQjCNE-PAE0CW2piz-kx23FdHTj4R26MQ&amp;ust=1370286377288212"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pl/url?sa=i&amp;rct=j&amp;q=&amp;esrc=s&amp;frm=1&amp;source=images&amp;cd=&amp;cad=rja&amp;docid=-pnM_KYukbwA9M&amp;tbnid=6Q-fAQteCkt2GM:&amp;ved=0CAUQjRw&amp;url=http%3A%2F%2Ftriplebladed.blogspot.com%2F2013%2F05%2Ftop-5-best-and-worst-zombie-film-cliches.html&amp;ei=kO6wUaa6NcGHtAayooGIBQ&amp;bvm=bv.47534661,d.Yms&amp;psig=AFQjCNEMZl8TeLxaXyohCJNDVLMYS5Sv0w&amp;ust=1370636270320659"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pl/url?sa=i&amp;rct=j&amp;q=komedia&amp;source=images&amp;cd=&amp;cad=rja&amp;docid=XT1LkublYbGQ-M&amp;tbnid=NNyT3CNR1x5STM:&amp;ved=0CAUQjRw&amp;url=http://filmymegavideo.pl/tags/Pan+Popper+i+jego+pingwiny+pobierz/&amp;ei=cB6uUbCqJsbRsgbSmIDIDg&amp;bvm=bv.47244034,d.ZWU&amp;psig=AFQjCNEzFyg7SnGyiM4LfBEqPili-K27Fg&amp;ust=1370451647816478"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1177582"/>
            <a:ext cx="9144000" cy="4339650"/>
          </a:xfrm>
          <a:prstGeom prst="rect">
            <a:avLst/>
          </a:prstGeom>
          <a:noFill/>
        </p:spPr>
        <p:txBody>
          <a:bodyPr wrap="square" rtlCol="0">
            <a:spAutoFit/>
          </a:bodyPr>
          <a:lstStyle/>
          <a:p>
            <a:pPr algn="ctr"/>
            <a:r>
              <a:rPr lang="pl-PL" sz="13800" b="1" dirty="0" smtClean="0">
                <a:solidFill>
                  <a:schemeClr val="accent2">
                    <a:lumMod val="75000"/>
                  </a:schemeClr>
                </a:solidFill>
              </a:rPr>
              <a:t>GATUNKI FILMOWE</a:t>
            </a:r>
            <a:endParaRPr lang="pl-PL" sz="138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8" name="Picture 12" descr="http://1.fwcdn.pl/po/85/67/118567/7538067.3.jpg">
            <a:hlinkClick r:id="rId2"/>
          </p:cNvPr>
          <p:cNvPicPr>
            <a:picLocks noChangeAspect="1" noChangeArrowheads="1"/>
          </p:cNvPicPr>
          <p:nvPr/>
        </p:nvPicPr>
        <p:blipFill>
          <a:blip r:embed="rId3" cstate="print"/>
          <a:srcRect b="9281"/>
          <a:stretch>
            <a:fillRect/>
          </a:stretch>
        </p:blipFill>
        <p:spPr bwMode="auto">
          <a:xfrm>
            <a:off x="5508104" y="1556792"/>
            <a:ext cx="3333750" cy="4536504"/>
          </a:xfrm>
          <a:prstGeom prst="rect">
            <a:avLst/>
          </a:prstGeom>
          <a:noFill/>
        </p:spPr>
      </p:pic>
      <p:grpSp>
        <p:nvGrpSpPr>
          <p:cNvPr id="5" name="Grupa 4"/>
          <p:cNvGrpSpPr/>
          <p:nvPr/>
        </p:nvGrpSpPr>
        <p:grpSpPr>
          <a:xfrm>
            <a:off x="251520" y="1031097"/>
            <a:ext cx="4788024" cy="3713211"/>
            <a:chOff x="251520" y="1031097"/>
            <a:chExt cx="4788024" cy="3713211"/>
          </a:xfrm>
        </p:grpSpPr>
        <p:pic>
          <p:nvPicPr>
            <p:cNvPr id="29706" name="Picture 10" descr="http://1.fwcdn.pl/ph/78/50/257850/98132.1.jpg">
              <a:hlinkClick r:id="rId4"/>
            </p:cNvPr>
            <p:cNvPicPr>
              <a:picLocks noChangeAspect="1" noChangeArrowheads="1"/>
            </p:cNvPicPr>
            <p:nvPr/>
          </p:nvPicPr>
          <p:blipFill>
            <a:blip r:embed="rId5" cstate="print"/>
            <a:srcRect/>
            <a:stretch>
              <a:fillRect/>
            </a:stretch>
          </p:blipFill>
          <p:spPr bwMode="auto">
            <a:xfrm>
              <a:off x="251520" y="1031097"/>
              <a:ext cx="4788024" cy="3189991"/>
            </a:xfrm>
            <a:prstGeom prst="rect">
              <a:avLst/>
            </a:prstGeom>
            <a:noFill/>
          </p:spPr>
        </p:pic>
        <p:sp>
          <p:nvSpPr>
            <p:cNvPr id="8" name="pole tekstowe 7"/>
            <p:cNvSpPr txBox="1"/>
            <p:nvPr/>
          </p:nvSpPr>
          <p:spPr>
            <a:xfrm>
              <a:off x="251520" y="4221088"/>
              <a:ext cx="4752528" cy="523220"/>
            </a:xfrm>
            <a:prstGeom prst="rect">
              <a:avLst/>
            </a:prstGeom>
            <a:noFill/>
          </p:spPr>
          <p:txBody>
            <a:bodyPr wrap="square" rtlCol="0">
              <a:spAutoFit/>
            </a:bodyPr>
            <a:lstStyle/>
            <a:p>
              <a:pPr algn="ctr"/>
              <a:r>
                <a:rPr lang="pl-PL" sz="2800" b="1" dirty="0" smtClean="0">
                  <a:solidFill>
                    <a:schemeClr val="accent6">
                      <a:lumMod val="75000"/>
                    </a:schemeClr>
                  </a:solidFill>
                </a:rPr>
                <a:t>Jaś Fasola</a:t>
              </a:r>
              <a:endParaRPr lang="pl-PL" sz="2800" b="1" dirty="0">
                <a:solidFill>
                  <a:schemeClr val="accent6">
                    <a:lumMod val="75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9708"/>
                                        </p:tgtEl>
                                        <p:attrNameLst>
                                          <p:attrName>style.visibility</p:attrName>
                                        </p:attrNameLst>
                                      </p:cBhvr>
                                      <p:to>
                                        <p:strVal val="visible"/>
                                      </p:to>
                                    </p:set>
                                    <p:animEffect transition="in" filter="fade">
                                      <p:cBhvr>
                                        <p:cTn id="7" dur="1000"/>
                                        <p:tgtEl>
                                          <p:spTgt spid="29708"/>
                                        </p:tgtEl>
                                      </p:cBhvr>
                                    </p:animEffect>
                                    <p:anim calcmode="lin" valueType="num">
                                      <p:cBhvr>
                                        <p:cTn id="8" dur="1000" fill="hold"/>
                                        <p:tgtEl>
                                          <p:spTgt spid="29708"/>
                                        </p:tgtEl>
                                        <p:attrNameLst>
                                          <p:attrName>ppt_x</p:attrName>
                                        </p:attrNameLst>
                                      </p:cBhvr>
                                      <p:tavLst>
                                        <p:tav tm="0">
                                          <p:val>
                                            <p:strVal val="#ppt_x"/>
                                          </p:val>
                                        </p:tav>
                                        <p:tav tm="100000">
                                          <p:val>
                                            <p:strVal val="#ppt_x"/>
                                          </p:val>
                                        </p:tav>
                                      </p:tavLst>
                                    </p:anim>
                                    <p:anim calcmode="lin" valueType="num">
                                      <p:cBhvr>
                                        <p:cTn id="9" dur="1000" fill="hold"/>
                                        <p:tgtEl>
                                          <p:spTgt spid="2970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2537609"/>
            <a:ext cx="9144000" cy="1323439"/>
          </a:xfrm>
          <a:prstGeom prst="rect">
            <a:avLst/>
          </a:prstGeom>
          <a:noFill/>
        </p:spPr>
        <p:txBody>
          <a:bodyPr wrap="square" rtlCol="0">
            <a:spAutoFit/>
          </a:bodyPr>
          <a:lstStyle/>
          <a:p>
            <a:pPr algn="ctr"/>
            <a:r>
              <a:rPr lang="pl-PL" sz="8000" b="1" dirty="0" smtClean="0">
                <a:solidFill>
                  <a:srgbClr val="FFC000"/>
                </a:solidFill>
              </a:rPr>
              <a:t>Film animowany</a:t>
            </a:r>
            <a:endParaRPr lang="pl-PL" sz="8000" b="1"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a 4"/>
          <p:cNvGrpSpPr/>
          <p:nvPr/>
        </p:nvGrpSpPr>
        <p:grpSpPr>
          <a:xfrm>
            <a:off x="179512" y="332656"/>
            <a:ext cx="8784976" cy="5374471"/>
            <a:chOff x="179512" y="332656"/>
            <a:chExt cx="8784976" cy="5374471"/>
          </a:xfrm>
        </p:grpSpPr>
        <p:sp>
          <p:nvSpPr>
            <p:cNvPr id="3" name="pole tekstowe 2"/>
            <p:cNvSpPr txBox="1"/>
            <p:nvPr/>
          </p:nvSpPr>
          <p:spPr>
            <a:xfrm>
              <a:off x="179512" y="332656"/>
              <a:ext cx="8784976" cy="4031873"/>
            </a:xfrm>
            <a:prstGeom prst="rect">
              <a:avLst/>
            </a:prstGeom>
            <a:noFill/>
          </p:spPr>
          <p:txBody>
            <a:bodyPr wrap="square" rtlCol="0">
              <a:spAutoFit/>
            </a:bodyPr>
            <a:lstStyle/>
            <a:p>
              <a:pPr algn="ctr"/>
              <a:r>
                <a:rPr lang="pl-PL" sz="3200" b="1" dirty="0" smtClean="0">
                  <a:solidFill>
                    <a:srgbClr val="FFC000"/>
                  </a:solidFill>
                </a:rPr>
                <a:t>Film animowany, jest nazywany przez niektórych rysunkowym lub kreskówką. Nazwa pochodzi od tego, że większość filmów animowanych tworzona jest techniką rysowania tego co ma znaleźć się na filmie. Podczas oglądania obrazy pokazywane tak szybko, że oko ludzkie widzi ruch.</a:t>
              </a:r>
            </a:p>
            <a:p>
              <a:pPr algn="ctr"/>
              <a:endParaRPr lang="pl-PL" sz="3200" b="1" dirty="0" smtClean="0">
                <a:solidFill>
                  <a:srgbClr val="FFC000"/>
                </a:solidFill>
              </a:endParaRPr>
            </a:p>
            <a:p>
              <a:pPr algn="ctr"/>
              <a:endParaRPr lang="pl-PL" sz="3200" b="1" dirty="0">
                <a:solidFill>
                  <a:srgbClr val="FFC000"/>
                </a:solidFill>
              </a:endParaRPr>
            </a:p>
          </p:txBody>
        </p:sp>
        <p:sp>
          <p:nvSpPr>
            <p:cNvPr id="4" name="Prostokąt 3"/>
            <p:cNvSpPr/>
            <p:nvPr/>
          </p:nvSpPr>
          <p:spPr>
            <a:xfrm>
              <a:off x="2915816" y="3645024"/>
              <a:ext cx="5976664" cy="2062103"/>
            </a:xfrm>
            <a:prstGeom prst="rect">
              <a:avLst/>
            </a:prstGeom>
          </p:spPr>
          <p:txBody>
            <a:bodyPr wrap="square">
              <a:spAutoFit/>
            </a:bodyPr>
            <a:lstStyle/>
            <a:p>
              <a:pPr algn="ctr"/>
              <a:r>
                <a:rPr lang="pl-PL" sz="3200" b="1" dirty="0" smtClean="0">
                  <a:solidFill>
                    <a:srgbClr val="A64802"/>
                  </a:solidFill>
                </a:rPr>
                <a:t>Filmy animowane to najczęściej filmy dla dzieci, przykładami takich filmów są: „Król lew”, „Shrek” czy „Madagaskar”.</a:t>
              </a:r>
            </a:p>
          </p:txBody>
        </p:sp>
      </p:grpSp>
      <p:pic>
        <p:nvPicPr>
          <p:cNvPr id="14340" name="Picture 4" descr="http://ofilmie.files.wordpress.com/2011/06/lew.jpg">
            <a:hlinkClick r:id="rId2"/>
          </p:cNvPr>
          <p:cNvPicPr>
            <a:picLocks noChangeAspect="1" noChangeArrowheads="1"/>
          </p:cNvPicPr>
          <p:nvPr/>
        </p:nvPicPr>
        <p:blipFill>
          <a:blip r:embed="rId3" cstate="print"/>
          <a:srcRect l="15120" r="13817"/>
          <a:stretch>
            <a:fillRect/>
          </a:stretch>
        </p:blipFill>
        <p:spPr bwMode="auto">
          <a:xfrm>
            <a:off x="323528" y="3356992"/>
            <a:ext cx="2376264" cy="33438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4340"/>
                                        </p:tgtEl>
                                        <p:attrNameLst>
                                          <p:attrName>style.visibility</p:attrName>
                                        </p:attrNameLst>
                                      </p:cBhvr>
                                      <p:to>
                                        <p:strVal val="visible"/>
                                      </p:to>
                                    </p:set>
                                    <p:animEffect transition="in" filter="checkerboard(across)">
                                      <p:cBhvr>
                                        <p:cTn id="25"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a 6"/>
          <p:cNvGrpSpPr/>
          <p:nvPr/>
        </p:nvGrpSpPr>
        <p:grpSpPr>
          <a:xfrm>
            <a:off x="179512" y="3112343"/>
            <a:ext cx="3019425" cy="3629025"/>
            <a:chOff x="179512" y="3112343"/>
            <a:chExt cx="3019425" cy="3629025"/>
          </a:xfrm>
        </p:grpSpPr>
        <p:pic>
          <p:nvPicPr>
            <p:cNvPr id="1028" name="Picture 4" descr="http://media.tumblr.com/tumblr_mdksg4mJdJ1rpa2rf.jpg">
              <a:hlinkClick r:id="rId2"/>
            </p:cNvPr>
            <p:cNvPicPr>
              <a:picLocks noChangeAspect="1" noChangeArrowheads="1"/>
            </p:cNvPicPr>
            <p:nvPr/>
          </p:nvPicPr>
          <p:blipFill>
            <a:blip r:embed="rId3" cstate="print"/>
            <a:srcRect/>
            <a:stretch>
              <a:fillRect/>
            </a:stretch>
          </p:blipFill>
          <p:spPr bwMode="auto">
            <a:xfrm>
              <a:off x="179512" y="3112343"/>
              <a:ext cx="3019425" cy="3629025"/>
            </a:xfrm>
            <a:prstGeom prst="rect">
              <a:avLst/>
            </a:prstGeom>
            <a:noFill/>
          </p:spPr>
        </p:pic>
        <p:sp>
          <p:nvSpPr>
            <p:cNvPr id="5" name="pole tekstowe 4"/>
            <p:cNvSpPr txBox="1"/>
            <p:nvPr/>
          </p:nvSpPr>
          <p:spPr>
            <a:xfrm>
              <a:off x="1098319" y="3140968"/>
              <a:ext cx="1025409" cy="523220"/>
            </a:xfrm>
            <a:prstGeom prst="rect">
              <a:avLst/>
            </a:prstGeom>
            <a:noFill/>
          </p:spPr>
          <p:txBody>
            <a:bodyPr wrap="none" rtlCol="0">
              <a:spAutoFit/>
            </a:bodyPr>
            <a:lstStyle/>
            <a:p>
              <a:r>
                <a:rPr lang="pl-PL" sz="2800" b="1" dirty="0" smtClean="0">
                  <a:solidFill>
                    <a:srgbClr val="FFC000"/>
                  </a:solidFill>
                </a:rPr>
                <a:t>Shrek</a:t>
              </a:r>
              <a:endParaRPr lang="pl-PL" sz="2800" b="1" dirty="0">
                <a:solidFill>
                  <a:srgbClr val="FFC000"/>
                </a:solidFill>
              </a:endParaRPr>
            </a:p>
          </p:txBody>
        </p:sp>
      </p:grpSp>
      <p:grpSp>
        <p:nvGrpSpPr>
          <p:cNvPr id="8" name="Grupa 7"/>
          <p:cNvGrpSpPr/>
          <p:nvPr/>
        </p:nvGrpSpPr>
        <p:grpSpPr>
          <a:xfrm>
            <a:off x="323528" y="188640"/>
            <a:ext cx="8604498" cy="3297238"/>
            <a:chOff x="107504" y="188640"/>
            <a:chExt cx="8604498" cy="3297238"/>
          </a:xfrm>
        </p:grpSpPr>
        <p:pic>
          <p:nvPicPr>
            <p:cNvPr id="1026" name="Picture 2" descr="http://i2.pinger.pl/pgr179/93be86ed001b7ff350280bf9/madagaskar.jpg">
              <a:hlinkClick r:id="rId4"/>
            </p:cNvPr>
            <p:cNvPicPr>
              <a:picLocks noChangeAspect="1" noChangeArrowheads="1"/>
            </p:cNvPicPr>
            <p:nvPr/>
          </p:nvPicPr>
          <p:blipFill>
            <a:blip r:embed="rId5" cstate="print"/>
            <a:srcRect/>
            <a:stretch>
              <a:fillRect/>
            </a:stretch>
          </p:blipFill>
          <p:spPr bwMode="auto">
            <a:xfrm>
              <a:off x="2267744" y="188640"/>
              <a:ext cx="6444258" cy="3297238"/>
            </a:xfrm>
            <a:prstGeom prst="rect">
              <a:avLst/>
            </a:prstGeom>
            <a:noFill/>
          </p:spPr>
        </p:pic>
        <p:sp>
          <p:nvSpPr>
            <p:cNvPr id="6" name="pole tekstowe 5"/>
            <p:cNvSpPr txBox="1"/>
            <p:nvPr/>
          </p:nvSpPr>
          <p:spPr>
            <a:xfrm>
              <a:off x="107504" y="836712"/>
              <a:ext cx="2006383" cy="523220"/>
            </a:xfrm>
            <a:prstGeom prst="rect">
              <a:avLst/>
            </a:prstGeom>
            <a:noFill/>
          </p:spPr>
          <p:txBody>
            <a:bodyPr wrap="none" rtlCol="0">
              <a:spAutoFit/>
            </a:bodyPr>
            <a:lstStyle/>
            <a:p>
              <a:r>
                <a:rPr lang="pl-PL" sz="2800" b="1" dirty="0" smtClean="0">
                  <a:solidFill>
                    <a:schemeClr val="accent3">
                      <a:lumMod val="50000"/>
                    </a:schemeClr>
                  </a:solidFill>
                </a:rPr>
                <a:t>Madagaskar</a:t>
              </a:r>
              <a:endParaRPr lang="pl-PL" sz="2800" b="1" dirty="0">
                <a:solidFill>
                  <a:schemeClr val="accent3">
                    <a:lumMod val="50000"/>
                  </a:schemeClr>
                </a:solidFill>
              </a:endParaRPr>
            </a:p>
          </p:txBody>
        </p:sp>
      </p:grpSp>
      <p:grpSp>
        <p:nvGrpSpPr>
          <p:cNvPr id="10" name="Grupa 9"/>
          <p:cNvGrpSpPr/>
          <p:nvPr/>
        </p:nvGrpSpPr>
        <p:grpSpPr>
          <a:xfrm>
            <a:off x="3347864" y="3645024"/>
            <a:ext cx="5544616" cy="3026437"/>
            <a:chOff x="3347864" y="3645024"/>
            <a:chExt cx="5544616" cy="3026437"/>
          </a:xfrm>
        </p:grpSpPr>
        <p:pic>
          <p:nvPicPr>
            <p:cNvPr id="2" name="Picture 2" descr="http://www.blog.zwierzbuk.pl/wp-content/uploads/2011/08/lion_king3.jpg">
              <a:hlinkClick r:id="rId6"/>
            </p:cNvPr>
            <p:cNvPicPr>
              <a:picLocks noChangeAspect="1" noChangeArrowheads="1"/>
            </p:cNvPicPr>
            <p:nvPr/>
          </p:nvPicPr>
          <p:blipFill>
            <a:blip r:embed="rId7" cstate="print"/>
            <a:srcRect/>
            <a:stretch>
              <a:fillRect/>
            </a:stretch>
          </p:blipFill>
          <p:spPr bwMode="auto">
            <a:xfrm>
              <a:off x="3347864" y="3645024"/>
              <a:ext cx="5544616" cy="3026437"/>
            </a:xfrm>
            <a:prstGeom prst="rect">
              <a:avLst/>
            </a:prstGeom>
            <a:noFill/>
          </p:spPr>
        </p:pic>
        <p:sp>
          <p:nvSpPr>
            <p:cNvPr id="9" name="pole tekstowe 8"/>
            <p:cNvSpPr txBox="1"/>
            <p:nvPr/>
          </p:nvSpPr>
          <p:spPr>
            <a:xfrm>
              <a:off x="5220072" y="3717032"/>
              <a:ext cx="1399422" cy="523220"/>
            </a:xfrm>
            <a:prstGeom prst="rect">
              <a:avLst/>
            </a:prstGeom>
            <a:noFill/>
          </p:spPr>
          <p:txBody>
            <a:bodyPr wrap="none" rtlCol="0">
              <a:spAutoFit/>
            </a:bodyPr>
            <a:lstStyle/>
            <a:p>
              <a:r>
                <a:rPr lang="pl-PL" sz="2800" b="1" dirty="0" smtClean="0">
                  <a:solidFill>
                    <a:srgbClr val="C00000"/>
                  </a:solidFill>
                </a:rPr>
                <a:t>Król lew</a:t>
              </a:r>
              <a:endParaRPr lang="pl-PL" sz="2800" b="1" dirty="0">
                <a:solidFill>
                  <a:srgbClr val="C0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2708920"/>
            <a:ext cx="9144000" cy="1323439"/>
          </a:xfrm>
          <a:prstGeom prst="rect">
            <a:avLst/>
          </a:prstGeom>
          <a:noFill/>
        </p:spPr>
        <p:txBody>
          <a:bodyPr wrap="square" rtlCol="0">
            <a:spAutoFit/>
          </a:bodyPr>
          <a:lstStyle/>
          <a:p>
            <a:pPr algn="ctr"/>
            <a:r>
              <a:rPr lang="pl-PL" sz="8000" b="1" dirty="0" smtClean="0">
                <a:solidFill>
                  <a:srgbClr val="0033CC"/>
                </a:solidFill>
              </a:rPr>
              <a:t>Filmy dokumentalne</a:t>
            </a:r>
            <a:endParaRPr lang="pl-PL" sz="8000" b="1" dirty="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e tekstowe 7"/>
          <p:cNvSpPr txBox="1"/>
          <p:nvPr/>
        </p:nvSpPr>
        <p:spPr>
          <a:xfrm>
            <a:off x="251520" y="5445224"/>
            <a:ext cx="8568952" cy="1077218"/>
          </a:xfrm>
          <a:prstGeom prst="rect">
            <a:avLst/>
          </a:prstGeom>
          <a:noFill/>
        </p:spPr>
        <p:txBody>
          <a:bodyPr wrap="square" rtlCol="0">
            <a:spAutoFit/>
          </a:bodyPr>
          <a:lstStyle/>
          <a:p>
            <a:pPr algn="ctr"/>
            <a:r>
              <a:rPr lang="pl-PL" sz="3200" b="1" dirty="0" smtClean="0">
                <a:solidFill>
                  <a:srgbClr val="0033CC"/>
                </a:solidFill>
              </a:rPr>
              <a:t>Często są tworzone w celu przekazania informacji np. o nauce lub zwierzętach i roślinach. </a:t>
            </a:r>
          </a:p>
        </p:txBody>
      </p:sp>
      <p:pic>
        <p:nvPicPr>
          <p:cNvPr id="16386" name="Picture 2" descr="http://1.fwcdn.pl/po/66/55/206655/7121401.3.jpg">
            <a:hlinkClick r:id="rId2"/>
          </p:cNvPr>
          <p:cNvPicPr>
            <a:picLocks noChangeAspect="1" noChangeArrowheads="1"/>
          </p:cNvPicPr>
          <p:nvPr/>
        </p:nvPicPr>
        <p:blipFill>
          <a:blip r:embed="rId3" cstate="print"/>
          <a:srcRect b="12161"/>
          <a:stretch>
            <a:fillRect/>
          </a:stretch>
        </p:blipFill>
        <p:spPr bwMode="auto">
          <a:xfrm>
            <a:off x="179512" y="116632"/>
            <a:ext cx="4536504" cy="5391816"/>
          </a:xfrm>
          <a:prstGeom prst="rect">
            <a:avLst/>
          </a:prstGeom>
          <a:noFill/>
        </p:spPr>
      </p:pic>
      <p:sp>
        <p:nvSpPr>
          <p:cNvPr id="4" name="Prostokąt 3"/>
          <p:cNvSpPr/>
          <p:nvPr/>
        </p:nvSpPr>
        <p:spPr>
          <a:xfrm>
            <a:off x="5220072" y="1113706"/>
            <a:ext cx="3600400" cy="3539430"/>
          </a:xfrm>
          <a:prstGeom prst="rect">
            <a:avLst/>
          </a:prstGeom>
        </p:spPr>
        <p:txBody>
          <a:bodyPr wrap="square">
            <a:spAutoFit/>
          </a:bodyPr>
          <a:lstStyle/>
          <a:p>
            <a:pPr algn="ctr"/>
            <a:r>
              <a:rPr lang="pl-PL" sz="3200" b="1" dirty="0" smtClean="0">
                <a:solidFill>
                  <a:srgbClr val="0033CC"/>
                </a:solidFill>
              </a:rPr>
              <a:t>Filmy dokumentalne  wyróżnia to, że przedstawiają fakty, a nie fikcję tak jak</a:t>
            </a:r>
          </a:p>
          <a:p>
            <a:pPr algn="ctr"/>
            <a:r>
              <a:rPr lang="pl-PL" sz="3200" b="1" dirty="0" smtClean="0">
                <a:solidFill>
                  <a:srgbClr val="0033CC"/>
                </a:solidFill>
              </a:rPr>
              <a:t>w filmach fabularnych.</a:t>
            </a:r>
            <a:endParaRPr lang="pl-P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p:cTn id="20"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6386"/>
                                        </p:tgtEl>
                                        <p:attrNameLst>
                                          <p:attrName>style.visibility</p:attrName>
                                        </p:attrNameLst>
                                      </p:cBhvr>
                                      <p:to>
                                        <p:strVal val="visible"/>
                                      </p:to>
                                    </p:set>
                                    <p:animEffect transition="in" filter="wheel(4)">
                                      <p:cBhvr>
                                        <p:cTn id="27" dur="2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0" y="188640"/>
            <a:ext cx="9144000" cy="6514985"/>
            <a:chOff x="0" y="188640"/>
            <a:chExt cx="9144000" cy="6514985"/>
          </a:xfrm>
        </p:grpSpPr>
        <p:sp>
          <p:nvSpPr>
            <p:cNvPr id="2" name="Prostokąt 1"/>
            <p:cNvSpPr/>
            <p:nvPr/>
          </p:nvSpPr>
          <p:spPr>
            <a:xfrm>
              <a:off x="360040" y="4149080"/>
              <a:ext cx="8460432" cy="2554545"/>
            </a:xfrm>
            <a:prstGeom prst="rect">
              <a:avLst/>
            </a:prstGeom>
          </p:spPr>
          <p:txBody>
            <a:bodyPr wrap="square">
              <a:spAutoFit/>
            </a:bodyPr>
            <a:lstStyle/>
            <a:p>
              <a:pPr algn="ctr"/>
              <a:r>
                <a:rPr lang="pl-PL" sz="3200" b="1" dirty="0" smtClean="0">
                  <a:solidFill>
                    <a:srgbClr val="0033CC"/>
                  </a:solidFill>
                </a:rPr>
                <a:t>Film historyczny to film dokumentalny mówiący o </a:t>
              </a:r>
              <a:r>
                <a:rPr lang="pl-PL" sz="3200" b="1" dirty="0" smtClean="0">
                  <a:solidFill>
                    <a:srgbClr val="0033CC"/>
                  </a:solidFill>
                </a:rPr>
                <a:t>przeszłości</a:t>
              </a:r>
              <a:r>
                <a:rPr lang="pl-PL" sz="3200" b="1" dirty="0" smtClean="0">
                  <a:solidFill>
                    <a:srgbClr val="0033CC"/>
                  </a:solidFill>
                </a:rPr>
                <a:t>. </a:t>
              </a:r>
              <a:r>
                <a:rPr lang="pl-PL" sz="3200" b="1" dirty="0" smtClean="0">
                  <a:solidFill>
                    <a:srgbClr val="003399"/>
                  </a:solidFill>
                </a:rPr>
                <a:t>Przykładowym filmem historycznym jest „Z kroniki Auschwitz”. Film został stworzony, aby pokazać światu cierpienia ludzi z obozów koncentracyjnych.</a:t>
              </a:r>
            </a:p>
          </p:txBody>
        </p:sp>
        <p:sp>
          <p:nvSpPr>
            <p:cNvPr id="3" name="pole tekstowe 2"/>
            <p:cNvSpPr txBox="1"/>
            <p:nvPr/>
          </p:nvSpPr>
          <p:spPr>
            <a:xfrm>
              <a:off x="0" y="188640"/>
              <a:ext cx="9144000" cy="769441"/>
            </a:xfrm>
            <a:prstGeom prst="rect">
              <a:avLst/>
            </a:prstGeom>
            <a:noFill/>
          </p:spPr>
          <p:txBody>
            <a:bodyPr wrap="square" rtlCol="0">
              <a:spAutoFit/>
            </a:bodyPr>
            <a:lstStyle/>
            <a:p>
              <a:pPr algn="ctr"/>
              <a:r>
                <a:rPr lang="pl-PL" sz="4400" b="1" dirty="0" smtClean="0">
                  <a:solidFill>
                    <a:srgbClr val="0033CC"/>
                  </a:solidFill>
                </a:rPr>
                <a:t>Filmy historyczne</a:t>
              </a:r>
              <a:endParaRPr lang="pl-PL" sz="4400" b="1" dirty="0">
                <a:solidFill>
                  <a:srgbClr val="0033CC"/>
                </a:solidFill>
              </a:endParaRPr>
            </a:p>
          </p:txBody>
        </p:sp>
      </p:grpSp>
      <p:pic>
        <p:nvPicPr>
          <p:cNvPr id="4098" name="Picture 2" descr="http://i2.ytimg.com/vi/5dzop1xT3qA/hqdefault.jpg">
            <a:hlinkClick r:id="rId2"/>
          </p:cNvPr>
          <p:cNvPicPr>
            <a:picLocks noChangeAspect="1" noChangeArrowheads="1"/>
          </p:cNvPicPr>
          <p:nvPr/>
        </p:nvPicPr>
        <p:blipFill>
          <a:blip r:embed="rId3" cstate="print"/>
          <a:srcRect/>
          <a:stretch>
            <a:fillRect/>
          </a:stretch>
        </p:blipFill>
        <p:spPr bwMode="auto">
          <a:xfrm>
            <a:off x="2543268" y="980728"/>
            <a:ext cx="4044956" cy="30337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2708920"/>
            <a:ext cx="9144000" cy="1323439"/>
          </a:xfrm>
          <a:prstGeom prst="rect">
            <a:avLst/>
          </a:prstGeom>
          <a:noFill/>
        </p:spPr>
        <p:txBody>
          <a:bodyPr wrap="square" rtlCol="0">
            <a:spAutoFit/>
          </a:bodyPr>
          <a:lstStyle/>
          <a:p>
            <a:pPr algn="ctr"/>
            <a:r>
              <a:rPr lang="pl-PL" sz="8000" b="1" dirty="0" smtClean="0">
                <a:solidFill>
                  <a:srgbClr val="990000"/>
                </a:solidFill>
              </a:rPr>
              <a:t>Dramat</a:t>
            </a:r>
            <a:endParaRPr lang="pl-PL" sz="8000" b="1" dirty="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188640"/>
            <a:ext cx="8568952" cy="6494085"/>
          </a:xfrm>
          <a:prstGeom prst="rect">
            <a:avLst/>
          </a:prstGeom>
          <a:noFill/>
        </p:spPr>
        <p:txBody>
          <a:bodyPr wrap="square" rtlCol="0">
            <a:spAutoFit/>
          </a:bodyPr>
          <a:lstStyle/>
          <a:p>
            <a:endParaRPr lang="pl-PL" sz="3200" b="1" dirty="0" smtClean="0">
              <a:solidFill>
                <a:srgbClr val="D20CA8"/>
              </a:solidFill>
            </a:endParaRPr>
          </a:p>
          <a:p>
            <a:r>
              <a:rPr lang="pl-PL" sz="3200" b="1" dirty="0" smtClean="0">
                <a:solidFill>
                  <a:srgbClr val="990033"/>
                </a:solidFill>
              </a:rPr>
              <a:t>Najczęściej jest to film fabularny, rzadziej dokumentalny. Cały film opiera się na jakimś konflikcie. W zależności od rodzaju konfliktu jest wiele rodzajów dramatu, np.:</a:t>
            </a:r>
          </a:p>
          <a:p>
            <a:pPr>
              <a:buFont typeface="Arial" pitchFamily="34" charset="0"/>
              <a:buChar char="•"/>
            </a:pPr>
            <a:r>
              <a:rPr lang="pl-PL" sz="3200" b="1" dirty="0" smtClean="0">
                <a:solidFill>
                  <a:srgbClr val="6E0BB9"/>
                </a:solidFill>
              </a:rPr>
              <a:t> dramat społeczny, którego tematem są problemy społeczne</a:t>
            </a:r>
          </a:p>
          <a:p>
            <a:pPr>
              <a:buFont typeface="Arial" pitchFamily="34" charset="0"/>
              <a:buChar char="•"/>
            </a:pPr>
            <a:r>
              <a:rPr lang="pl-PL" sz="3200" b="1" dirty="0" smtClean="0">
                <a:solidFill>
                  <a:srgbClr val="6E0BB9"/>
                </a:solidFill>
              </a:rPr>
              <a:t> melodramat posiadający sensacyjną fabułę, zwykle miłosną</a:t>
            </a:r>
          </a:p>
          <a:p>
            <a:pPr>
              <a:buFont typeface="Arial" pitchFamily="34" charset="0"/>
              <a:buChar char="•"/>
            </a:pPr>
            <a:r>
              <a:rPr lang="pl-PL" sz="3200" b="1" dirty="0" smtClean="0">
                <a:solidFill>
                  <a:srgbClr val="6E0BB9"/>
                </a:solidFill>
              </a:rPr>
              <a:t> dramat wojenny, najczęściej oparty na prawdziwych wydarzeniach historycznych, w którym występują jednostki militarne oraz sceny akcji powiązane z wojną</a:t>
            </a:r>
            <a:endParaRPr lang="pl-PL" sz="3200" b="1" dirty="0">
              <a:solidFill>
                <a:srgbClr val="6E0BB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1.fwcdn.pl/ph/01/79/179/183097.1.jpg">
            <a:hlinkClick r:id="rId2"/>
          </p:cNvPr>
          <p:cNvPicPr>
            <a:picLocks noChangeAspect="1" noChangeArrowheads="1"/>
          </p:cNvPicPr>
          <p:nvPr/>
        </p:nvPicPr>
        <p:blipFill>
          <a:blip r:embed="rId3" cstate="print"/>
          <a:srcRect/>
          <a:stretch>
            <a:fillRect/>
          </a:stretch>
        </p:blipFill>
        <p:spPr bwMode="auto">
          <a:xfrm>
            <a:off x="395536" y="359247"/>
            <a:ext cx="6120680" cy="4077865"/>
          </a:xfrm>
          <a:prstGeom prst="rect">
            <a:avLst/>
          </a:prstGeom>
          <a:noFill/>
        </p:spPr>
      </p:pic>
      <p:sp>
        <p:nvSpPr>
          <p:cNvPr id="4" name="pole tekstowe 3"/>
          <p:cNvSpPr txBox="1"/>
          <p:nvPr/>
        </p:nvSpPr>
        <p:spPr>
          <a:xfrm>
            <a:off x="1115616" y="4437112"/>
            <a:ext cx="2837443" cy="523220"/>
          </a:xfrm>
          <a:prstGeom prst="rect">
            <a:avLst/>
          </a:prstGeom>
          <a:noFill/>
        </p:spPr>
        <p:txBody>
          <a:bodyPr wrap="none" rtlCol="0">
            <a:spAutoFit/>
          </a:bodyPr>
          <a:lstStyle/>
          <a:p>
            <a:r>
              <a:rPr lang="pl-PL" sz="2800" b="1" dirty="0" smtClean="0">
                <a:solidFill>
                  <a:schemeClr val="bg2">
                    <a:lumMod val="25000"/>
                  </a:schemeClr>
                </a:solidFill>
              </a:rPr>
              <a:t>Szeregowiec Ryan</a:t>
            </a:r>
            <a:endParaRPr lang="pl-PL" sz="2800" b="1" dirty="0">
              <a:solidFill>
                <a:schemeClr val="bg2">
                  <a:lumMod val="25000"/>
                </a:schemeClr>
              </a:solidFill>
            </a:endParaRPr>
          </a:p>
        </p:txBody>
      </p:sp>
      <p:pic>
        <p:nvPicPr>
          <p:cNvPr id="1026" name="Picture 2" descr="http://image.guardian.co.uk/sys-images/Arts/Arts_/Pictures/2007/12/10/Titanic460.jpg">
            <a:hlinkClick r:id="rId4"/>
          </p:cNvPr>
          <p:cNvPicPr>
            <a:picLocks noChangeAspect="1" noChangeArrowheads="1"/>
          </p:cNvPicPr>
          <p:nvPr/>
        </p:nvPicPr>
        <p:blipFill>
          <a:blip r:embed="rId5" cstate="print"/>
          <a:srcRect/>
          <a:stretch>
            <a:fillRect/>
          </a:stretch>
        </p:blipFill>
        <p:spPr bwMode="auto">
          <a:xfrm>
            <a:off x="4644008" y="4005064"/>
            <a:ext cx="4381500" cy="2628900"/>
          </a:xfrm>
          <a:prstGeom prst="rect">
            <a:avLst/>
          </a:prstGeom>
          <a:noFill/>
        </p:spPr>
      </p:pic>
      <p:sp>
        <p:nvSpPr>
          <p:cNvPr id="5" name="pole tekstowe 4"/>
          <p:cNvSpPr txBox="1"/>
          <p:nvPr/>
        </p:nvSpPr>
        <p:spPr>
          <a:xfrm>
            <a:off x="7308304" y="3501008"/>
            <a:ext cx="1181414" cy="523220"/>
          </a:xfrm>
          <a:prstGeom prst="rect">
            <a:avLst/>
          </a:prstGeom>
          <a:noFill/>
        </p:spPr>
        <p:txBody>
          <a:bodyPr wrap="none" rtlCol="0">
            <a:spAutoFit/>
          </a:bodyPr>
          <a:lstStyle/>
          <a:p>
            <a:r>
              <a:rPr lang="pl-PL" sz="2800" b="1" dirty="0" smtClean="0">
                <a:solidFill>
                  <a:schemeClr val="accent2">
                    <a:lumMod val="75000"/>
                  </a:schemeClr>
                </a:solidFill>
              </a:rPr>
              <a:t>Titanic</a:t>
            </a:r>
            <a:endParaRPr lang="pl-PL" b="1" dirty="0">
              <a:solidFill>
                <a:schemeClr val="accent2">
                  <a:lumMod val="75000"/>
                </a:schemeClr>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2708920"/>
            <a:ext cx="9144000" cy="1323439"/>
          </a:xfrm>
          <a:prstGeom prst="rect">
            <a:avLst/>
          </a:prstGeom>
          <a:noFill/>
        </p:spPr>
        <p:txBody>
          <a:bodyPr wrap="square" rtlCol="0">
            <a:spAutoFit/>
          </a:bodyPr>
          <a:lstStyle/>
          <a:p>
            <a:pPr algn="ctr"/>
            <a:r>
              <a:rPr lang="pl-PL" sz="8000" b="1" dirty="0" smtClean="0">
                <a:solidFill>
                  <a:srgbClr val="00B050"/>
                </a:solidFill>
              </a:rPr>
              <a:t>Fantastyka</a:t>
            </a:r>
            <a:endParaRPr lang="pl-PL" sz="80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79512" y="4437112"/>
            <a:ext cx="8640960" cy="2062103"/>
          </a:xfrm>
          <a:prstGeom prst="rect">
            <a:avLst/>
          </a:prstGeom>
          <a:noFill/>
        </p:spPr>
        <p:txBody>
          <a:bodyPr wrap="square" rtlCol="0">
            <a:spAutoFit/>
          </a:bodyPr>
          <a:lstStyle/>
          <a:p>
            <a:pPr algn="ctr"/>
            <a:r>
              <a:rPr lang="pl-PL" sz="3200" b="1" dirty="0" smtClean="0">
                <a:solidFill>
                  <a:srgbClr val="00B050"/>
                </a:solidFill>
              </a:rPr>
              <a:t>Podczas kręcenia filmów fantastycznych reżyser ma dużą swobodę. Akcja może dziać się w innym czasie lub świecie. Mogą tam także być inne postaci takie jak elfy, krasnoludy czy ufoludki.</a:t>
            </a:r>
            <a:endParaRPr lang="pl-PL" sz="3200" b="1" dirty="0">
              <a:solidFill>
                <a:srgbClr val="00B050"/>
              </a:solidFill>
            </a:endParaRPr>
          </a:p>
        </p:txBody>
      </p:sp>
      <p:pic>
        <p:nvPicPr>
          <p:cNvPr id="17410" name="Picture 2" descr="http://wallpapersus.com/wp-content/uploads/2012/11/Thorin-Oakenshield-The-Hobbit.jpg">
            <a:hlinkClick r:id="rId2"/>
          </p:cNvPr>
          <p:cNvPicPr>
            <a:picLocks noChangeAspect="1" noChangeArrowheads="1"/>
          </p:cNvPicPr>
          <p:nvPr/>
        </p:nvPicPr>
        <p:blipFill>
          <a:blip r:embed="rId3" cstate="print"/>
          <a:srcRect/>
          <a:stretch>
            <a:fillRect/>
          </a:stretch>
        </p:blipFill>
        <p:spPr bwMode="auto">
          <a:xfrm>
            <a:off x="323528" y="908720"/>
            <a:ext cx="4608512" cy="2880320"/>
          </a:xfrm>
          <a:prstGeom prst="rect">
            <a:avLst/>
          </a:prstGeom>
          <a:noFill/>
        </p:spPr>
      </p:pic>
      <p:sp>
        <p:nvSpPr>
          <p:cNvPr id="4" name="pole tekstowe 3"/>
          <p:cNvSpPr txBox="1"/>
          <p:nvPr/>
        </p:nvSpPr>
        <p:spPr>
          <a:xfrm>
            <a:off x="5220072" y="908720"/>
            <a:ext cx="3744416" cy="3046988"/>
          </a:xfrm>
          <a:prstGeom prst="rect">
            <a:avLst/>
          </a:prstGeom>
          <a:noFill/>
        </p:spPr>
        <p:txBody>
          <a:bodyPr wrap="square" rtlCol="0">
            <a:spAutoFit/>
          </a:bodyPr>
          <a:lstStyle/>
          <a:p>
            <a:pPr algn="ctr"/>
            <a:r>
              <a:rPr lang="pl-PL" sz="3200" b="1" dirty="0" smtClean="0">
                <a:solidFill>
                  <a:srgbClr val="008000"/>
                </a:solidFill>
              </a:rPr>
              <a:t>Przykładami znanych filmów fantastycznych są: „Hobbit”</a:t>
            </a:r>
          </a:p>
          <a:p>
            <a:pPr algn="ctr"/>
            <a:r>
              <a:rPr lang="pl-PL" sz="3200" b="1" dirty="0" smtClean="0">
                <a:solidFill>
                  <a:srgbClr val="008000"/>
                </a:solidFill>
              </a:rPr>
              <a:t>„Władca Pierścieni” </a:t>
            </a:r>
          </a:p>
          <a:p>
            <a:pPr algn="ctr"/>
            <a:r>
              <a:rPr lang="pl-PL" sz="3200" b="1" dirty="0" smtClean="0">
                <a:solidFill>
                  <a:srgbClr val="008000"/>
                </a:solidFill>
              </a:rPr>
              <a:t>„</a:t>
            </a:r>
            <a:r>
              <a:rPr lang="pl-PL" sz="3200" b="1" dirty="0" smtClean="0">
                <a:solidFill>
                  <a:srgbClr val="008000"/>
                </a:solidFill>
              </a:rPr>
              <a:t>Avatar</a:t>
            </a:r>
            <a:r>
              <a:rPr lang="pl-PL" sz="3200" b="1" dirty="0" smtClean="0">
                <a:solidFill>
                  <a:srgbClr val="008000"/>
                </a:solidFill>
              </a:rPr>
              <a:t>”</a:t>
            </a:r>
            <a:endParaRPr lang="pl-PL" sz="3200" b="1" dirty="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4">
                                            <p:txEl>
                                              <p:pRg st="0" end="0"/>
                                            </p:txEl>
                                          </p:spTgt>
                                        </p:tgtEl>
                                      </p:cBhvr>
                                    </p:animEffect>
                                  </p:childTnLst>
                                </p:cTn>
                              </p:par>
                              <p:par>
                                <p:cTn id="16" presetID="31" presetClass="entr" presetSubtype="0" fill="hold" nodeType="withEffect">
                                  <p:stCondLst>
                                    <p:cond delay="0"/>
                                  </p:stCondLst>
                                  <p:iterate type="lt">
                                    <p:tmPct val="5000"/>
                                  </p:iterate>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p:cTn id="18"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1" end="1"/>
                                            </p:txEl>
                                          </p:spTgt>
                                        </p:tgtEl>
                                      </p:cBhvr>
                                    </p:animEffect>
                                  </p:childTnLst>
                                </p:cTn>
                              </p:par>
                              <p:par>
                                <p:cTn id="22" presetID="31" presetClass="entr" presetSubtype="0" fill="hold" nodeType="withEffect">
                                  <p:stCondLst>
                                    <p:cond delay="0"/>
                                  </p:stCondLst>
                                  <p:iterate type="lt">
                                    <p:tmPct val="5000"/>
                                  </p:iterate>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p:cTn id="24"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nodeType="clickEffect">
                                  <p:stCondLst>
                                    <p:cond delay="0"/>
                                  </p:stCondLst>
                                  <p:childTnLst>
                                    <p:set>
                                      <p:cBhvr>
                                        <p:cTn id="31" dur="1" fill="hold">
                                          <p:stCondLst>
                                            <p:cond delay="0"/>
                                          </p:stCondLst>
                                        </p:cTn>
                                        <p:tgtEl>
                                          <p:spTgt spid="17410"/>
                                        </p:tgtEl>
                                        <p:attrNameLst>
                                          <p:attrName>style.visibility</p:attrName>
                                        </p:attrNameLst>
                                      </p:cBhvr>
                                      <p:to>
                                        <p:strVal val="visible"/>
                                      </p:to>
                                    </p:set>
                                    <p:anim calcmode="lin" valueType="num">
                                      <p:cBhvr>
                                        <p:cTn id="32" dur="1000" fill="hold"/>
                                        <p:tgtEl>
                                          <p:spTgt spid="17410"/>
                                        </p:tgtEl>
                                        <p:attrNameLst>
                                          <p:attrName>ppt_w</p:attrName>
                                        </p:attrNameLst>
                                      </p:cBhvr>
                                      <p:tavLst>
                                        <p:tav tm="0">
                                          <p:val>
                                            <p:fltVal val="0"/>
                                          </p:val>
                                        </p:tav>
                                        <p:tav tm="100000">
                                          <p:val>
                                            <p:strVal val="#ppt_w"/>
                                          </p:val>
                                        </p:tav>
                                      </p:tavLst>
                                    </p:anim>
                                    <p:anim calcmode="lin" valueType="num">
                                      <p:cBhvr>
                                        <p:cTn id="33" dur="1000" fill="hold"/>
                                        <p:tgtEl>
                                          <p:spTgt spid="17410"/>
                                        </p:tgtEl>
                                        <p:attrNameLst>
                                          <p:attrName>ppt_h</p:attrName>
                                        </p:attrNameLst>
                                      </p:cBhvr>
                                      <p:tavLst>
                                        <p:tav tm="0">
                                          <p:val>
                                            <p:fltVal val="0"/>
                                          </p:val>
                                        </p:tav>
                                        <p:tav tm="100000">
                                          <p:val>
                                            <p:strVal val="#ppt_h"/>
                                          </p:val>
                                        </p:tav>
                                      </p:tavLst>
                                    </p:anim>
                                    <p:anim calcmode="lin" valueType="num">
                                      <p:cBhvr>
                                        <p:cTn id="34" dur="1000" fill="hold"/>
                                        <p:tgtEl>
                                          <p:spTgt spid="17410"/>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74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a 5"/>
          <p:cNvGrpSpPr/>
          <p:nvPr/>
        </p:nvGrpSpPr>
        <p:grpSpPr>
          <a:xfrm>
            <a:off x="323528" y="2473732"/>
            <a:ext cx="4464496" cy="4083685"/>
            <a:chOff x="323528" y="2473732"/>
            <a:chExt cx="4464496" cy="4083685"/>
          </a:xfrm>
        </p:grpSpPr>
        <p:pic>
          <p:nvPicPr>
            <p:cNvPr id="31746" name="Picture 2" descr="http://www.kinomaniak.pl/media/photos/850/857/253/tapeta9_1280x1024.jpg">
              <a:hlinkClick r:id="rId2"/>
            </p:cNvPr>
            <p:cNvPicPr>
              <a:picLocks noChangeAspect="1" noChangeArrowheads="1"/>
            </p:cNvPicPr>
            <p:nvPr/>
          </p:nvPicPr>
          <p:blipFill>
            <a:blip r:embed="rId3" cstate="print"/>
            <a:srcRect/>
            <a:stretch>
              <a:fillRect/>
            </a:stretch>
          </p:blipFill>
          <p:spPr bwMode="auto">
            <a:xfrm>
              <a:off x="323528" y="2984459"/>
              <a:ext cx="4464496" cy="3572958"/>
            </a:xfrm>
            <a:prstGeom prst="rect">
              <a:avLst/>
            </a:prstGeom>
            <a:noFill/>
          </p:spPr>
        </p:pic>
        <p:sp>
          <p:nvSpPr>
            <p:cNvPr id="4" name="pole tekstowe 3"/>
            <p:cNvSpPr txBox="1"/>
            <p:nvPr/>
          </p:nvSpPr>
          <p:spPr>
            <a:xfrm>
              <a:off x="971600" y="2473732"/>
              <a:ext cx="1160831" cy="523220"/>
            </a:xfrm>
            <a:prstGeom prst="rect">
              <a:avLst/>
            </a:prstGeom>
            <a:noFill/>
          </p:spPr>
          <p:txBody>
            <a:bodyPr wrap="none" rtlCol="0">
              <a:spAutoFit/>
            </a:bodyPr>
            <a:lstStyle/>
            <a:p>
              <a:r>
                <a:rPr lang="pl-PL" sz="2800" b="1" dirty="0" smtClean="0">
                  <a:solidFill>
                    <a:schemeClr val="accent3">
                      <a:lumMod val="50000"/>
                    </a:schemeClr>
                  </a:solidFill>
                </a:rPr>
                <a:t>Avatar</a:t>
              </a:r>
              <a:endParaRPr lang="pl-PL" sz="2800" b="1" dirty="0">
                <a:solidFill>
                  <a:schemeClr val="accent3">
                    <a:lumMod val="50000"/>
                  </a:schemeClr>
                </a:solidFill>
              </a:endParaRPr>
            </a:p>
          </p:txBody>
        </p:sp>
      </p:grpSp>
      <p:grpSp>
        <p:nvGrpSpPr>
          <p:cNvPr id="7" name="Grupa 6"/>
          <p:cNvGrpSpPr/>
          <p:nvPr/>
        </p:nvGrpSpPr>
        <p:grpSpPr>
          <a:xfrm>
            <a:off x="5292080" y="548680"/>
            <a:ext cx="3381375" cy="5256584"/>
            <a:chOff x="5292080" y="548680"/>
            <a:chExt cx="3381375" cy="5256584"/>
          </a:xfrm>
        </p:grpSpPr>
        <p:pic>
          <p:nvPicPr>
            <p:cNvPr id="31748" name="Picture 4" descr="http://img.stopklatka.pl/wydarzenia/11000/11200/11266-03.jpg">
              <a:hlinkClick r:id="rId4"/>
            </p:cNvPr>
            <p:cNvPicPr>
              <a:picLocks noChangeAspect="1" noChangeArrowheads="1"/>
            </p:cNvPicPr>
            <p:nvPr/>
          </p:nvPicPr>
          <p:blipFill>
            <a:blip r:embed="rId5" cstate="print"/>
            <a:srcRect/>
            <a:stretch>
              <a:fillRect/>
            </a:stretch>
          </p:blipFill>
          <p:spPr bwMode="auto">
            <a:xfrm>
              <a:off x="5292080" y="548680"/>
              <a:ext cx="3381375" cy="4762500"/>
            </a:xfrm>
            <a:prstGeom prst="rect">
              <a:avLst/>
            </a:prstGeom>
            <a:noFill/>
          </p:spPr>
        </p:pic>
        <p:sp>
          <p:nvSpPr>
            <p:cNvPr id="5" name="pole tekstowe 4"/>
            <p:cNvSpPr txBox="1"/>
            <p:nvPr/>
          </p:nvSpPr>
          <p:spPr>
            <a:xfrm>
              <a:off x="5580112" y="5282044"/>
              <a:ext cx="2810321" cy="523220"/>
            </a:xfrm>
            <a:prstGeom prst="rect">
              <a:avLst/>
            </a:prstGeom>
            <a:noFill/>
          </p:spPr>
          <p:txBody>
            <a:bodyPr wrap="none" rtlCol="0">
              <a:spAutoFit/>
            </a:bodyPr>
            <a:lstStyle/>
            <a:p>
              <a:r>
                <a:rPr lang="pl-PL" sz="2800" b="1" dirty="0" smtClean="0">
                  <a:solidFill>
                    <a:srgbClr val="996633"/>
                  </a:solidFill>
                </a:rPr>
                <a:t>Władca Pierścieni</a:t>
              </a:r>
              <a:endParaRPr lang="pl-PL" sz="2800" b="1" dirty="0">
                <a:solidFill>
                  <a:srgbClr val="996633"/>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7"/>
                                        </p:tgtEl>
                                        <p:attrNameLst>
                                          <p:attrName>ppt_y</p:attrName>
                                        </p:attrNameLst>
                                      </p:cBhvr>
                                      <p:tavLst>
                                        <p:tav tm="0">
                                          <p:val>
                                            <p:strVal val="#ppt_y"/>
                                          </p:val>
                                        </p:tav>
                                        <p:tav tm="100000">
                                          <p:val>
                                            <p:strVal val="#ppt_y"/>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a 6"/>
          <p:cNvGrpSpPr/>
          <p:nvPr/>
        </p:nvGrpSpPr>
        <p:grpSpPr>
          <a:xfrm>
            <a:off x="0" y="0"/>
            <a:ext cx="9144000" cy="6858000"/>
            <a:chOff x="0" y="0"/>
            <a:chExt cx="9144000" cy="6858000"/>
          </a:xfrm>
        </p:grpSpPr>
        <p:grpSp>
          <p:nvGrpSpPr>
            <p:cNvPr id="5" name="Grupa 4"/>
            <p:cNvGrpSpPr/>
            <p:nvPr/>
          </p:nvGrpSpPr>
          <p:grpSpPr>
            <a:xfrm>
              <a:off x="0" y="1844824"/>
              <a:ext cx="9144000" cy="5013176"/>
              <a:chOff x="0" y="1844824"/>
              <a:chExt cx="9144000" cy="5013176"/>
            </a:xfrm>
          </p:grpSpPr>
          <p:sp>
            <p:nvSpPr>
              <p:cNvPr id="3" name="pole tekstowe 2"/>
              <p:cNvSpPr txBox="1"/>
              <p:nvPr/>
            </p:nvSpPr>
            <p:spPr>
              <a:xfrm>
                <a:off x="0" y="1844824"/>
                <a:ext cx="9144000" cy="3046988"/>
              </a:xfrm>
              <a:prstGeom prst="rect">
                <a:avLst/>
              </a:prstGeom>
              <a:noFill/>
            </p:spPr>
            <p:txBody>
              <a:bodyPr wrap="square" rtlCol="0">
                <a:spAutoFit/>
              </a:bodyPr>
              <a:lstStyle/>
              <a:p>
                <a:pPr algn="ctr"/>
                <a:r>
                  <a:rPr lang="pl-PL" sz="3200" b="1" dirty="0" smtClean="0">
                    <a:solidFill>
                      <a:srgbClr val="00B050"/>
                    </a:solidFill>
                  </a:rPr>
                  <a:t>Fantastyka naukowa, zwana także sience fiction, najczęściej przedstawia przyszłość. Opiera się na wymyślonym przez autora rozwoju techniki i nauki. Filmy tego typu często zawierają np. wynalezienie jakiejś broni lub odkrycie nowego życia w innej galaktyce.</a:t>
                </a:r>
              </a:p>
            </p:txBody>
          </p:sp>
          <p:sp>
            <p:nvSpPr>
              <p:cNvPr id="4" name="pole tekstowe 3"/>
              <p:cNvSpPr txBox="1"/>
              <p:nvPr/>
            </p:nvSpPr>
            <p:spPr>
              <a:xfrm>
                <a:off x="0" y="4795897"/>
                <a:ext cx="9144000" cy="2062103"/>
              </a:xfrm>
              <a:prstGeom prst="rect">
                <a:avLst/>
              </a:prstGeom>
              <a:noFill/>
            </p:spPr>
            <p:txBody>
              <a:bodyPr wrap="square" rtlCol="0">
                <a:spAutoFit/>
              </a:bodyPr>
              <a:lstStyle/>
              <a:p>
                <a:pPr algn="ctr"/>
                <a:r>
                  <a:rPr lang="pl-PL" sz="3200" b="1" dirty="0" smtClean="0">
                    <a:solidFill>
                      <a:srgbClr val="008000"/>
                    </a:solidFill>
                  </a:rPr>
                  <a:t>Istnieje bardzo wiele filmów sience fiction, dobrym przykładem takiego filmu jest Star Wars. Akcja filmu dzieje się w odległej galaktyce, gdzie siły dobra i zła walczą używając najnowszej broni.</a:t>
                </a:r>
                <a:endParaRPr lang="pl-PL" sz="3200" b="1" dirty="0">
                  <a:solidFill>
                    <a:srgbClr val="008000"/>
                  </a:solidFill>
                </a:endParaRPr>
              </a:p>
            </p:txBody>
          </p:sp>
        </p:grpSp>
        <p:sp>
          <p:nvSpPr>
            <p:cNvPr id="6" name="pole tekstowe 5"/>
            <p:cNvSpPr txBox="1"/>
            <p:nvPr/>
          </p:nvSpPr>
          <p:spPr>
            <a:xfrm>
              <a:off x="0" y="0"/>
              <a:ext cx="9144000" cy="769441"/>
            </a:xfrm>
            <a:prstGeom prst="rect">
              <a:avLst/>
            </a:prstGeom>
            <a:noFill/>
          </p:spPr>
          <p:txBody>
            <a:bodyPr wrap="square" rtlCol="0">
              <a:spAutoFit/>
            </a:bodyPr>
            <a:lstStyle/>
            <a:p>
              <a:pPr algn="r"/>
              <a:r>
                <a:rPr lang="pl-PL" sz="4400" b="1" dirty="0" smtClean="0">
                  <a:solidFill>
                    <a:srgbClr val="00B050"/>
                  </a:solidFill>
                </a:rPr>
                <a:t>Fantastyka naukowa</a:t>
              </a:r>
              <a:endParaRPr lang="pl-PL" sz="4400" b="1" dirty="0">
                <a:solidFill>
                  <a:srgbClr val="00B050"/>
                </a:solidFill>
              </a:endParaRPr>
            </a:p>
          </p:txBody>
        </p:sp>
      </p:grpSp>
      <p:pic>
        <p:nvPicPr>
          <p:cNvPr id="15362" name="Picture 2" descr="http://wpc.556e.edgecastcdn.net/80556E/img.news/NEeDa303gbaDgh_1_2.jpg">
            <a:hlinkClick r:id="rId2"/>
          </p:cNvPr>
          <p:cNvPicPr>
            <a:picLocks noChangeAspect="1" noChangeArrowheads="1"/>
          </p:cNvPicPr>
          <p:nvPr/>
        </p:nvPicPr>
        <p:blipFill>
          <a:blip r:embed="rId3" cstate="print"/>
          <a:srcRect/>
          <a:stretch>
            <a:fillRect/>
          </a:stretch>
        </p:blipFill>
        <p:spPr bwMode="auto">
          <a:xfrm>
            <a:off x="323528" y="116632"/>
            <a:ext cx="3576300" cy="18448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362"/>
                                        </p:tgtEl>
                                        <p:attrNameLst>
                                          <p:attrName>style.visibility</p:attrName>
                                        </p:attrNameLst>
                                      </p:cBhvr>
                                      <p:to>
                                        <p:strVal val="visible"/>
                                      </p:to>
                                    </p:set>
                                    <p:anim calcmode="lin" valueType="num">
                                      <p:cBhvr additive="base">
                                        <p:cTn id="12" dur="500" fill="hold"/>
                                        <p:tgtEl>
                                          <p:spTgt spid="15362"/>
                                        </p:tgtEl>
                                        <p:attrNameLst>
                                          <p:attrName>ppt_x</p:attrName>
                                        </p:attrNameLst>
                                      </p:cBhvr>
                                      <p:tavLst>
                                        <p:tav tm="0">
                                          <p:val>
                                            <p:strVal val="#ppt_x"/>
                                          </p:val>
                                        </p:tav>
                                        <p:tav tm="100000">
                                          <p:val>
                                            <p:strVal val="#ppt_x"/>
                                          </p:val>
                                        </p:tav>
                                      </p:tavLst>
                                    </p:anim>
                                    <p:anim calcmode="lin" valueType="num">
                                      <p:cBhvr additive="base">
                                        <p:cTn id="13"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a 5"/>
          <p:cNvGrpSpPr/>
          <p:nvPr/>
        </p:nvGrpSpPr>
        <p:grpSpPr>
          <a:xfrm>
            <a:off x="251520" y="2401724"/>
            <a:ext cx="5328592" cy="4248265"/>
            <a:chOff x="251520" y="2401724"/>
            <a:chExt cx="5328592" cy="4248265"/>
          </a:xfrm>
        </p:grpSpPr>
        <p:pic>
          <p:nvPicPr>
            <p:cNvPr id="4098" name="Picture 2" descr="http://www.robertsharp.co.uk/wp-content/uploads/2013/01/1150910534.jpg">
              <a:hlinkClick r:id="rId2"/>
            </p:cNvPr>
            <p:cNvPicPr>
              <a:picLocks noChangeAspect="1" noChangeArrowheads="1"/>
            </p:cNvPicPr>
            <p:nvPr/>
          </p:nvPicPr>
          <p:blipFill>
            <a:blip r:embed="rId3" cstate="print"/>
            <a:srcRect/>
            <a:stretch>
              <a:fillRect/>
            </a:stretch>
          </p:blipFill>
          <p:spPr bwMode="auto">
            <a:xfrm>
              <a:off x="251520" y="2894599"/>
              <a:ext cx="5328592" cy="3755390"/>
            </a:xfrm>
            <a:prstGeom prst="rect">
              <a:avLst/>
            </a:prstGeom>
            <a:noFill/>
          </p:spPr>
        </p:pic>
        <p:sp>
          <p:nvSpPr>
            <p:cNvPr id="7" name="pole tekstowe 6"/>
            <p:cNvSpPr txBox="1"/>
            <p:nvPr/>
          </p:nvSpPr>
          <p:spPr>
            <a:xfrm>
              <a:off x="323528" y="2401724"/>
              <a:ext cx="2678041" cy="523220"/>
            </a:xfrm>
            <a:prstGeom prst="rect">
              <a:avLst/>
            </a:prstGeom>
            <a:noFill/>
          </p:spPr>
          <p:txBody>
            <a:bodyPr wrap="none" rtlCol="0">
              <a:spAutoFit/>
            </a:bodyPr>
            <a:lstStyle/>
            <a:p>
              <a:r>
                <a:rPr lang="pl-PL" sz="2800" b="1" dirty="0" smtClean="0">
                  <a:solidFill>
                    <a:srgbClr val="0033CC"/>
                  </a:solidFill>
                </a:rPr>
                <a:t>Gwiezdne Wojny</a:t>
              </a:r>
              <a:endParaRPr lang="pl-PL" sz="2800" b="1" dirty="0">
                <a:solidFill>
                  <a:srgbClr val="0033CC"/>
                </a:solidFill>
              </a:endParaRPr>
            </a:p>
          </p:txBody>
        </p:sp>
      </p:grpSp>
      <p:grpSp>
        <p:nvGrpSpPr>
          <p:cNvPr id="9" name="Grupa 8"/>
          <p:cNvGrpSpPr/>
          <p:nvPr/>
        </p:nvGrpSpPr>
        <p:grpSpPr>
          <a:xfrm>
            <a:off x="3844212" y="188640"/>
            <a:ext cx="5299788" cy="3835588"/>
            <a:chOff x="3844212" y="188640"/>
            <a:chExt cx="5299788" cy="3835588"/>
          </a:xfrm>
        </p:grpSpPr>
        <p:pic>
          <p:nvPicPr>
            <p:cNvPr id="4100" name="Picture 4" descr="http://hydra.info.pl/wp-content/uploads/2013/05/Iron-Man3-1b.jpg">
              <a:hlinkClick r:id="rId4"/>
            </p:cNvPr>
            <p:cNvPicPr>
              <a:picLocks noChangeAspect="1" noChangeArrowheads="1"/>
            </p:cNvPicPr>
            <p:nvPr/>
          </p:nvPicPr>
          <p:blipFill>
            <a:blip r:embed="rId5" cstate="print"/>
            <a:srcRect/>
            <a:stretch>
              <a:fillRect/>
            </a:stretch>
          </p:blipFill>
          <p:spPr bwMode="auto">
            <a:xfrm>
              <a:off x="3844212" y="188640"/>
              <a:ext cx="5299788" cy="3312368"/>
            </a:xfrm>
            <a:prstGeom prst="rect">
              <a:avLst/>
            </a:prstGeom>
            <a:noFill/>
          </p:spPr>
        </p:pic>
        <p:sp>
          <p:nvSpPr>
            <p:cNvPr id="8" name="pole tekstowe 7"/>
            <p:cNvSpPr txBox="1"/>
            <p:nvPr/>
          </p:nvSpPr>
          <p:spPr>
            <a:xfrm>
              <a:off x="6184670" y="3501008"/>
              <a:ext cx="1555682" cy="523220"/>
            </a:xfrm>
            <a:prstGeom prst="rect">
              <a:avLst/>
            </a:prstGeom>
            <a:noFill/>
          </p:spPr>
          <p:txBody>
            <a:bodyPr wrap="none" rtlCol="0">
              <a:spAutoFit/>
            </a:bodyPr>
            <a:lstStyle/>
            <a:p>
              <a:r>
                <a:rPr lang="pl-PL" sz="2800" b="1" dirty="0" smtClean="0">
                  <a:solidFill>
                    <a:schemeClr val="tx1">
                      <a:lumMod val="85000"/>
                      <a:lumOff val="15000"/>
                    </a:schemeClr>
                  </a:solidFill>
                </a:rPr>
                <a:t>Iron Man</a:t>
              </a:r>
              <a:endParaRPr lang="pl-PL" sz="2800" b="1" dirty="0">
                <a:solidFill>
                  <a:schemeClr val="tx1">
                    <a:lumMod val="85000"/>
                    <a:lumOff val="15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Scale>
                                      <p:cBhvr>
                                        <p:cTn id="15"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9"/>
                                        </p:tgtEl>
                                        <p:attrNameLst>
                                          <p:attrName>ppt_x</p:attrName>
                                          <p:attrName>ppt_y</p:attrName>
                                        </p:attrNameLst>
                                      </p:cBhvr>
                                    </p:animMotion>
                                    <p:animEffect transition="in" filter="fade">
                                      <p:cBhvr>
                                        <p:cTn id="1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a 4"/>
          <p:cNvGrpSpPr/>
          <p:nvPr/>
        </p:nvGrpSpPr>
        <p:grpSpPr>
          <a:xfrm>
            <a:off x="0" y="260648"/>
            <a:ext cx="9144000" cy="6408712"/>
            <a:chOff x="0" y="260648"/>
            <a:chExt cx="9144000" cy="6408712"/>
          </a:xfrm>
        </p:grpSpPr>
        <p:sp>
          <p:nvSpPr>
            <p:cNvPr id="3" name="Prostokąt 2"/>
            <p:cNvSpPr/>
            <p:nvPr/>
          </p:nvSpPr>
          <p:spPr>
            <a:xfrm>
              <a:off x="3995936" y="1160160"/>
              <a:ext cx="4860032" cy="5509200"/>
            </a:xfrm>
            <a:prstGeom prst="rect">
              <a:avLst/>
            </a:prstGeom>
          </p:spPr>
          <p:txBody>
            <a:bodyPr wrap="square">
              <a:spAutoFit/>
            </a:bodyPr>
            <a:lstStyle/>
            <a:p>
              <a:pPr algn="ctr"/>
              <a:r>
                <a:rPr lang="pl-PL" sz="3200" b="1" dirty="0" smtClean="0">
                  <a:solidFill>
                    <a:srgbClr val="00B050"/>
                  </a:solidFill>
                </a:rPr>
                <a:t>Fantastyka grozy, inaczej horror został stworzony po to, aby wywołać u widza odczucia takie jak groza, niepokój albo obrzydzenie. W horrorach często pojawiają się postaci takie jak zombie, zjawy, wampiry. Horror zaczął się rozwijać w latach 70 ubiegłego wieku.</a:t>
              </a:r>
              <a:endParaRPr lang="pl-PL" sz="3200" b="1" dirty="0">
                <a:solidFill>
                  <a:srgbClr val="00B050"/>
                </a:solidFill>
              </a:endParaRPr>
            </a:p>
          </p:txBody>
        </p:sp>
        <p:sp>
          <p:nvSpPr>
            <p:cNvPr id="4" name="pole tekstowe 3"/>
            <p:cNvSpPr txBox="1"/>
            <p:nvPr/>
          </p:nvSpPr>
          <p:spPr>
            <a:xfrm>
              <a:off x="0" y="260648"/>
              <a:ext cx="9144000" cy="769441"/>
            </a:xfrm>
            <a:prstGeom prst="rect">
              <a:avLst/>
            </a:prstGeom>
            <a:noFill/>
          </p:spPr>
          <p:txBody>
            <a:bodyPr wrap="square" rtlCol="0">
              <a:spAutoFit/>
            </a:bodyPr>
            <a:lstStyle/>
            <a:p>
              <a:pPr algn="ctr"/>
              <a:r>
                <a:rPr lang="pl-PL" sz="4400" b="1" dirty="0" smtClean="0">
                  <a:solidFill>
                    <a:srgbClr val="00B050"/>
                  </a:solidFill>
                </a:rPr>
                <a:t>Fantastyka grozy</a:t>
              </a:r>
              <a:endParaRPr lang="pl-PL" sz="4400" b="1" dirty="0">
                <a:solidFill>
                  <a:srgbClr val="00B050"/>
                </a:solidFill>
              </a:endParaRPr>
            </a:p>
          </p:txBody>
        </p:sp>
      </p:grpSp>
      <p:pic>
        <p:nvPicPr>
          <p:cNvPr id="13316" name="Picture 4" descr="http://4.bp.blogspot.com/-OLB_bVuRmmc/UZKpejT1wiI/AAAAAAAAADY/xz-DHBcp0qA/s1600/8131935933_5222049800_z.jpg">
            <a:hlinkClick r:id="rId2"/>
          </p:cNvPr>
          <p:cNvPicPr>
            <a:picLocks noChangeAspect="1" noChangeArrowheads="1"/>
          </p:cNvPicPr>
          <p:nvPr/>
        </p:nvPicPr>
        <p:blipFill>
          <a:blip r:embed="rId3" cstate="print"/>
          <a:srcRect/>
          <a:stretch>
            <a:fillRect/>
          </a:stretch>
        </p:blipFill>
        <p:spPr bwMode="auto">
          <a:xfrm>
            <a:off x="467544" y="1340768"/>
            <a:ext cx="3333750" cy="50006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16"/>
                                        </p:tgtEl>
                                        <p:attrNameLst>
                                          <p:attrName>style.visibility</p:attrName>
                                        </p:attrNameLst>
                                      </p:cBhvr>
                                      <p:to>
                                        <p:strVal val="visible"/>
                                      </p:to>
                                    </p:set>
                                    <p:animEffect transition="in" filter="fade">
                                      <p:cBhvr>
                                        <p:cTn id="15" dur="2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2780928"/>
            <a:ext cx="9144000" cy="1323439"/>
          </a:xfrm>
          <a:prstGeom prst="rect">
            <a:avLst/>
          </a:prstGeom>
          <a:noFill/>
        </p:spPr>
        <p:txBody>
          <a:bodyPr wrap="square" rtlCol="0">
            <a:spAutoFit/>
          </a:bodyPr>
          <a:lstStyle/>
          <a:p>
            <a:pPr algn="ctr"/>
            <a:r>
              <a:rPr lang="pl-PL" sz="8000" b="1" dirty="0" smtClean="0">
                <a:solidFill>
                  <a:srgbClr val="CC3300"/>
                </a:solidFill>
              </a:rPr>
              <a:t>Komedia</a:t>
            </a:r>
            <a:endParaRPr lang="pl-PL" sz="8000" b="1" dirty="0">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filmymegavideo.pl/fotoimage/pan-popper-i-jego-pingwiny.jpg">
            <a:hlinkClick r:id="rId2"/>
          </p:cNvPr>
          <p:cNvPicPr>
            <a:picLocks noChangeAspect="1" noChangeArrowheads="1"/>
          </p:cNvPicPr>
          <p:nvPr/>
        </p:nvPicPr>
        <p:blipFill>
          <a:blip r:embed="rId3" cstate="print"/>
          <a:srcRect/>
          <a:stretch>
            <a:fillRect/>
          </a:stretch>
        </p:blipFill>
        <p:spPr bwMode="auto">
          <a:xfrm>
            <a:off x="611560" y="1295772"/>
            <a:ext cx="1905000" cy="2781300"/>
          </a:xfrm>
          <a:prstGeom prst="rect">
            <a:avLst/>
          </a:prstGeom>
          <a:noFill/>
        </p:spPr>
      </p:pic>
      <p:sp>
        <p:nvSpPr>
          <p:cNvPr id="3" name="pole tekstowe 2"/>
          <p:cNvSpPr txBox="1"/>
          <p:nvPr/>
        </p:nvSpPr>
        <p:spPr>
          <a:xfrm>
            <a:off x="2843808" y="958076"/>
            <a:ext cx="6048672" cy="3046988"/>
          </a:xfrm>
          <a:prstGeom prst="rect">
            <a:avLst/>
          </a:prstGeom>
          <a:noFill/>
        </p:spPr>
        <p:txBody>
          <a:bodyPr wrap="square" rtlCol="0">
            <a:spAutoFit/>
          </a:bodyPr>
          <a:lstStyle/>
          <a:p>
            <a:r>
              <a:rPr lang="pl-PL" sz="3200" b="1" dirty="0" smtClean="0">
                <a:solidFill>
                  <a:srgbClr val="CC3300"/>
                </a:solidFill>
              </a:rPr>
              <a:t>Komedia to film przedstawiający śmieszne sytuacje i postaci, ma ona najczęściej wesołe zakończenie, oprócz czarnej komedii. Niektóre komedie są filmami niemymi.</a:t>
            </a:r>
            <a:endParaRPr lang="pl-PL" sz="3200" b="1" dirty="0">
              <a:solidFill>
                <a:srgbClr val="CC3300"/>
              </a:solidFill>
            </a:endParaRPr>
          </a:p>
        </p:txBody>
      </p:sp>
      <p:sp>
        <p:nvSpPr>
          <p:cNvPr id="4" name="pole tekstowe 3"/>
          <p:cNvSpPr txBox="1"/>
          <p:nvPr/>
        </p:nvSpPr>
        <p:spPr>
          <a:xfrm>
            <a:off x="611560" y="4797152"/>
            <a:ext cx="8208912" cy="1569660"/>
          </a:xfrm>
          <a:prstGeom prst="rect">
            <a:avLst/>
          </a:prstGeom>
          <a:noFill/>
        </p:spPr>
        <p:txBody>
          <a:bodyPr wrap="square" rtlCol="0">
            <a:spAutoFit/>
          </a:bodyPr>
          <a:lstStyle/>
          <a:p>
            <a:r>
              <a:rPr lang="pl-PL" sz="3200" b="1" dirty="0" smtClean="0">
                <a:solidFill>
                  <a:srgbClr val="990000"/>
                </a:solidFill>
              </a:rPr>
              <a:t>Przykładami komedii są na przykład „Jaś Fasola”, „Pan Popper i jego pingwiny” lub „Pacyfikator”.</a:t>
            </a:r>
            <a:endParaRPr lang="pl-PL" sz="3200" b="1" dirty="0">
              <a:solidFill>
                <a:srgbClr val="990000"/>
              </a:solidFill>
            </a:endParaRP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3924</TotalTime>
  <Words>448</Words>
  <Application>Microsoft Office PowerPoint</Application>
  <PresentationFormat>Pokaz na ekranie (4:3)</PresentationFormat>
  <Paragraphs>39</Paragraphs>
  <Slides>19</Slides>
  <Notes>0</Notes>
  <HiddenSlides>0</HiddenSlides>
  <MMClips>0</MMClips>
  <ScaleCrop>false</ScaleCrop>
  <HeadingPairs>
    <vt:vector size="6" baseType="variant">
      <vt:variant>
        <vt:lpstr>Motyw</vt:lpstr>
      </vt:variant>
      <vt:variant>
        <vt:i4>1</vt:i4>
      </vt:variant>
      <vt:variant>
        <vt:lpstr>Tytuły slajdów</vt:lpstr>
      </vt:variant>
      <vt:variant>
        <vt:i4>19</vt:i4>
      </vt:variant>
      <vt:variant>
        <vt:lpstr>Pokazy niestandardowe</vt:lpstr>
      </vt:variant>
      <vt:variant>
        <vt:i4>1</vt:i4>
      </vt:variant>
    </vt:vector>
  </HeadingPairs>
  <TitlesOfParts>
    <vt:vector size="21" baseType="lpstr">
      <vt:lpstr>Motyw pakietu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Pokaz niestandardowy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USER</dc:creator>
  <cp:lastModifiedBy>USER</cp:lastModifiedBy>
  <cp:revision>103</cp:revision>
  <dcterms:created xsi:type="dcterms:W3CDTF">2013-05-12T13:30:53Z</dcterms:created>
  <dcterms:modified xsi:type="dcterms:W3CDTF">2013-06-06T20:25:02Z</dcterms:modified>
</cp:coreProperties>
</file>