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9" r:id="rId22"/>
    <p:sldId id="277" r:id="rId23"/>
    <p:sldId id="278" r:id="rId24"/>
    <p:sldId id="280" r:id="rId25"/>
    <p:sldId id="281" r:id="rId26"/>
    <p:sldId id="274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4B31AE-035D-4431-80DF-E250983713BA}" type="datetimeFigureOut">
              <a:rPr lang="pl-PL" smtClean="0"/>
              <a:pPr/>
              <a:t>2013-01-08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0D5D4C-52F0-4652-A65E-E0553252E15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Nawa" TargetMode="External"/><Relationship Id="rId3" Type="http://schemas.openxmlformats.org/officeDocument/2006/relationships/hyperlink" Target="http://pl.wikipedia.org/wiki/Ko%C5%9Bci%C3%B3%C5%82_(budynek)" TargetMode="External"/><Relationship Id="rId7" Type="http://schemas.openxmlformats.org/officeDocument/2006/relationships/hyperlink" Target="http://pl.wikipedia.org/wiki/Architektura_gotycka" TargetMode="External"/><Relationship Id="rId2" Type="http://schemas.openxmlformats.org/officeDocument/2006/relationships/hyperlink" Target="http://pl.wikipedia.org/wiki/Florenc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Bazylika" TargetMode="External"/><Relationship Id="rId5" Type="http://schemas.openxmlformats.org/officeDocument/2006/relationships/hyperlink" Target="http://pl.wikipedia.org/wiki/Katedra_Santa_Reparata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pl.wikipedia.org/wiki/Katedra" TargetMode="External"/><Relationship Id="rId9" Type="http://schemas.openxmlformats.org/officeDocument/2006/relationships/hyperlink" Target="http://pl.wikipedia.org/w/index.php?title=Plik:Florence_italy_duomo.jpg&amp;filetimestamp=200503181245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pl.wikipedia.org/w/index.php?title=Plik:Cappella_tornabuoni,_08,_morte_e_assunzione_della_vergine.jpg&amp;filetimestamp=20070719142533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pl.wikipedia.org/w/index.php?title=Plik:Cappella_tornabuoni,_10,_annuncio_dell'angelo_a_zaccaria.jpg&amp;filetimestamp=2007071914293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pl.wikipedia.org/w/index.php?title=Plik:Cappella_tornabuoni,_07,_strage_degli_innocenti.jpg&amp;filetimestamp=2009120106563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l.wikipedia.org/w/index.php?title=Plik:Florenca146.jpg&amp;filetimestamp=2007062405194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/index.php?title=Plik:Formella_battistero_1_adamo_e_eva.JPG&amp;filetimestamp=20070731204901" TargetMode="External"/><Relationship Id="rId7" Type="http://schemas.openxmlformats.org/officeDocument/2006/relationships/hyperlink" Target="http://pl.wikipedia.org/wiki/Kain_i_Abel" TargetMode="External"/><Relationship Id="rId2" Type="http://schemas.openxmlformats.org/officeDocument/2006/relationships/hyperlink" Target="http://pl.wikipedia.org/wiki/Adam_i_Ew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pl.wikipedia.org/w/index.php?title=Plik:Formella_battistero_2_Caino_e_Abele.JPG&amp;filetimestamp=20070731204921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/index.php?title=Plik:Formella_battistero_3_No%C3%A8.JPG&amp;filetimestamp=20070731204933" TargetMode="External"/><Relationship Id="rId7" Type="http://schemas.openxmlformats.org/officeDocument/2006/relationships/hyperlink" Target="http://pl.wikipedia.org/wiki/Abraham" TargetMode="External"/><Relationship Id="rId2" Type="http://schemas.openxmlformats.org/officeDocument/2006/relationships/hyperlink" Target="http://pl.wikipedia.org/wiki/No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pl.wikipedia.org/w/index.php?title=Plik:Formella_battistero_4_Abramo_02.JPG&amp;filetimestamp=20070731205018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pl.wikipedia.org/wiki/Jakub_(posta%C4%87_biblijna)" TargetMode="External"/><Relationship Id="rId7" Type="http://schemas.openxmlformats.org/officeDocument/2006/relationships/hyperlink" Target="http://pl.wikipedia.org/w/index.php?title=Plik:Formella_battistero_6_Giuseppe.JPG&amp;filetimestamp=20070731205155" TargetMode="External"/><Relationship Id="rId2" Type="http://schemas.openxmlformats.org/officeDocument/2006/relationships/hyperlink" Target="http://pl.wikipedia.org/wiki/Ez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pl.wikipedia.org/w/index.php?title=Plik:Formella_battistero_5_Isacco,_Esa%C3%B9_e_Giacobbe.JPG&amp;filetimestamp=20070731205040" TargetMode="External"/><Relationship Id="rId4" Type="http://schemas.openxmlformats.org/officeDocument/2006/relationships/hyperlink" Target="http://pl.wikipedia.org/wiki/J%C3%B3zef_(posta%C4%87_biblijna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oj%C5%BCesz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pl.wikipedia.org/wiki/Joz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/index.php?title=Plik:Formella_battistero_8_Giosu%C3%A8.JPG&amp;filetimestamp=20060531215424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pl.wikipedia.org/w/index.php?title=Plik:Formella_battistero_7_Mos%C3%A8.JPG&amp;filetimestamp=2007073120511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pl.wikipedia.org/wiki/Makeda" TargetMode="External"/><Relationship Id="rId7" Type="http://schemas.openxmlformats.org/officeDocument/2006/relationships/hyperlink" Target="http://pl.wikipedia.org/w/index.php?title=Plik:Saabaghiberti.jpg&amp;filetimestamp=20050402103802" TargetMode="External"/><Relationship Id="rId2" Type="http://schemas.openxmlformats.org/officeDocument/2006/relationships/hyperlink" Target="http://pl.wikipedia.org/wiki/Salomon_(kr%C3%B3l_Izrael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pl.wikipedia.org/w/index.php?title=Plik:Formella_battistero_9_Davide.JPG&amp;filetimestamp=20070731205201" TargetMode="External"/><Relationship Id="rId4" Type="http://schemas.openxmlformats.org/officeDocument/2006/relationships/hyperlink" Target="http://pl.wikipedia.org/wiki/Dawid_(kr%C3%B3l_Izraela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l.wikipedia.org/w/index.php?title=Plik:CampanileGiotto-01.jpg&amp;filetimestamp=20120131055035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hyperlink" Target="http://pl.wikipedia.org/w/index.php?title=Plik:Widok_z_Dzwonnicy_Giotta.jpg&amp;filetimestamp=200901210736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092534">
            <a:off x="1794853" y="1710972"/>
            <a:ext cx="7143557" cy="1399437"/>
          </a:xfrm>
        </p:spPr>
        <p:txBody>
          <a:bodyPr>
            <a:noAutofit/>
          </a:bodyPr>
          <a:lstStyle/>
          <a:p>
            <a:r>
              <a:rPr lang="pl-PL" sz="9600" dirty="0" smtClean="0"/>
              <a:t>Florencja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 rot="20048784">
            <a:off x="4630735" y="3187974"/>
            <a:ext cx="2304566" cy="468082"/>
          </a:xfrm>
        </p:spPr>
        <p:txBody>
          <a:bodyPr/>
          <a:lstStyle/>
          <a:p>
            <a:r>
              <a:rPr lang="pl-PL" dirty="0" smtClean="0"/>
              <a:t>Asia Gutowska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pl-PL" dirty="0" smtClean="0"/>
              <a:t>Katedra Santa Maria del </a:t>
            </a:r>
            <a:r>
              <a:rPr lang="pl-PL" dirty="0" err="1" smtClean="0"/>
              <a:t>Fiore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pl-PL" b="1" dirty="0" smtClean="0"/>
              <a:t>Katedra Santa Maria del </a:t>
            </a:r>
            <a:r>
              <a:rPr lang="pl-PL" b="1" dirty="0" err="1" smtClean="0"/>
              <a:t>Fiore</a:t>
            </a:r>
            <a:r>
              <a:rPr lang="pl-PL" b="1" dirty="0" smtClean="0"/>
              <a:t> </a:t>
            </a:r>
            <a:r>
              <a:rPr lang="pl-PL" dirty="0" smtClean="0"/>
              <a:t>– </a:t>
            </a:r>
          </a:p>
          <a:p>
            <a:pPr>
              <a:buNone/>
            </a:pPr>
            <a:r>
              <a:rPr lang="pl-PL" dirty="0" smtClean="0"/>
              <a:t>    została zbudowana we </a:t>
            </a:r>
            <a:r>
              <a:rPr lang="pl-PL" dirty="0" smtClean="0">
                <a:hlinkClick r:id="rId2" tooltip="Florencja"/>
              </a:rPr>
              <a:t>Florencji</a:t>
            </a:r>
            <a:r>
              <a:rPr lang="pl-PL" dirty="0" smtClean="0"/>
              <a:t> w miejscu wcześniejszego </a:t>
            </a:r>
            <a:r>
              <a:rPr lang="pl-PL" dirty="0" smtClean="0">
                <a:hlinkClick r:id="rId3" tooltip="Kościół (budynek)"/>
              </a:rPr>
              <a:t>kościoła</a:t>
            </a:r>
            <a:r>
              <a:rPr lang="pl-PL" dirty="0" smtClean="0"/>
              <a:t> </a:t>
            </a:r>
            <a:r>
              <a:rPr lang="pl-PL" dirty="0" smtClean="0">
                <a:hlinkClick r:id="rId4" tooltip="Katedra"/>
              </a:rPr>
              <a:t>katedralnego</a:t>
            </a:r>
            <a:r>
              <a:rPr lang="pl-PL" dirty="0" smtClean="0"/>
              <a:t> </a:t>
            </a:r>
            <a:r>
              <a:rPr lang="pl-PL" dirty="0" smtClean="0">
                <a:hlinkClick r:id="rId5" tooltip="Katedra Santa Reparata"/>
              </a:rPr>
              <a:t>Santa </a:t>
            </a:r>
            <a:r>
              <a:rPr lang="pl-PL" dirty="0" err="1" smtClean="0">
                <a:hlinkClick r:id="rId5" tooltip="Katedra Santa Reparata"/>
              </a:rPr>
              <a:t>Reparata</a:t>
            </a:r>
            <a:r>
              <a:rPr lang="pl-PL" dirty="0" smtClean="0"/>
              <a:t> z IV w. Fasada </a:t>
            </a:r>
            <a:r>
              <a:rPr lang="pl-PL" dirty="0" smtClean="0">
                <a:hlinkClick r:id="rId6" tooltip="Bazylika"/>
              </a:rPr>
              <a:t>bazyliki</a:t>
            </a:r>
            <a:r>
              <a:rPr lang="pl-PL" dirty="0" smtClean="0"/>
              <a:t> została zaprojektowana i wykonana w stylu </a:t>
            </a:r>
            <a:r>
              <a:rPr lang="pl-PL" dirty="0" smtClean="0">
                <a:hlinkClick r:id="rId7" tooltip="Architektura gotycka"/>
              </a:rPr>
              <a:t>gotyckim</a:t>
            </a:r>
            <a:r>
              <a:rPr lang="pl-PL" dirty="0" smtClean="0"/>
              <a:t>.</a:t>
            </a:r>
          </a:p>
          <a:p>
            <a:r>
              <a:rPr lang="pl-PL" dirty="0" smtClean="0"/>
              <a:t>Jest to kościół o imponujących rozmiarach. Jego wnętrze ma długość 153,0 m, szerokość w korpusie (szerokość </a:t>
            </a:r>
            <a:r>
              <a:rPr lang="pl-PL" dirty="0" smtClean="0">
                <a:hlinkClick r:id="rId8" tooltip="Nawa"/>
              </a:rPr>
              <a:t>naw</a:t>
            </a:r>
            <a:r>
              <a:rPr lang="pl-PL" dirty="0" smtClean="0"/>
              <a:t>) – 38,0 m, na wysokości prezbiterium wraz z przyległymi apsydami – 90,0 m.</a:t>
            </a:r>
          </a:p>
          <a:p>
            <a:endParaRPr lang="pl-PL" dirty="0"/>
          </a:p>
        </p:txBody>
      </p:sp>
      <p:pic>
        <p:nvPicPr>
          <p:cNvPr id="4" name="Obraz 3" descr="http://upload.wikimedia.org/wikipedia/commons/thumb/a/a7/Florence_italy_duomo.jpg/240px-Florence_italy_duomo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332656"/>
            <a:ext cx="23580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5400000">
            <a:off x="4357658" y="2192874"/>
            <a:ext cx="6309360" cy="2472251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Katedra Santa Maria del </a:t>
            </a:r>
            <a:r>
              <a:rPr lang="pl-PL" sz="3200" dirty="0" err="1" smtClean="0"/>
              <a:t>Fiore</a:t>
            </a:r>
            <a:endParaRPr lang="pl-PL" sz="3200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664296" cy="35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299856" cy="248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Kościół Santa Maria </a:t>
            </a:r>
            <a:r>
              <a:rPr lang="pl-PL" b="1" dirty="0" err="1" smtClean="0"/>
              <a:t>Novella</a:t>
            </a:r>
            <a:r>
              <a:rPr lang="pl-PL" b="1" dirty="0" smtClean="0"/>
              <a:t>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Dominikański kościół Santa Maria </a:t>
            </a:r>
            <a:r>
              <a:rPr lang="pl-PL" dirty="0" err="1" smtClean="0"/>
              <a:t>Novella</a:t>
            </a:r>
            <a:r>
              <a:rPr lang="pl-PL" dirty="0" smtClean="0"/>
              <a:t> znajduje się we Florencji przy placu o takiej </a:t>
            </a:r>
            <a:r>
              <a:rPr lang="pl-PL" dirty="0" err="1" smtClean="0"/>
              <a:t>sa</a:t>
            </a:r>
            <a:endParaRPr lang="pl-PL" dirty="0" smtClean="0"/>
          </a:p>
          <a:p>
            <a:r>
              <a:rPr lang="pl-PL" dirty="0" smtClean="0"/>
              <a:t>Trójnawowe wnętrze bazyliki dzieli kolumnada, w której rozstaw kolumn zmniejsza się w kierunku ołtarza (co optycznie wydłuża nawę). Nawy kończy transept poprzedzający prezbiterium.</a:t>
            </a:r>
          </a:p>
          <a:p>
            <a:r>
              <a:rPr lang="pl-PL" dirty="0" smtClean="0"/>
              <a:t>We wnętrzu znajduje się kaplica </a:t>
            </a:r>
            <a:r>
              <a:rPr lang="pl-PL" dirty="0" err="1" smtClean="0"/>
              <a:t>Capella</a:t>
            </a:r>
            <a:r>
              <a:rPr lang="pl-PL" dirty="0" smtClean="0"/>
              <a:t> Strozzi di </a:t>
            </a:r>
            <a:r>
              <a:rPr lang="pl-PL" dirty="0" err="1" smtClean="0"/>
              <a:t>Montova</a:t>
            </a:r>
            <a:r>
              <a:rPr lang="pl-PL" dirty="0" smtClean="0"/>
              <a:t> wykonany na zlecenie Tomasa Strozziego przez braci </a:t>
            </a:r>
            <a:r>
              <a:rPr lang="pl-PL" dirty="0" err="1" smtClean="0"/>
              <a:t>Cione</a:t>
            </a:r>
            <a:r>
              <a:rPr lang="pl-PL" dirty="0" smtClean="0"/>
              <a:t>. Ołtarz kaplicy został wykonany przez Andrea di </a:t>
            </a:r>
            <a:r>
              <a:rPr lang="pl-PL" dirty="0" err="1" smtClean="0"/>
              <a:t>Cione</a:t>
            </a:r>
            <a:r>
              <a:rPr lang="pl-PL" dirty="0" smtClean="0"/>
              <a:t> a sąsiadujące freski przez jego brata </a:t>
            </a:r>
            <a:r>
              <a:rPr lang="pl-PL" dirty="0" err="1" smtClean="0"/>
              <a:t>Nardo</a:t>
            </a:r>
            <a:r>
              <a:rPr lang="pl-PL" dirty="0" smtClean="0"/>
              <a:t> di </a:t>
            </a:r>
            <a:r>
              <a:rPr lang="pl-PL" dirty="0" err="1" smtClean="0"/>
              <a:t>Cione</a:t>
            </a:r>
            <a:r>
              <a:rPr lang="pl-PL" dirty="0" smtClean="0"/>
              <a:t>. Na ścianie głównej został namalowany fresk przedstawiający </a:t>
            </a:r>
            <a:r>
              <a:rPr lang="pl-PL" i="1" dirty="0" smtClean="0"/>
              <a:t>Sąd Ostateczny</a:t>
            </a:r>
            <a:r>
              <a:rPr lang="pl-PL" dirty="0" smtClean="0"/>
              <a:t>, ściany boczne pokrywają freski ze scenami inspirowane </a:t>
            </a:r>
            <a:r>
              <a:rPr lang="pl-PL" i="1" dirty="0" smtClean="0"/>
              <a:t>Boską komedią Dantego.</a:t>
            </a:r>
            <a:endParaRPr lang="pl-PL" dirty="0" smtClean="0"/>
          </a:p>
          <a:p>
            <a:r>
              <a:rPr lang="pl-PL" dirty="0" smtClean="0"/>
              <a:t>mej nazwie (</a:t>
            </a:r>
            <a:r>
              <a:rPr lang="pl-PL" i="1" dirty="0" err="1" smtClean="0"/>
              <a:t>Piazza</a:t>
            </a:r>
            <a:r>
              <a:rPr lang="pl-PL" i="1" dirty="0" smtClean="0"/>
              <a:t> Santa Maria </a:t>
            </a:r>
            <a:r>
              <a:rPr lang="pl-PL" i="1" dirty="0" err="1" smtClean="0"/>
              <a:t>Novella</a:t>
            </a:r>
            <a:r>
              <a:rPr lang="pl-PL" dirty="0" smtClean="0"/>
              <a:t>). 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601574" y="2948958"/>
            <a:ext cx="6309360" cy="96008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Kościół Santa Maria </a:t>
            </a:r>
            <a:r>
              <a:rPr lang="pl-PL" sz="2800" dirty="0" err="1" smtClean="0"/>
              <a:t>Novella</a:t>
            </a:r>
            <a:endParaRPr lang="pl-PL" sz="280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Obraz 5" descr="http://upload.wikimedia.org/wikipedia/commons/thumb/e/eb/Cappella_tornabuoni%2C_08%2C_morte_e_assunzione_della_vergine.jpg/200px-Cappella_tornabuoni%2C_08%2C_morte_e_assunzione_della_vergin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upload.wikimedia.org/wikipedia/commons/thumb/8/89/Cappella_tornabuoni%2C_07%2C_strage_degli_innocenti.jpg/200px-Cappella_tornabuoni%2C_07%2C_strage_degli_innocenti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60848"/>
            <a:ext cx="23206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upload.wikimedia.org/wikipedia/commons/thumb/0/08/Cappella_tornabuoni%2C_10%2C_annuncio_dell%27angelo_a_zaccaria.jpg/200px-Cappella_tornabuoni%2C_10%2C_annuncio_dell%27angelo_a_zaccaria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2376264" cy="18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67544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Uczta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Heroda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915816" y="39330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Rzeź niewiniątek w Betlejem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Zwiastowanie Zachariaszowi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Drzwi raju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Drzwi Raju</a:t>
            </a:r>
            <a:r>
              <a:rPr lang="pl-PL" dirty="0" smtClean="0"/>
              <a:t> Porta del </a:t>
            </a:r>
            <a:r>
              <a:rPr lang="pl-PL" dirty="0" err="1" smtClean="0"/>
              <a:t>Paradiso</a:t>
            </a:r>
            <a:r>
              <a:rPr lang="pl-PL" dirty="0" smtClean="0"/>
              <a:t>, dzieło</a:t>
            </a:r>
          </a:p>
          <a:p>
            <a:pPr>
              <a:buNone/>
            </a:pPr>
            <a:r>
              <a:rPr lang="pl-PL" dirty="0" smtClean="0"/>
              <a:t>    Lorenzo Ghiberti powstało w latach </a:t>
            </a:r>
          </a:p>
          <a:p>
            <a:pPr>
              <a:buNone/>
            </a:pPr>
            <a:r>
              <a:rPr lang="pl-PL" dirty="0" smtClean="0"/>
              <a:t>     1425 – 1450 umieszczone po wschodniej stronie Baptysterium San Giovanni we Florencji. Nazwa </a:t>
            </a:r>
            <a:r>
              <a:rPr lang="pl-PL" i="1" dirty="0" smtClean="0"/>
              <a:t>Drzwi Raju</a:t>
            </a:r>
            <a:r>
              <a:rPr lang="pl-PL" dirty="0" smtClean="0"/>
              <a:t> została nadana im przez Michała Anioła. Wykonane są z brązu i pozłacane. Skrzydła podzielone zostały na 10 kwater (5 na każdym), w których artysta umieścił płaskorzeźby przedstawiające sceny ze Starego Testamentu. W większości przypadków są to dwa lub trzy wydarzenia (kompozycja symultaniczna). </a:t>
            </a:r>
          </a:p>
        </p:txBody>
      </p:sp>
      <p:pic>
        <p:nvPicPr>
          <p:cNvPr id="4" name="Obraz 3" descr="http://upload.wikimedia.org/wikipedia/commons/thumb/d/d9/Florenca146.jpg/150px-Florenca14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1428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zaokrąglony 27"/>
          <p:cNvSpPr/>
          <p:nvPr/>
        </p:nvSpPr>
        <p:spPr>
          <a:xfrm>
            <a:off x="1115616" y="548680"/>
            <a:ext cx="2664296" cy="2232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2" tooltip="Adam i Ewa"/>
              </a:rPr>
              <a:t>Adam i Ewa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Stworzenie Adama</a:t>
            </a:r>
            <a:br>
              <a:rPr lang="pl-PL" dirty="0"/>
            </a:br>
            <a:r>
              <a:rPr lang="pl-PL" dirty="0"/>
              <a:t>Stworzenie Ewy</a:t>
            </a:r>
            <a:br>
              <a:rPr lang="pl-PL" dirty="0"/>
            </a:br>
            <a:r>
              <a:rPr lang="pl-PL" dirty="0"/>
              <a:t>Grzech pierworodny</a:t>
            </a:r>
            <a:br>
              <a:rPr lang="pl-PL" dirty="0"/>
            </a:br>
            <a:r>
              <a:rPr lang="pl-PL" dirty="0"/>
              <a:t>Wypędzenie z Raju</a:t>
            </a:r>
          </a:p>
        </p:txBody>
      </p:sp>
      <p:pic>
        <p:nvPicPr>
          <p:cNvPr id="30" name="Obraz 29" descr="Formella battistero 1 adamo e ev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Obraz 30" descr="Formella battistero 2 Caino e Abel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84984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Prostokąt zaokrąglony 31"/>
          <p:cNvSpPr/>
          <p:nvPr/>
        </p:nvSpPr>
        <p:spPr>
          <a:xfrm>
            <a:off x="4860032" y="3284984"/>
            <a:ext cx="2736304" cy="2304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7" tooltip="Kain i Abel"/>
              </a:rPr>
              <a:t>Kain i Abel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Praca pierwszych ludzi</a:t>
            </a:r>
            <a:br>
              <a:rPr lang="pl-PL" dirty="0"/>
            </a:br>
            <a:r>
              <a:rPr lang="pl-PL" dirty="0"/>
              <a:t>Składanie ofiary przez Kaina i Abla</a:t>
            </a:r>
            <a:br>
              <a:rPr lang="pl-PL" dirty="0"/>
            </a:br>
            <a:r>
              <a:rPr lang="pl-PL" dirty="0"/>
              <a:t>Kain zabija Abla</a:t>
            </a:r>
            <a:br>
              <a:rPr lang="pl-PL" dirty="0"/>
            </a:br>
            <a:r>
              <a:rPr lang="pl-PL" dirty="0"/>
              <a:t>Bóg oskarża Kaina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043608" y="692696"/>
            <a:ext cx="2448272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2" tooltip="Noe"/>
              </a:rPr>
              <a:t>Noe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Noe i jego bliscy składają ofiarę</a:t>
            </a:r>
            <a:br>
              <a:rPr lang="pl-PL" dirty="0"/>
            </a:br>
            <a:r>
              <a:rPr lang="pl-PL" dirty="0"/>
              <a:t>Pijaństwo Noego</a:t>
            </a:r>
          </a:p>
        </p:txBody>
      </p:sp>
      <p:pic>
        <p:nvPicPr>
          <p:cNvPr id="5" name="Obraz 4" descr="Formella battistero 3 Noè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Formella battistero 4 Abramo 0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73016"/>
            <a:ext cx="2520280" cy="215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zaokrąglony 6"/>
          <p:cNvSpPr/>
          <p:nvPr/>
        </p:nvSpPr>
        <p:spPr>
          <a:xfrm>
            <a:off x="4788024" y="3573016"/>
            <a:ext cx="2520280" cy="20162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7" tooltip="Abraham"/>
              </a:rPr>
              <a:t>Abraham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Ukazanie się Aniołów Abrahamowi</a:t>
            </a:r>
            <a:br>
              <a:rPr lang="pl-PL" dirty="0"/>
            </a:br>
            <a:r>
              <a:rPr lang="pl-PL" dirty="0"/>
              <a:t>Ofiarowanie Izaaka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899592" y="548680"/>
            <a:ext cx="3456384" cy="24482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2" tooltip="Ezaw"/>
              </a:rPr>
              <a:t>Ezaw</a:t>
            </a:r>
            <a:r>
              <a:rPr lang="pl-PL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 </a:t>
            </a:r>
            <a:r>
              <a:rPr lang="pl-PL" b="1" u="sng" dirty="0">
                <a:hlinkClick r:id="rId3" tooltip="Jakub (postać biblijna)"/>
              </a:rPr>
              <a:t>Jakub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Narodziny </a:t>
            </a:r>
            <a:r>
              <a:rPr lang="pl-PL" dirty="0" err="1"/>
              <a:t>Ezawa</a:t>
            </a:r>
            <a:r>
              <a:rPr lang="pl-PL" dirty="0"/>
              <a:t> i Jakuba, Odsprzedanie pierworództwa przez </a:t>
            </a:r>
            <a:r>
              <a:rPr lang="pl-PL" dirty="0" err="1"/>
              <a:t>Ezawa</a:t>
            </a:r>
            <a:r>
              <a:rPr lang="pl-PL" dirty="0"/>
              <a:t>, Izaak wysyła </a:t>
            </a:r>
            <a:r>
              <a:rPr lang="pl-PL" dirty="0" err="1"/>
              <a:t>Ezawa</a:t>
            </a:r>
            <a:r>
              <a:rPr lang="pl-PL" dirty="0"/>
              <a:t> na polowanie, </a:t>
            </a:r>
            <a:r>
              <a:rPr lang="pl-PL" dirty="0" err="1"/>
              <a:t>Polowanie</a:t>
            </a:r>
            <a:r>
              <a:rPr lang="pl-PL" dirty="0"/>
              <a:t> </a:t>
            </a:r>
            <a:r>
              <a:rPr lang="pl-PL" dirty="0" err="1"/>
              <a:t>Ezawa</a:t>
            </a:r>
            <a:r>
              <a:rPr lang="pl-PL" dirty="0"/>
              <a:t>, Rebeka poucza Jakuba, Oszukanie Izaaka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644008" y="4005064"/>
            <a:ext cx="3240360" cy="19442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4" tooltip="Józef (postać biblijna)"/>
              </a:rPr>
              <a:t>Józef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Józef sprzedany do niewoli</a:t>
            </a:r>
            <a:br>
              <a:rPr lang="pl-PL" dirty="0"/>
            </a:br>
            <a:r>
              <a:rPr lang="pl-PL" dirty="0"/>
              <a:t>Znalezienie srebrnego kubka w worku Beniamina</a:t>
            </a:r>
            <a:br>
              <a:rPr lang="pl-PL" dirty="0"/>
            </a:br>
            <a:r>
              <a:rPr lang="pl-PL" dirty="0"/>
              <a:t>Józef rozpoznany przez braci</a:t>
            </a:r>
          </a:p>
        </p:txBody>
      </p:sp>
      <p:pic>
        <p:nvPicPr>
          <p:cNvPr id="6" name="Obraz 5" descr="Formella battistero 5 Isacco, Esaù e Giacobb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620688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ormella battistero 6 Giuseppe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933056"/>
            <a:ext cx="2736304" cy="209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5004048" y="4005064"/>
            <a:ext cx="2808312" cy="16561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2" tooltip="Jozue"/>
              </a:rPr>
              <a:t>Jozue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Lud Izraela nad Jordanem</a:t>
            </a:r>
            <a:br>
              <a:rPr lang="pl-PL" dirty="0"/>
            </a:br>
            <a:r>
              <a:rPr lang="pl-PL" dirty="0"/>
              <a:t>Podbój Jerycha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971600" y="980728"/>
            <a:ext cx="3240360" cy="19442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3" tooltip="Mojżesz"/>
              </a:rPr>
              <a:t>Mojżesz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Mojżesz otrzymuje na Synaju Tablice Praw</a:t>
            </a:r>
          </a:p>
        </p:txBody>
      </p:sp>
      <p:pic>
        <p:nvPicPr>
          <p:cNvPr id="6" name="Obraz 5" descr="Formella battistero 7 Mosè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2232248" cy="196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ormella battistero 8 Giosuè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933056"/>
            <a:ext cx="29523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644008" y="4005064"/>
            <a:ext cx="3240360" cy="19442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2" tooltip="Salomon (król Izraela)"/>
              </a:rPr>
              <a:t>Salomon</a:t>
            </a:r>
            <a:r>
              <a:rPr lang="pl-PL" b="1" dirty="0"/>
              <a:t> i </a:t>
            </a:r>
            <a:r>
              <a:rPr lang="pl-PL" b="1" u="sng" dirty="0">
                <a:hlinkClick r:id="rId3" tooltip="Makeda"/>
              </a:rPr>
              <a:t>królowa Saby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Królowa Saby przed Salomonem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755576" y="548680"/>
            <a:ext cx="3240360" cy="19442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hlinkClick r:id="rId4" tooltip="Dawid (król Izraela)"/>
              </a:rPr>
              <a:t>Dawid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Walka z Filistynami</a:t>
            </a:r>
            <a:br>
              <a:rPr lang="pl-PL" dirty="0"/>
            </a:br>
            <a:r>
              <a:rPr lang="pl-PL" dirty="0"/>
              <a:t>Zabicie Goliata</a:t>
            </a:r>
          </a:p>
        </p:txBody>
      </p:sp>
      <p:pic>
        <p:nvPicPr>
          <p:cNvPr id="7" name="Obraz 6" descr="Formella battistero 9 David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692696"/>
            <a:ext cx="28456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kopia">
            <a:hlinkClick r:id="rId7" tooltip="&quot;kopia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717032"/>
            <a:ext cx="22696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Co to jest?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Florencja</a:t>
            </a:r>
            <a:r>
              <a:rPr lang="pl-PL" dirty="0"/>
              <a:t> (wł. </a:t>
            </a:r>
            <a:r>
              <a:rPr lang="pl-PL" i="1" dirty="0" err="1" smtClean="0"/>
              <a:t>Firenze</a:t>
            </a:r>
            <a:r>
              <a:rPr lang="pl-PL" dirty="0" smtClean="0"/>
              <a:t>) – miasto </a:t>
            </a:r>
            <a:r>
              <a:rPr lang="pl-PL" dirty="0"/>
              <a:t>w środkowych Włoszech, nad </a:t>
            </a:r>
            <a:r>
              <a:rPr lang="pl-PL" dirty="0" smtClean="0"/>
              <a:t>Arno (rzeka) , </a:t>
            </a:r>
            <a:r>
              <a:rPr lang="pl-PL" dirty="0"/>
              <a:t>u stóp </a:t>
            </a:r>
            <a:r>
              <a:rPr lang="pl-PL" dirty="0" smtClean="0"/>
              <a:t>Apenin (góry) , </a:t>
            </a:r>
            <a:r>
              <a:rPr lang="pl-PL" dirty="0"/>
              <a:t>stolica Toskanii i prowincji Florencja, 366 tys. mieszkańców (2006</a:t>
            </a:r>
            <a:r>
              <a:rPr lang="pl-PL" dirty="0" smtClean="0"/>
              <a:t>).</a:t>
            </a:r>
            <a:endParaRPr lang="pl-PL" dirty="0"/>
          </a:p>
        </p:txBody>
      </p:sp>
      <p:pic>
        <p:nvPicPr>
          <p:cNvPr id="11266" name="Picture 2" descr="Plik:Florence bri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2503"/>
            <a:ext cx="9144000" cy="37454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Most </a:t>
            </a:r>
            <a:r>
              <a:rPr lang="pl-PL" dirty="0" err="1" smtClean="0"/>
              <a:t>Ponte</a:t>
            </a:r>
            <a:r>
              <a:rPr lang="pl-PL" dirty="0" smtClean="0"/>
              <a:t> </a:t>
            </a:r>
            <a:r>
              <a:rPr lang="pl-PL" dirty="0" err="1" smtClean="0"/>
              <a:t>Vecchio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 smtClean="0"/>
              <a:t>Most Złotników</a:t>
            </a:r>
            <a:r>
              <a:rPr lang="pl-PL" dirty="0" smtClean="0"/>
              <a:t> (</a:t>
            </a:r>
            <a:r>
              <a:rPr lang="pl-PL" i="1" dirty="0" err="1" smtClean="0"/>
              <a:t>Ponte</a:t>
            </a:r>
            <a:r>
              <a:rPr lang="pl-PL" i="1" dirty="0" smtClean="0"/>
              <a:t> </a:t>
            </a:r>
            <a:r>
              <a:rPr lang="pl-PL" i="1" dirty="0" err="1" smtClean="0"/>
              <a:t>Vecchio</a:t>
            </a:r>
            <a:r>
              <a:rPr lang="pl-PL" dirty="0" smtClean="0"/>
              <a:t>, dosł. </a:t>
            </a:r>
            <a:r>
              <a:rPr lang="pl-PL" i="1" dirty="0" smtClean="0"/>
              <a:t>Stary Most</a:t>
            </a:r>
            <a:r>
              <a:rPr lang="pl-PL" dirty="0" smtClean="0"/>
              <a:t>) – najstarszy z florenckich mostów, na rzece Arno. Został zbudowany z ciosów kamiennych w latach 1335 – 1345, w tym samym miejscu, w którym postawiono pierwszy, drewniany most już w okresie starożytnego Rzymu. Zbudowane w czasach późniejszych kolejne dwa mosty zostały zniszczone w wyniku powodzi w latach 1117 oraz w 1333. Zatem jest to czwarta konstrukcja spinająca brzegi rzeki w tym samym miejscu. W XIII wieku powstały tu też pierwsze sklepy, początkowo handlarzy ryb i mięsem, później garbarzy. W 1593 decyzją księcia Ferdynanda I zostali oni usunięci a na ich miejscu powstały warsztaty jubilerów i złotników.</a:t>
            </a:r>
          </a:p>
          <a:p>
            <a:r>
              <a:rPr lang="pl-PL" dirty="0" smtClean="0"/>
              <a:t>Konstrukcja mostu złożona jest trzech przęseł o rozpiętości: 27, 30 i 27 m, podpartych masywnymi filarami, które podtrzymują płytę o szerokości 32,0 m. Dwie środkowe podpory znajdują się w nurcie rzeki. 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Most </a:t>
            </a:r>
            <a:r>
              <a:rPr lang="pl-PL" sz="4800" dirty="0" err="1" smtClean="0"/>
              <a:t>Ponte</a:t>
            </a:r>
            <a:r>
              <a:rPr lang="pl-PL" sz="4800" dirty="0" smtClean="0"/>
              <a:t> </a:t>
            </a:r>
            <a:r>
              <a:rPr lang="pl-PL" sz="4800" dirty="0" err="1" smtClean="0"/>
              <a:t>Vecchio</a:t>
            </a:r>
            <a:endParaRPr lang="pl-PL" sz="4800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36866" name="Picture 2" descr="http://upload.wikimedia.org/wikipedia/commons/thumb/b/b0/Florentine_Ponte_Vecchio_1_RB.jpg/220px-Florentine_Ponte_Vecchio_1_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936435" cy="2952328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4/48/Florentine_Ponte_Vecchio_shops_RB.jpg/220px-Florentine_Ponte_Vecchio_shops_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3823691" cy="28677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</a:t>
            </a:r>
            <a:r>
              <a:rPr lang="pl-PL" dirty="0" err="1" smtClean="0"/>
              <a:t>Pitti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Pałac </a:t>
            </a:r>
            <a:r>
              <a:rPr lang="pl-PL" b="1" dirty="0" err="1" smtClean="0"/>
              <a:t>Pitti</a:t>
            </a:r>
            <a:r>
              <a:rPr lang="pl-PL" dirty="0" smtClean="0"/>
              <a:t> (</a:t>
            </a:r>
            <a:r>
              <a:rPr lang="pl-PL" i="1" dirty="0" err="1" smtClean="0"/>
              <a:t>Palazzo</a:t>
            </a:r>
            <a:r>
              <a:rPr lang="pl-PL" i="1" dirty="0" smtClean="0"/>
              <a:t> </a:t>
            </a:r>
            <a:r>
              <a:rPr lang="pl-PL" i="1" dirty="0" err="1" smtClean="0"/>
              <a:t>Pitti</a:t>
            </a:r>
            <a:r>
              <a:rPr lang="pl-PL" dirty="0" smtClean="0"/>
              <a:t>) – renesansowy </a:t>
            </a:r>
          </a:p>
          <a:p>
            <a:pPr>
              <a:buNone/>
            </a:pPr>
            <a:r>
              <a:rPr lang="pl-PL" dirty="0" smtClean="0"/>
              <a:t>    pałac znajdujący się we Florencji. Położony jest na południowym brzegu rzeki Arno, niedaleko od </a:t>
            </a:r>
            <a:r>
              <a:rPr lang="pl-PL" dirty="0" err="1" smtClean="0"/>
              <a:t>Ponte</a:t>
            </a:r>
            <a:r>
              <a:rPr lang="pl-PL" dirty="0" smtClean="0"/>
              <a:t> </a:t>
            </a:r>
            <a:r>
              <a:rPr lang="pl-PL" dirty="0" err="1" smtClean="0"/>
              <a:t>Vecchio</a:t>
            </a:r>
            <a:r>
              <a:rPr lang="pl-PL" dirty="0" smtClean="0"/>
              <a:t>.</a:t>
            </a:r>
          </a:p>
          <a:p>
            <a:r>
              <a:rPr lang="pl-PL" dirty="0" smtClean="0"/>
              <a:t>Budowę pałacu rozpoczął w 1458 roku florencki bankier Luca </a:t>
            </a:r>
            <a:r>
              <a:rPr lang="pl-PL" dirty="0" err="1" smtClean="0"/>
              <a:t>Pitti</a:t>
            </a:r>
            <a:r>
              <a:rPr lang="pl-PL" dirty="0" smtClean="0"/>
              <a:t> i z tego czasu pochodzi zasadnicza część dzisiejszej budowli. </a:t>
            </a:r>
          </a:p>
          <a:p>
            <a:r>
              <a:rPr lang="pl-PL" dirty="0" smtClean="0"/>
              <a:t>Nie ma pewności kto zaprojektował budynek. Zgodnie z XVI-wiecznym przekazem Giorgio Vasariego miał nim być Filippo Brunelleschi, jednak informacja ta wzbudza kontrowersje – budowę rozpoczęto bowiem dopiero 12 lat po śmierci Brunelleschiego, a ponadto kierownikiem budowy miał być według tego samego przekazu Luca </a:t>
            </a:r>
            <a:r>
              <a:rPr lang="pl-PL" dirty="0" err="1" smtClean="0"/>
              <a:t>Fancelli</a:t>
            </a:r>
            <a:r>
              <a:rPr lang="pl-PL" dirty="0" smtClean="0"/>
              <a:t>, wówczas jeszcze dziecko.</a:t>
            </a:r>
          </a:p>
        </p:txBody>
      </p:sp>
      <p:pic>
        <p:nvPicPr>
          <p:cNvPr id="2052" name="Picture 4" descr="http://upload.wikimedia.org/wikipedia/commons/thumb/4/40/Florence-PalaisPitti.jpg/240px-Florence-PalaisPi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Pałac </a:t>
            </a:r>
            <a:r>
              <a:rPr lang="pl-PL" dirty="0" err="1" smtClean="0"/>
              <a:t>Pitti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8737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Obecnie Pałac </a:t>
            </a:r>
            <a:r>
              <a:rPr lang="pl-PL" dirty="0" err="1" smtClean="0"/>
              <a:t>Pitti</a:t>
            </a:r>
            <a:r>
              <a:rPr lang="pl-PL" dirty="0" smtClean="0"/>
              <a:t> stanowi największy kompleks muzealny we Florencji, składający się z:</a:t>
            </a:r>
          </a:p>
          <a:p>
            <a:r>
              <a:rPr lang="pl-PL" i="1" dirty="0" err="1" smtClean="0"/>
              <a:t>Galleria</a:t>
            </a:r>
            <a:r>
              <a:rPr lang="pl-PL" i="1" dirty="0" smtClean="0"/>
              <a:t> </a:t>
            </a:r>
            <a:r>
              <a:rPr lang="pl-PL" i="1" dirty="0" err="1" smtClean="0"/>
              <a:t>Palatina</a:t>
            </a:r>
            <a:r>
              <a:rPr lang="pl-PL" dirty="0" smtClean="0"/>
              <a:t> (m.in. dzieła malarskie Rafaela i Tycjana)</a:t>
            </a:r>
          </a:p>
          <a:p>
            <a:r>
              <a:rPr lang="pl-PL" i="1" dirty="0" err="1" smtClean="0"/>
              <a:t>Galleria</a:t>
            </a:r>
            <a:r>
              <a:rPr lang="pl-PL" i="1" dirty="0" smtClean="0"/>
              <a:t> </a:t>
            </a:r>
            <a:r>
              <a:rPr lang="pl-PL" i="1" dirty="0" err="1" smtClean="0"/>
              <a:t>d'Arte</a:t>
            </a:r>
            <a:r>
              <a:rPr lang="pl-PL" i="1" dirty="0" smtClean="0"/>
              <a:t> Moderna</a:t>
            </a:r>
            <a:r>
              <a:rPr lang="pl-PL" dirty="0" smtClean="0"/>
              <a:t> (Galeria Sztuki Współczesnej)</a:t>
            </a:r>
          </a:p>
          <a:p>
            <a:r>
              <a:rPr lang="pl-PL" i="1" dirty="0" err="1" smtClean="0"/>
              <a:t>Museo</a:t>
            </a:r>
            <a:r>
              <a:rPr lang="pl-PL" i="1" dirty="0" smtClean="0"/>
              <a:t> </a:t>
            </a:r>
            <a:r>
              <a:rPr lang="pl-PL" i="1" dirty="0" err="1" smtClean="0"/>
              <a:t>degli</a:t>
            </a:r>
            <a:r>
              <a:rPr lang="pl-PL" i="1" dirty="0" smtClean="0"/>
              <a:t> </a:t>
            </a:r>
            <a:r>
              <a:rPr lang="pl-PL" i="1" dirty="0" err="1" smtClean="0"/>
              <a:t>Argenti</a:t>
            </a:r>
            <a:r>
              <a:rPr lang="pl-PL" dirty="0" smtClean="0"/>
              <a:t> (Muzeum Wyrobów Srebrnych)</a:t>
            </a:r>
          </a:p>
          <a:p>
            <a:r>
              <a:rPr lang="pl-PL" i="1" dirty="0" err="1" smtClean="0"/>
              <a:t>Galleria</a:t>
            </a:r>
            <a:r>
              <a:rPr lang="pl-PL" i="1" dirty="0" smtClean="0"/>
              <a:t> del </a:t>
            </a:r>
            <a:r>
              <a:rPr lang="pl-PL" i="1" dirty="0" err="1" smtClean="0"/>
              <a:t>Costume</a:t>
            </a:r>
            <a:r>
              <a:rPr lang="pl-PL" dirty="0" smtClean="0"/>
              <a:t> (Galeria Kostiumów)</a:t>
            </a:r>
          </a:p>
          <a:p>
            <a:endParaRPr lang="pl-PL" dirty="0"/>
          </a:p>
        </p:txBody>
      </p:sp>
      <p:pic>
        <p:nvPicPr>
          <p:cNvPr id="1026" name="Picture 2" descr="http://upload.wikimedia.org/wikipedia/commons/thumb/9/9a/Palazzo_Pitti_Gartenfassade_Florenz.jpg/240px-Palazzo_Pitti_Gartenfassade_Flore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315095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pload.wikimedia.org/wikipedia/commons/thumb/3/3d/Firenze-palazzo_pitti01.jpg/240px-Firenze-palazzo_pitti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45024"/>
            <a:ext cx="3006080" cy="199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Santa Croce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Kościół Santa Croce</a:t>
            </a:r>
            <a:r>
              <a:rPr lang="pl-PL" dirty="0" smtClean="0"/>
              <a:t> (Św. Krzyża)</a:t>
            </a:r>
          </a:p>
          <a:p>
            <a:pPr>
              <a:buNone/>
            </a:pPr>
            <a:r>
              <a:rPr lang="pl-PL" dirty="0" smtClean="0"/>
              <a:t>    we Florencji – jedna z najważniejszych</a:t>
            </a:r>
          </a:p>
          <a:p>
            <a:pPr>
              <a:buNone/>
            </a:pPr>
            <a:r>
              <a:rPr lang="pl-PL" dirty="0" smtClean="0"/>
              <a:t>    świątyń franciszkańskich we Włoszech, bazylika mniejsza. Mieści się przy placu Św. Krzyża (</a:t>
            </a:r>
            <a:r>
              <a:rPr lang="pl-PL" dirty="0" err="1" smtClean="0"/>
              <a:t>Piazza</a:t>
            </a:r>
            <a:r>
              <a:rPr lang="pl-PL" dirty="0" smtClean="0"/>
              <a:t> di Santa Croce), ok. 800 metrów na południowy wschód od florenckiej katedry. Najprawdopodobniej został zaprojektowany przez </a:t>
            </a:r>
            <a:r>
              <a:rPr lang="pl-PL" dirty="0" err="1" smtClean="0"/>
              <a:t>Arnolfo</a:t>
            </a:r>
            <a:r>
              <a:rPr lang="pl-PL" dirty="0" smtClean="0"/>
              <a:t> di </a:t>
            </a:r>
            <a:r>
              <a:rPr lang="pl-PL" dirty="0" err="1" smtClean="0"/>
              <a:t>Cambio</a:t>
            </a:r>
            <a:r>
              <a:rPr lang="pl-PL" dirty="0" smtClean="0"/>
              <a:t>, mistrza kierującego budową od chwili jej rozpoczęcia w dniu 3 maja 1294 r. Budowa była kontynuowana do 1442. Kościół został konsekrowany przez papieża Eugeniusza IV w 1443 r.</a:t>
            </a:r>
          </a:p>
          <a:p>
            <a:r>
              <a:rPr lang="pl-PL" dirty="0" smtClean="0"/>
              <a:t>W XV wieku dobudowano nowe kaplice, dziedziniec klasztoru (według projektu Filippo Brunelleschi). Trwały też prace związane z upiększaniem wnętrza.</a:t>
            </a:r>
          </a:p>
          <a:p>
            <a:endParaRPr lang="pl-PL" dirty="0"/>
          </a:p>
        </p:txBody>
      </p:sp>
      <p:pic>
        <p:nvPicPr>
          <p:cNvPr id="38914" name="Picture 2" descr="Ko&amp;sacute;ció&amp;lstrok; Santa Crocewe Florenc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Narodowe muzeum archeologiczne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804248" cy="29089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    Narodowe Muzeum Archeologiczne we Florencji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err="1" smtClean="0"/>
              <a:t>Museo</a:t>
            </a:r>
            <a:r>
              <a:rPr lang="pl-PL" i="1" dirty="0" smtClean="0"/>
              <a:t> </a:t>
            </a:r>
            <a:r>
              <a:rPr lang="pl-PL" i="1" dirty="0" err="1" smtClean="0"/>
              <a:t>archeologico</a:t>
            </a:r>
            <a:r>
              <a:rPr lang="pl-PL" i="1" dirty="0" smtClean="0"/>
              <a:t> </a:t>
            </a:r>
            <a:r>
              <a:rPr lang="pl-PL" i="1" dirty="0" err="1" smtClean="0"/>
              <a:t>nazionale</a:t>
            </a:r>
            <a:r>
              <a:rPr lang="pl-PL" i="1" dirty="0" smtClean="0"/>
              <a:t> di </a:t>
            </a:r>
            <a:r>
              <a:rPr lang="pl-PL" i="1" dirty="0" err="1" smtClean="0"/>
              <a:t>Firenze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Wejście do muzeum Państwo Włochy Miejscowość Florencja Adres Via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Colonna</a:t>
            </a:r>
            <a:r>
              <a:rPr lang="pl-PL" dirty="0" smtClean="0"/>
              <a:t> 38 - 50121 - FIRENZE Data założenia 1870 Zakres zbiorów sztuka starożytna, głównie Etrusków oraz starożytnego Egiptu, Grecji i Rzymu Multimedia w </a:t>
            </a:r>
            <a:r>
              <a:rPr lang="pl-PL" dirty="0" err="1" smtClean="0"/>
              <a:t>Wikimedia</a:t>
            </a:r>
            <a:r>
              <a:rPr lang="pl-PL" dirty="0" smtClean="0"/>
              <a:t> </a:t>
            </a:r>
            <a:r>
              <a:rPr lang="pl-PL" dirty="0" err="1" smtClean="0"/>
              <a:t>Commons</a:t>
            </a:r>
            <a:r>
              <a:rPr lang="pl-PL" dirty="0" smtClean="0"/>
              <a:t> Strona internetowa muzeum </a:t>
            </a:r>
            <a:r>
              <a:rPr lang="pl-PL" b="1" dirty="0" smtClean="0"/>
              <a:t>Narodowe Muzeum Archeologiczne we Florencji</a:t>
            </a:r>
            <a:r>
              <a:rPr lang="pl-PL" dirty="0" smtClean="0"/>
              <a:t> – muzeum sztuki starożytnej, jedno z najważniejszych we Włoszech, założone w 1870.</a:t>
            </a:r>
          </a:p>
        </p:txBody>
      </p:sp>
      <p:pic>
        <p:nvPicPr>
          <p:cNvPr id="37890" name="Picture 2" descr="Wej&amp;sacute;cie do  muz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628800"/>
            <a:ext cx="2038536" cy="2718049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23528" y="45496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 smtClean="0"/>
              <a:t>Najcenniejsze eksponaty</a:t>
            </a:r>
            <a:r>
              <a:rPr lang="pl-PL" dirty="0" smtClean="0"/>
              <a:t> </a:t>
            </a:r>
          </a:p>
          <a:p>
            <a:pPr lvl="0"/>
            <a:r>
              <a:rPr lang="pl-PL" dirty="0" smtClean="0"/>
              <a:t>Do najcenniejszych zabytków etruskich, przechowywanych w muzeum należą:</a:t>
            </a:r>
          </a:p>
          <a:p>
            <a:pPr lvl="0">
              <a:buClr>
                <a:schemeClr val="accent2"/>
              </a:buClr>
              <a:buFont typeface="Arial" pitchFamily="34" charset="0"/>
              <a:buChar char="•"/>
            </a:pPr>
            <a:r>
              <a:rPr lang="pl-PL" i="1" dirty="0" err="1" smtClean="0"/>
              <a:t>Arringatore</a:t>
            </a:r>
            <a:r>
              <a:rPr lang="pl-PL" dirty="0" smtClean="0"/>
              <a:t> (Mówca) – jedyna duża rzeźba etruska w brązie z okresu hellenistycznego,</a:t>
            </a:r>
          </a:p>
          <a:p>
            <a:pPr lvl="0">
              <a:buFont typeface="Arial" pitchFamily="34" charset="0"/>
              <a:buChar char="•"/>
            </a:pPr>
            <a:r>
              <a:rPr lang="pl-PL" i="1" dirty="0" smtClean="0"/>
              <a:t>Chimera z Arezzo</a:t>
            </a:r>
            <a:r>
              <a:rPr lang="pl-PL" dirty="0" smtClean="0"/>
              <a:t> – posąg trójgłowego potwora z V wieku p.n.e., odkryty w 1553 w Arezzo. 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r>
              <a:rPr lang="pl-PL" dirty="0" smtClean="0"/>
              <a:t>We Florencji działa </a:t>
            </a:r>
            <a:r>
              <a:rPr lang="pl-PL" dirty="0" err="1" smtClean="0"/>
              <a:t>klub</a:t>
            </a:r>
            <a:r>
              <a:rPr lang="pl-PL" dirty="0" smtClean="0"/>
              <a:t> piłkarski ACF </a:t>
            </a:r>
            <a:r>
              <a:rPr lang="pl-PL" dirty="0" err="1" smtClean="0"/>
              <a:t>Fiorentina</a:t>
            </a:r>
            <a:r>
              <a:rPr lang="pl-PL" dirty="0" smtClean="0"/>
              <a:t>, który gra w rozgrywkach Serii A</a:t>
            </a:r>
            <a:endParaRPr lang="pl-PL" dirty="0"/>
          </a:p>
        </p:txBody>
      </p:sp>
      <p:pic>
        <p:nvPicPr>
          <p:cNvPr id="38914" name="Picture 2" descr="http://4.bp.blogspot.com/-NJfjQOEuQkA/Txs8UZbdkuI/AAAAAAAABoI/WwQR7F_GUx8/s400/Fior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3629025" cy="35242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71800" y="260648"/>
            <a:ext cx="3236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Quiz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r>
              <a:rPr lang="pl-PL" dirty="0" smtClean="0"/>
              <a:t>Herb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39762"/>
          </a:xfrm>
        </p:spPr>
        <p:txBody>
          <a:bodyPr/>
          <a:lstStyle/>
          <a:p>
            <a:r>
              <a:rPr lang="pl-PL" dirty="0" smtClean="0"/>
              <a:t>Flaga</a:t>
            </a:r>
            <a:endParaRPr lang="pl-PL" dirty="0"/>
          </a:p>
        </p:txBody>
      </p:sp>
      <p:sp>
        <p:nvSpPr>
          <p:cNvPr id="1028" name="AutoShape 4" descr="Plik:Flag of Florence.svg"/>
          <p:cNvSpPr>
            <a:spLocks noChangeAspect="1" noChangeArrowheads="1"/>
          </p:cNvSpPr>
          <p:nvPr/>
        </p:nvSpPr>
        <p:spPr bwMode="auto">
          <a:xfrm>
            <a:off x="155575" y="-1736725"/>
            <a:ext cx="54102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Plik:Flag of Florence.svg"/>
          <p:cNvSpPr>
            <a:spLocks noChangeAspect="1" noChangeArrowheads="1"/>
          </p:cNvSpPr>
          <p:nvPr/>
        </p:nvSpPr>
        <p:spPr bwMode="auto">
          <a:xfrm>
            <a:off x="155575" y="-1736725"/>
            <a:ext cx="54102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Plik:Flag of Florence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042048" cy="289942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32" name="Picture 8" descr="Plik:Firenze-Stem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202292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 </a:t>
            </a:r>
            <a:r>
              <a:rPr lang="pl-PL" b="1" dirty="0" smtClean="0"/>
              <a:t>    </a:t>
            </a:r>
            <a:r>
              <a:rPr lang="pl-PL" dirty="0" smtClean="0"/>
              <a:t>Założone </a:t>
            </a:r>
            <a:r>
              <a:rPr lang="pl-PL" dirty="0"/>
              <a:t>przez Etrusków jako </a:t>
            </a:r>
            <a:r>
              <a:rPr lang="pl-PL" i="1" dirty="0" err="1" smtClean="0"/>
              <a:t>Faesulae</a:t>
            </a:r>
            <a:r>
              <a:rPr lang="pl-PL" dirty="0" smtClean="0"/>
              <a:t>, </a:t>
            </a:r>
            <a:r>
              <a:rPr lang="pl-PL" dirty="0"/>
              <a:t>zburzone przez Sullę w 82 p.n.e. Następnie odbudowane przez Juliusza Cezara w 59 p.n.e. jako kolonia dla byłych żołnierzy i nazwane </a:t>
            </a:r>
            <a:r>
              <a:rPr lang="pl-PL" i="1" dirty="0" err="1"/>
              <a:t>Florentia</a:t>
            </a:r>
            <a:r>
              <a:rPr lang="pl-PL" dirty="0"/>
              <a:t>. Zabudowa tego okresu została założona na planie obozu wojskowego. Z tego okresu pochodzi zachowany szachownicowy układ ulic. Początkowo, w czasach Cesarstwa rzymskiego, Florencja była ośrodkiem handlu i rzemiosła. </a:t>
            </a:r>
            <a:r>
              <a:rPr lang="pl-PL" dirty="0" smtClean="0"/>
              <a:t>W </a:t>
            </a:r>
            <a:r>
              <a:rPr lang="pl-PL" dirty="0"/>
              <a:t>570 została podbita przez Longobardów, którzy z kolei utracili miasto na rzecz Franków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</a:t>
            </a:r>
            <a:r>
              <a:rPr lang="pl-PL" dirty="0"/>
              <a:t>1183 Florencja ogłosiła się komuną </a:t>
            </a:r>
            <a:r>
              <a:rPr lang="pl-PL" dirty="0" smtClean="0"/>
              <a:t>miejską. </a:t>
            </a:r>
            <a:r>
              <a:rPr lang="pl-PL" dirty="0"/>
              <a:t>B</a:t>
            </a:r>
            <a:r>
              <a:rPr lang="pl-PL" dirty="0" smtClean="0"/>
              <a:t>ył </a:t>
            </a:r>
            <a:r>
              <a:rPr lang="pl-PL" dirty="0"/>
              <a:t>to trwający wiele stuleci czas rozkwitu i rozwoju miasta. </a:t>
            </a:r>
            <a:endParaRPr lang="pl-PL" dirty="0" smtClean="0"/>
          </a:p>
          <a:p>
            <a:r>
              <a:rPr lang="pl-PL" dirty="0" smtClean="0"/>
              <a:t>Oprócz </a:t>
            </a:r>
            <a:r>
              <a:rPr lang="pl-PL" dirty="0"/>
              <a:t>handlu w XII wieku rozwinęło się sukiennictwo a później także jedwabnictwo.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XIII wieku powstały pierwsze domy bankowe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W 1252 rozpoczęto bicie złotych monet – florenów, które szybko stały się główną monetą </a:t>
            </a:r>
            <a:r>
              <a:rPr lang="pl-PL" dirty="0" smtClean="0"/>
              <a:t>Europy.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Dzwonnica Giotta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Dzwonnica Giotta</a:t>
            </a:r>
            <a:r>
              <a:rPr lang="pl-PL" dirty="0" smtClean="0"/>
              <a:t> – kampanila (</a:t>
            </a:r>
            <a:r>
              <a:rPr lang="pl-PL" dirty="0" err="1" smtClean="0"/>
              <a:t>dzwonnnica</a:t>
            </a:r>
            <a:r>
              <a:rPr lang="pl-PL" dirty="0" smtClean="0"/>
              <a:t> kościelna) stojąca przy katedrze Santa Maria del </a:t>
            </a:r>
            <a:r>
              <a:rPr lang="pl-PL" dirty="0" err="1" smtClean="0"/>
              <a:t>Fiore</a:t>
            </a:r>
            <a:r>
              <a:rPr lang="pl-PL" dirty="0" smtClean="0"/>
              <a:t> we Florencji.</a:t>
            </a:r>
          </a:p>
          <a:p>
            <a:r>
              <a:rPr lang="pl-PL" dirty="0" smtClean="0"/>
              <a:t>Została zaprojektowana przez Giotta (malarz i architekt włoski) na planie kwadratu o boku długości 16 m z graniastymi wzmocnieniami w narożnikach.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Dzwonnica Giotta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Cała budowla ma 84,75 m wysokości. Dolny pas płyt ozdobiony jest sześciokątami, w których przedstawiono sceny Stworzenia i pracy ludzkiej. Wyższy pas zdobią romby z płaskorzeźbami autorstwa Andrea Pisano oraz Luca </a:t>
            </a:r>
            <a:r>
              <a:rPr lang="pl-PL" dirty="0" err="1" smtClean="0"/>
              <a:t>della</a:t>
            </a:r>
            <a:r>
              <a:rPr lang="pl-PL" dirty="0" smtClean="0"/>
              <a:t> </a:t>
            </a:r>
            <a:r>
              <a:rPr lang="pl-PL" dirty="0" err="1" smtClean="0"/>
              <a:t>Robbia</a:t>
            </a:r>
            <a:r>
              <a:rPr lang="pl-PL" dirty="0" smtClean="0"/>
              <a:t> i jego uczniów przedstawiającymi 7 Planet (od Jowisza w narożniku od strony północnej), Cnoty, Sztuki i rzemiosła (m. in. astronomię, budownictwo, medycynę, tkactwo) i 7 Sakramentów. Nad nimi, w niszach (wnękach), znajduje się 16 posągów przedstawiających proroków izraelskich, Sybillę i św. Jana Chrzciciela. Obecnie w niszach znajdują się kopie rzeźb, oryginały umieszczono w muzeum - </a:t>
            </a:r>
            <a:r>
              <a:rPr lang="pl-PL" i="1" dirty="0" err="1" smtClean="0"/>
              <a:t>Museo</a:t>
            </a:r>
            <a:r>
              <a:rPr lang="pl-PL" i="1" dirty="0" smtClean="0"/>
              <a:t> </a:t>
            </a:r>
            <a:r>
              <a:rPr lang="pl-PL" i="1" dirty="0" err="1" smtClean="0"/>
              <a:t>dell’Opera</a:t>
            </a:r>
            <a:r>
              <a:rPr lang="pl-PL" i="1" dirty="0" smtClean="0"/>
              <a:t> del Dumo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Dzwonnica Giotta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Dzwony</a:t>
            </a:r>
          </a:p>
          <a:p>
            <a:r>
              <a:rPr lang="pl-PL" dirty="0" smtClean="0"/>
              <a:t>W dzwonnicy Giotta znajduje się 7 dzwonów:</a:t>
            </a:r>
          </a:p>
          <a:p>
            <a:r>
              <a:rPr lang="pl-PL" dirty="0" err="1" smtClean="0"/>
              <a:t>Campanone</a:t>
            </a:r>
            <a:r>
              <a:rPr lang="pl-PL" dirty="0" smtClean="0"/>
              <a:t> ("największy dzwon"): 1705, średnica 2 m, wysokość 2.10 m, 5300 kg, odlany przez A. </a:t>
            </a:r>
            <a:r>
              <a:rPr lang="pl-PL" dirty="0" err="1" smtClean="0"/>
              <a:t>Bruscoli</a:t>
            </a:r>
            <a:r>
              <a:rPr lang="pl-PL" dirty="0" smtClean="0"/>
              <a:t> e C. Cenni</a:t>
            </a:r>
          </a:p>
          <a:p>
            <a:r>
              <a:rPr lang="pl-PL" dirty="0" smtClean="0"/>
              <a:t>La </a:t>
            </a:r>
            <a:r>
              <a:rPr lang="pl-PL" dirty="0" err="1" smtClean="0"/>
              <a:t>Misericordia</a:t>
            </a:r>
            <a:r>
              <a:rPr lang="pl-PL" dirty="0" smtClean="0"/>
              <a:t> ("dzwon miłosierdzia"): 1670, średnica 1.52 m, 1817 kg, odlany przez </a:t>
            </a:r>
            <a:r>
              <a:rPr lang="pl-PL" dirty="0" err="1" smtClean="0"/>
              <a:t>G.Santoni</a:t>
            </a:r>
            <a:endParaRPr lang="pl-PL" dirty="0" smtClean="0"/>
          </a:p>
          <a:p>
            <a:r>
              <a:rPr lang="pl-PL" dirty="0" err="1" smtClean="0"/>
              <a:t>Apostolica</a:t>
            </a:r>
            <a:r>
              <a:rPr lang="pl-PL" dirty="0" smtClean="0"/>
              <a:t>: 1957, średnica 1.25 m, 1200 kg, odlany przez P. </a:t>
            </a:r>
            <a:r>
              <a:rPr lang="pl-PL" dirty="0" err="1" smtClean="0"/>
              <a:t>Barigozzi</a:t>
            </a:r>
            <a:endParaRPr lang="pl-PL" dirty="0" smtClean="0"/>
          </a:p>
          <a:p>
            <a:r>
              <a:rPr lang="pl-PL" dirty="0" err="1" smtClean="0"/>
              <a:t>Annunziata</a:t>
            </a:r>
            <a:r>
              <a:rPr lang="pl-PL" dirty="0" smtClean="0"/>
              <a:t>: 1956, średnica 1.15 m, 856.5 kg, odlany przez P. </a:t>
            </a:r>
            <a:r>
              <a:rPr lang="pl-PL" dirty="0" err="1" smtClean="0"/>
              <a:t>Barigozzi</a:t>
            </a:r>
            <a:endParaRPr lang="pl-PL" dirty="0" smtClean="0"/>
          </a:p>
          <a:p>
            <a:r>
              <a:rPr lang="pl-PL" dirty="0" err="1" smtClean="0"/>
              <a:t>Mater</a:t>
            </a:r>
            <a:r>
              <a:rPr lang="pl-PL" dirty="0" smtClean="0"/>
              <a:t> </a:t>
            </a:r>
            <a:r>
              <a:rPr lang="pl-PL" dirty="0" err="1" smtClean="0"/>
              <a:t>Dei</a:t>
            </a:r>
            <a:r>
              <a:rPr lang="pl-PL" dirty="0" smtClean="0"/>
              <a:t> ("dzwon Matki Boskiej"), 1956, średnica 95 cm, 481.3 kg, odlany przez P. </a:t>
            </a:r>
            <a:r>
              <a:rPr lang="pl-PL" dirty="0" err="1" smtClean="0"/>
              <a:t>Barigozzi</a:t>
            </a:r>
            <a:endParaRPr lang="pl-PL" dirty="0" smtClean="0"/>
          </a:p>
          <a:p>
            <a:r>
              <a:rPr lang="pl-PL" dirty="0" err="1" smtClean="0"/>
              <a:t>L'Assunta</a:t>
            </a:r>
            <a:r>
              <a:rPr lang="pl-PL" dirty="0" smtClean="0"/>
              <a:t>, 1956, średnica 85 cm, 339.6 kg, odlany przez P. </a:t>
            </a:r>
            <a:r>
              <a:rPr lang="pl-PL" dirty="0" err="1" smtClean="0"/>
              <a:t>Barigozzi</a:t>
            </a:r>
            <a:endParaRPr lang="pl-PL" dirty="0" smtClean="0"/>
          </a:p>
          <a:p>
            <a:r>
              <a:rPr lang="pl-PL" dirty="0" err="1" smtClean="0"/>
              <a:t>L'Immacolata</a:t>
            </a:r>
            <a:r>
              <a:rPr lang="pl-PL" dirty="0" smtClean="0"/>
              <a:t>, 1956, średnica 75 cm, 237.8 kg, odlany przez P. </a:t>
            </a:r>
            <a:r>
              <a:rPr lang="pl-PL" dirty="0" err="1" smtClean="0"/>
              <a:t>Barigozzi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Dzwonnica </a:t>
            </a:r>
            <a:r>
              <a:rPr lang="pl-PL" dirty="0" err="1" smtClean="0"/>
              <a:t>Gionta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Obraz 4" descr="http://upload.wikimedia.org/wikipedia/commons/thumb/6/69/CampanileGiotto-01.jpg/200px-CampanileGiotto-0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upload.wikimedia.org/wikipedia/commons/thumb/3/37/Widok_z_Dzwonnicy_Giotta.jpg/200px-Widok_z_Dzwonnicy_Giott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717032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416</TotalTime>
  <Words>1287</Words>
  <Application>Microsoft Office PowerPoint</Application>
  <PresentationFormat>Pokaz na ekranie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Wykusz</vt:lpstr>
      <vt:lpstr>Florencja</vt:lpstr>
      <vt:lpstr>Co to jest?</vt:lpstr>
      <vt:lpstr>Slajd 3</vt:lpstr>
      <vt:lpstr>Historia</vt:lpstr>
      <vt:lpstr>Historia</vt:lpstr>
      <vt:lpstr>Dzwonnica Giotta</vt:lpstr>
      <vt:lpstr>Dzwonnica Giotta</vt:lpstr>
      <vt:lpstr>Dzwonnica Giotta</vt:lpstr>
      <vt:lpstr>Dzwonnica Gionta</vt:lpstr>
      <vt:lpstr>Katedra Santa Maria del Fiore</vt:lpstr>
      <vt:lpstr>Katedra Santa Maria del Fiore</vt:lpstr>
      <vt:lpstr>Kościół Santa Maria Novella </vt:lpstr>
      <vt:lpstr>Kościół Santa Maria Novella</vt:lpstr>
      <vt:lpstr>Drzwi raju</vt:lpstr>
      <vt:lpstr>Slajd 15</vt:lpstr>
      <vt:lpstr>Slajd 16</vt:lpstr>
      <vt:lpstr>Slajd 17</vt:lpstr>
      <vt:lpstr>Slajd 18</vt:lpstr>
      <vt:lpstr>Slajd 19</vt:lpstr>
      <vt:lpstr>Most Ponte Vecchio</vt:lpstr>
      <vt:lpstr>Most Ponte Vecchio</vt:lpstr>
      <vt:lpstr>Pałac Pitti</vt:lpstr>
      <vt:lpstr>Pałac Pitti</vt:lpstr>
      <vt:lpstr>Santa Croce</vt:lpstr>
      <vt:lpstr>Narodowe muzeum archeologiczne</vt:lpstr>
      <vt:lpstr>Sport</vt:lpstr>
      <vt:lpstr>Slajd 27</vt:lpstr>
    </vt:vector>
  </TitlesOfParts>
  <Company>NanoTech Diamond Poland Spółka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Florencja</dc:title>
  <dc:creator>Artur Gutowski</dc:creator>
  <cp:lastModifiedBy>Artur Gutowski</cp:lastModifiedBy>
  <cp:revision>40</cp:revision>
  <dcterms:created xsi:type="dcterms:W3CDTF">2013-01-05T09:12:46Z</dcterms:created>
  <dcterms:modified xsi:type="dcterms:W3CDTF">2013-01-08T21:38:47Z</dcterms:modified>
</cp:coreProperties>
</file>