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5" d="100"/>
          <a:sy n="115" d="100"/>
        </p:scale>
        <p:origin x="-216" y="119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4B2C113A-36CC-4757-85FC-4AE8D4D96CB7}" type="datetimeFigureOut">
              <a:rPr lang="pl-PL" smtClean="0"/>
              <a:pPr/>
              <a:t>2013-03-27</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C6689884-F185-4FD1-8353-05B542127D2B}"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4B2C113A-36CC-4757-85FC-4AE8D4D96CB7}" type="datetimeFigureOut">
              <a:rPr lang="pl-PL" smtClean="0"/>
              <a:pPr/>
              <a:t>2013-03-27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6689884-F185-4FD1-8353-05B542127D2B}"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4B2C113A-36CC-4757-85FC-4AE8D4D96CB7}" type="datetimeFigureOut">
              <a:rPr lang="pl-PL" smtClean="0"/>
              <a:pPr/>
              <a:t>2013-03-27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6689884-F185-4FD1-8353-05B542127D2B}"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4B2C113A-36CC-4757-85FC-4AE8D4D96CB7}" type="datetimeFigureOut">
              <a:rPr lang="pl-PL" smtClean="0"/>
              <a:pPr/>
              <a:t>2013-03-27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6689884-F185-4FD1-8353-05B542127D2B}"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4B2C113A-36CC-4757-85FC-4AE8D4D96CB7}" type="datetimeFigureOut">
              <a:rPr lang="pl-PL" smtClean="0"/>
              <a:pPr/>
              <a:t>2013-03-27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6689884-F185-4FD1-8353-05B542127D2B}"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4B2C113A-36CC-4757-85FC-4AE8D4D96CB7}" type="datetimeFigureOut">
              <a:rPr lang="pl-PL" smtClean="0"/>
              <a:pPr/>
              <a:t>2013-03-27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6689884-F185-4FD1-8353-05B542127D2B}"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tIns="45720" anchor="b"/>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4B2C113A-36CC-4757-85FC-4AE8D4D96CB7}" type="datetimeFigureOut">
              <a:rPr lang="pl-PL" smtClean="0"/>
              <a:pPr/>
              <a:t>2013-03-27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6689884-F185-4FD1-8353-05B542127D2B}"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4B2C113A-36CC-4757-85FC-4AE8D4D96CB7}" type="datetimeFigureOut">
              <a:rPr lang="pl-PL" smtClean="0"/>
              <a:pPr/>
              <a:t>2013-03-27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6689884-F185-4FD1-8353-05B542127D2B}"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B2C113A-36CC-4757-85FC-4AE8D4D96CB7}" type="datetimeFigureOut">
              <a:rPr lang="pl-PL" smtClean="0"/>
              <a:pPr/>
              <a:t>2013-03-27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6689884-F185-4FD1-8353-05B542127D2B}"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4B2C113A-36CC-4757-85FC-4AE8D4D96CB7}" type="datetimeFigureOut">
              <a:rPr lang="pl-PL" smtClean="0"/>
              <a:pPr/>
              <a:t>2013-03-27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6689884-F185-4FD1-8353-05B542127D2B}"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ójkąt prostokątny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4B2C113A-36CC-4757-85FC-4AE8D4D96CB7}" type="datetimeFigureOut">
              <a:rPr lang="pl-PL" smtClean="0"/>
              <a:pPr/>
              <a:t>2013-03-27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077200" y="6356350"/>
            <a:ext cx="609600" cy="365125"/>
          </a:xfrm>
        </p:spPr>
        <p:txBody>
          <a:bodyPr/>
          <a:lstStyle/>
          <a:p>
            <a:fld id="{C6689884-F185-4FD1-8353-05B542127D2B}" type="slidenum">
              <a:rPr lang="pl-PL" smtClean="0"/>
              <a:pPr/>
              <a:t>‹#›</a:t>
            </a:fld>
            <a:endParaRPr lang="pl-PL"/>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smtClean="0"/>
              <a:t>Kliknij ikonę, aby dodać obraz</a:t>
            </a:r>
            <a:endParaRPr kumimoji="0" lang="en-US" dirty="0"/>
          </a:p>
        </p:txBody>
      </p:sp>
      <p:sp>
        <p:nvSpPr>
          <p:cNvPr id="10" name="Dowolny kształt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Dowolny kształt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Dowolny kształt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ymbol zastępczy tytuł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2C113A-36CC-4757-85FC-4AE8D4D96CB7}" type="datetimeFigureOut">
              <a:rPr lang="pl-PL" smtClean="0"/>
              <a:pPr/>
              <a:t>2013-03-27</a:t>
            </a:fld>
            <a:endParaRPr lang="pl-PL"/>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6689884-F185-4FD1-8353-05B542127D2B}" type="slidenum">
              <a:rPr lang="pl-PL" smtClean="0"/>
              <a:pPr/>
              <a:t>‹#›</a:t>
            </a:fld>
            <a:endParaRPr lang="pl-PL"/>
          </a:p>
        </p:txBody>
      </p:sp>
      <p:grpSp>
        <p:nvGrpSpPr>
          <p:cNvPr id="2" name="Grupa 1"/>
          <p:cNvGrpSpPr/>
          <p:nvPr/>
        </p:nvGrpSpPr>
        <p:grpSpPr>
          <a:xfrm>
            <a:off x="-19017" y="202408"/>
            <a:ext cx="9180548"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67544" y="4797152"/>
            <a:ext cx="8458200" cy="1222375"/>
          </a:xfrm>
        </p:spPr>
        <p:txBody>
          <a:bodyPr/>
          <a:lstStyle/>
          <a:p>
            <a:r>
              <a:rPr lang="pl-PL" dirty="0" err="1" smtClean="0"/>
              <a:t>Destiny’s</a:t>
            </a:r>
            <a:r>
              <a:rPr lang="pl-PL" dirty="0" smtClean="0"/>
              <a:t> </a:t>
            </a:r>
            <a:r>
              <a:rPr lang="pl-PL" dirty="0" err="1" smtClean="0"/>
              <a:t>Child</a:t>
            </a:r>
            <a:r>
              <a:rPr lang="pl-PL" dirty="0" smtClean="0"/>
              <a:t> </a:t>
            </a:r>
            <a:endParaRPr lang="pl-PL" dirty="0"/>
          </a:p>
        </p:txBody>
      </p:sp>
      <p:pic>
        <p:nvPicPr>
          <p:cNvPr id="48130" name="Picture 2" descr="http://www.destinyschild.com/sites/dchild/files/destinyschild007.jpg"/>
          <p:cNvPicPr>
            <a:picLocks noChangeAspect="1" noChangeArrowheads="1"/>
          </p:cNvPicPr>
          <p:nvPr/>
        </p:nvPicPr>
        <p:blipFill>
          <a:blip r:embed="rId2" cstate="print">
            <a:lum contrast="20000"/>
          </a:blip>
          <a:srcRect/>
          <a:stretch>
            <a:fillRect/>
          </a:stretch>
        </p:blipFill>
        <p:spPr bwMode="auto">
          <a:xfrm>
            <a:off x="1907704" y="764704"/>
            <a:ext cx="4883696" cy="4071782"/>
          </a:xfrm>
          <a:prstGeom prst="rect">
            <a:avLst/>
          </a:prstGeom>
          <a:noFill/>
          <a:effectLst>
            <a:softEdge rad="127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inflexwetrust.com/wp-content/uploads/2013/02/ifwt_super-bowl-xlvii-feb-3-2013-destinys-child_0.jpg"/>
          <p:cNvPicPr>
            <a:picLocks noChangeAspect="1" noChangeArrowheads="1"/>
          </p:cNvPicPr>
          <p:nvPr/>
        </p:nvPicPr>
        <p:blipFill>
          <a:blip r:embed="rId2" cstate="print"/>
          <a:srcRect/>
          <a:stretch>
            <a:fillRect/>
          </a:stretch>
        </p:blipFill>
        <p:spPr bwMode="auto">
          <a:xfrm>
            <a:off x="1187624" y="980728"/>
            <a:ext cx="6286500" cy="5029201"/>
          </a:xfrm>
          <a:prstGeom prst="rect">
            <a:avLst/>
          </a:prstGeom>
          <a:noFill/>
          <a:ln w="76200">
            <a:solidFill>
              <a:schemeClr val="tx2">
                <a:lumMod val="75000"/>
              </a:schemeClr>
            </a:solidFill>
          </a:ln>
          <a:effectLst>
            <a:softEdge rad="3175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124744"/>
            <a:ext cx="8686800" cy="4525963"/>
          </a:xfrm>
        </p:spPr>
        <p:txBody>
          <a:bodyPr>
            <a:normAutofit/>
          </a:bodyPr>
          <a:lstStyle/>
          <a:p>
            <a:pPr>
              <a:buNone/>
            </a:pPr>
            <a:r>
              <a:rPr lang="pl-PL" sz="1400" dirty="0" err="1" smtClean="0">
                <a:solidFill>
                  <a:schemeClr val="accent1"/>
                </a:solidFill>
                <a:latin typeface="Comic Sans MS" pitchFamily="66" charset="0"/>
              </a:rPr>
              <a:t>Destiny’s</a:t>
            </a:r>
            <a:r>
              <a:rPr lang="pl-PL" sz="1400" dirty="0" smtClean="0">
                <a:solidFill>
                  <a:schemeClr val="accent1"/>
                </a:solidFill>
                <a:latin typeface="Comic Sans MS" pitchFamily="66" charset="0"/>
              </a:rPr>
              <a:t> Child </a:t>
            </a:r>
            <a:r>
              <a:rPr lang="pl-PL" sz="1400" dirty="0" smtClean="0">
                <a:latin typeface="Comic Sans MS" pitchFamily="66" charset="0"/>
              </a:rPr>
              <a:t>to amerykańska grupa R&amp;B, w której ostateczny skład wchodziły </a:t>
            </a:r>
            <a:r>
              <a:rPr lang="pl-PL" sz="1400" dirty="0" err="1" smtClean="0">
                <a:solidFill>
                  <a:schemeClr val="accent1"/>
                </a:solidFill>
                <a:latin typeface="Comic Sans MS" pitchFamily="66" charset="0"/>
              </a:rPr>
              <a:t>Beyonce</a:t>
            </a:r>
            <a:r>
              <a:rPr lang="pl-PL" sz="1400" dirty="0" smtClean="0">
                <a:solidFill>
                  <a:schemeClr val="accent1"/>
                </a:solidFill>
                <a:latin typeface="Comic Sans MS" pitchFamily="66" charset="0"/>
              </a:rPr>
              <a:t> </a:t>
            </a:r>
            <a:r>
              <a:rPr lang="pl-PL" sz="1400" dirty="0" err="1" smtClean="0">
                <a:solidFill>
                  <a:schemeClr val="accent1"/>
                </a:solidFill>
                <a:latin typeface="Comic Sans MS" pitchFamily="66" charset="0"/>
              </a:rPr>
              <a:t>Knowles</a:t>
            </a:r>
            <a:r>
              <a:rPr lang="pl-PL" sz="1400" dirty="0" smtClean="0">
                <a:latin typeface="Comic Sans MS" pitchFamily="66" charset="0"/>
              </a:rPr>
              <a:t>, </a:t>
            </a:r>
            <a:r>
              <a:rPr lang="pl-PL" sz="1400" dirty="0" smtClean="0">
                <a:solidFill>
                  <a:schemeClr val="accent1"/>
                </a:solidFill>
                <a:latin typeface="Comic Sans MS" pitchFamily="66" charset="0"/>
              </a:rPr>
              <a:t>Kelly</a:t>
            </a:r>
            <a:r>
              <a:rPr lang="pl-PL" sz="1400" dirty="0">
                <a:solidFill>
                  <a:schemeClr val="accent1"/>
                </a:solidFill>
                <a:latin typeface="Comic Sans MS" pitchFamily="66" charset="0"/>
              </a:rPr>
              <a:t> </a:t>
            </a:r>
            <a:endParaRPr lang="pl-PL" sz="1400" dirty="0" smtClean="0">
              <a:solidFill>
                <a:schemeClr val="accent1"/>
              </a:solidFill>
              <a:latin typeface="Comic Sans MS" pitchFamily="66" charset="0"/>
            </a:endParaRPr>
          </a:p>
          <a:p>
            <a:pPr>
              <a:buNone/>
            </a:pPr>
            <a:r>
              <a:rPr lang="pl-PL" sz="1400" dirty="0" smtClean="0">
                <a:solidFill>
                  <a:schemeClr val="accent1"/>
                </a:solidFill>
                <a:latin typeface="Comic Sans MS" pitchFamily="66" charset="0"/>
              </a:rPr>
              <a:t>Rowland</a:t>
            </a:r>
            <a:r>
              <a:rPr lang="pl-PL" sz="1400" dirty="0" smtClean="0">
                <a:latin typeface="Comic Sans MS" pitchFamily="66" charset="0"/>
              </a:rPr>
              <a:t> i </a:t>
            </a:r>
            <a:r>
              <a:rPr lang="pl-PL" sz="1400" dirty="0" smtClean="0">
                <a:solidFill>
                  <a:schemeClr val="accent1"/>
                </a:solidFill>
                <a:latin typeface="Comic Sans MS" pitchFamily="66" charset="0"/>
              </a:rPr>
              <a:t>Michelle Williams</a:t>
            </a:r>
            <a:r>
              <a:rPr lang="pl-PL" sz="1400" dirty="0" smtClean="0">
                <a:latin typeface="Comic Sans MS" pitchFamily="66" charset="0"/>
              </a:rPr>
              <a:t>.  Założona na początku lat 90-tych w Houston (Texas), grupa zaczynała </a:t>
            </a:r>
          </a:p>
          <a:p>
            <a:pPr>
              <a:buNone/>
            </a:pPr>
            <a:r>
              <a:rPr lang="pl-PL" sz="1400" dirty="0" smtClean="0">
                <a:latin typeface="Comic Sans MS" pitchFamily="66" charset="0"/>
              </a:rPr>
              <a:t>swoje muzyczne starania pod nazwą </a:t>
            </a:r>
            <a:r>
              <a:rPr lang="pl-PL" sz="1400" dirty="0" err="1" smtClean="0">
                <a:solidFill>
                  <a:schemeClr val="accent1"/>
                </a:solidFill>
                <a:latin typeface="Comic Sans MS" pitchFamily="66" charset="0"/>
              </a:rPr>
              <a:t>Girls’s</a:t>
            </a:r>
            <a:r>
              <a:rPr lang="pl-PL" sz="1400" dirty="0" smtClean="0">
                <a:solidFill>
                  <a:schemeClr val="accent1"/>
                </a:solidFill>
                <a:latin typeface="Comic Sans MS" pitchFamily="66" charset="0"/>
              </a:rPr>
              <a:t> </a:t>
            </a:r>
            <a:r>
              <a:rPr lang="pl-PL" sz="1400" dirty="0" err="1" smtClean="0">
                <a:solidFill>
                  <a:schemeClr val="accent1"/>
                </a:solidFill>
                <a:latin typeface="Comic Sans MS" pitchFamily="66" charset="0"/>
              </a:rPr>
              <a:t>Tyme</a:t>
            </a:r>
            <a:r>
              <a:rPr lang="pl-PL" sz="1400" dirty="0" smtClean="0">
                <a:solidFill>
                  <a:schemeClr val="accent1"/>
                </a:solidFill>
                <a:latin typeface="Comic Sans MS" pitchFamily="66" charset="0"/>
              </a:rPr>
              <a:t> </a:t>
            </a:r>
            <a:r>
              <a:rPr lang="pl-PL" sz="1400" dirty="0" smtClean="0">
                <a:latin typeface="Comic Sans MS" pitchFamily="66" charset="0"/>
              </a:rPr>
              <a:t>na którą składały się </a:t>
            </a:r>
            <a:r>
              <a:rPr lang="pl-PL" sz="1400" dirty="0" err="1" smtClean="0">
                <a:solidFill>
                  <a:schemeClr val="accent1"/>
                </a:solidFill>
                <a:latin typeface="Comic Sans MS" pitchFamily="66" charset="0"/>
              </a:rPr>
              <a:t>Beyonce</a:t>
            </a:r>
            <a:r>
              <a:rPr lang="pl-PL" sz="1400" dirty="0" smtClean="0">
                <a:latin typeface="Comic Sans MS" pitchFamily="66" charset="0"/>
              </a:rPr>
              <a:t>,  </a:t>
            </a:r>
            <a:r>
              <a:rPr lang="pl-PL" sz="1400" dirty="0" smtClean="0">
                <a:solidFill>
                  <a:schemeClr val="accent1"/>
                </a:solidFill>
                <a:latin typeface="Comic Sans MS" pitchFamily="66" charset="0"/>
              </a:rPr>
              <a:t>Kelly</a:t>
            </a:r>
            <a:r>
              <a:rPr lang="pl-PL" sz="1400" dirty="0" smtClean="0">
                <a:latin typeface="Comic Sans MS" pitchFamily="66" charset="0"/>
              </a:rPr>
              <a:t> oraz </a:t>
            </a:r>
            <a:r>
              <a:rPr lang="pl-PL" sz="1400" dirty="0" err="1" smtClean="0">
                <a:solidFill>
                  <a:schemeClr val="accent1"/>
                </a:solidFill>
                <a:latin typeface="Comic Sans MS" pitchFamily="66" charset="0"/>
              </a:rPr>
              <a:t>LaTavia</a:t>
            </a:r>
            <a:r>
              <a:rPr lang="pl-PL" sz="1400" dirty="0" smtClean="0">
                <a:latin typeface="Comic Sans MS" pitchFamily="66" charset="0"/>
              </a:rPr>
              <a:t> </a:t>
            </a:r>
          </a:p>
          <a:p>
            <a:pPr>
              <a:buNone/>
            </a:pPr>
            <a:r>
              <a:rPr lang="pl-PL" sz="1400" dirty="0" err="1" smtClean="0">
                <a:solidFill>
                  <a:schemeClr val="accent1"/>
                </a:solidFill>
                <a:latin typeface="Comic Sans MS" pitchFamily="66" charset="0"/>
              </a:rPr>
              <a:t>Roberson</a:t>
            </a:r>
            <a:r>
              <a:rPr lang="pl-PL" sz="1400" dirty="0" smtClean="0">
                <a:latin typeface="Comic Sans MS" pitchFamily="66" charset="0"/>
              </a:rPr>
              <a:t> oraz </a:t>
            </a:r>
            <a:r>
              <a:rPr lang="pl-PL" sz="1400" dirty="0" err="1" smtClean="0">
                <a:solidFill>
                  <a:schemeClr val="accent1"/>
                </a:solidFill>
                <a:latin typeface="Comic Sans MS" pitchFamily="66" charset="0"/>
              </a:rPr>
              <a:t>LeToya</a:t>
            </a:r>
            <a:r>
              <a:rPr lang="pl-PL" sz="1400" dirty="0" smtClean="0">
                <a:solidFill>
                  <a:schemeClr val="accent1"/>
                </a:solidFill>
                <a:latin typeface="Comic Sans MS" pitchFamily="66" charset="0"/>
              </a:rPr>
              <a:t> </a:t>
            </a:r>
            <a:r>
              <a:rPr lang="pl-PL" sz="1400" dirty="0" err="1" smtClean="0">
                <a:solidFill>
                  <a:schemeClr val="accent1"/>
                </a:solidFill>
                <a:latin typeface="Comic Sans MS" pitchFamily="66" charset="0"/>
              </a:rPr>
              <a:t>Lukett</a:t>
            </a:r>
            <a:r>
              <a:rPr lang="pl-PL" sz="1400" dirty="0" smtClean="0">
                <a:latin typeface="Comic Sans MS" pitchFamily="66" charset="0"/>
              </a:rPr>
              <a:t>. Po latach ograniczonych sukcesów, zespół podpisał kontrakt z wytwórnią </a:t>
            </a:r>
          </a:p>
          <a:p>
            <a:pPr>
              <a:buNone/>
            </a:pPr>
            <a:r>
              <a:rPr lang="pl-PL" sz="1400" dirty="0" smtClean="0">
                <a:latin typeface="Comic Sans MS" pitchFamily="66" charset="0"/>
              </a:rPr>
              <a:t>Columbia </a:t>
            </a:r>
            <a:r>
              <a:rPr lang="pl-PL" sz="1400" dirty="0" err="1" smtClean="0">
                <a:latin typeface="Comic Sans MS" pitchFamily="66" charset="0"/>
              </a:rPr>
              <a:t>Records</a:t>
            </a:r>
            <a:r>
              <a:rPr lang="pl-PL" sz="1400" dirty="0" smtClean="0">
                <a:latin typeface="Comic Sans MS" pitchFamily="66" charset="0"/>
              </a:rPr>
              <a:t>, oraz zmienił swoją nazwę na </a:t>
            </a:r>
            <a:r>
              <a:rPr lang="pl-PL" sz="1400" dirty="0" err="1" smtClean="0">
                <a:solidFill>
                  <a:schemeClr val="accent1"/>
                </a:solidFill>
                <a:latin typeface="Comic Sans MS" pitchFamily="66" charset="0"/>
              </a:rPr>
              <a:t>Destiny’s</a:t>
            </a:r>
            <a:r>
              <a:rPr lang="pl-PL" sz="1400" dirty="0" smtClean="0">
                <a:solidFill>
                  <a:schemeClr val="accent1"/>
                </a:solidFill>
                <a:latin typeface="Comic Sans MS" pitchFamily="66" charset="0"/>
              </a:rPr>
              <a:t> Child</a:t>
            </a:r>
            <a:r>
              <a:rPr lang="pl-PL" sz="1400" dirty="0" smtClean="0">
                <a:latin typeface="Comic Sans MS" pitchFamily="66" charset="0"/>
              </a:rPr>
              <a:t>.</a:t>
            </a:r>
            <a:endParaRPr lang="pl-PL" sz="1400" dirty="0">
              <a:solidFill>
                <a:schemeClr val="bg1">
                  <a:lumMod val="10000"/>
                </a:schemeClr>
              </a:solidFill>
              <a:latin typeface="Comic Sans MS" pitchFamily="66" charset="0"/>
            </a:endParaRPr>
          </a:p>
        </p:txBody>
      </p:sp>
      <p:pic>
        <p:nvPicPr>
          <p:cNvPr id="63490" name="Picture 2" descr="http://i1-news.softpedia-static.com/images/news-700/Destiny-s-Child-to-Perform-Live-at-the-Super-Bowl-Halftime-Show.jpg?1357920816"/>
          <p:cNvPicPr>
            <a:picLocks noChangeAspect="1" noChangeArrowheads="1"/>
          </p:cNvPicPr>
          <p:nvPr/>
        </p:nvPicPr>
        <p:blipFill>
          <a:blip r:embed="rId2" cstate="print"/>
          <a:srcRect/>
          <a:stretch>
            <a:fillRect/>
          </a:stretch>
        </p:blipFill>
        <p:spPr bwMode="auto">
          <a:xfrm>
            <a:off x="971600" y="2420888"/>
            <a:ext cx="6934200" cy="3810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1052736"/>
            <a:ext cx="8373616" cy="566936"/>
          </a:xfrm>
        </p:spPr>
        <p:txBody>
          <a:bodyPr>
            <a:normAutofit fontScale="90000"/>
          </a:bodyPr>
          <a:lstStyle/>
          <a:p>
            <a:r>
              <a:rPr lang="pl-PL" sz="4400" dirty="0" smtClean="0"/>
              <a:t>Lata 1990-97</a:t>
            </a:r>
            <a:endParaRPr lang="pl-PL" sz="4400" dirty="0"/>
          </a:p>
        </p:txBody>
      </p:sp>
      <p:sp>
        <p:nvSpPr>
          <p:cNvPr id="3" name="Symbol zastępczy zawartości 2"/>
          <p:cNvSpPr>
            <a:spLocks noGrp="1"/>
          </p:cNvSpPr>
          <p:nvPr>
            <p:ph idx="1"/>
          </p:nvPr>
        </p:nvSpPr>
        <p:spPr>
          <a:xfrm>
            <a:off x="0" y="1700808"/>
            <a:ext cx="8229600" cy="4389120"/>
          </a:xfrm>
        </p:spPr>
        <p:txBody>
          <a:bodyPr>
            <a:normAutofit/>
          </a:bodyPr>
          <a:lstStyle/>
          <a:p>
            <a:pPr>
              <a:buNone/>
            </a:pPr>
            <a:r>
              <a:rPr lang="pl-PL" sz="1400" dirty="0" smtClean="0">
                <a:latin typeface="Comic Sans MS" pitchFamily="66" charset="0"/>
              </a:rPr>
              <a:t>     </a:t>
            </a:r>
            <a:r>
              <a:rPr lang="pl-PL" sz="1600" dirty="0" smtClean="0">
                <a:latin typeface="Comic Sans MS" pitchFamily="66" charset="0"/>
              </a:rPr>
              <a:t>W 1990r. </a:t>
            </a:r>
            <a:r>
              <a:rPr lang="pl-PL" sz="1600" dirty="0" err="1" smtClean="0">
                <a:latin typeface="Comic Sans MS" pitchFamily="66" charset="0"/>
              </a:rPr>
              <a:t>Beyonce</a:t>
            </a:r>
            <a:r>
              <a:rPr lang="pl-PL" sz="1600" dirty="0" smtClean="0">
                <a:latin typeface="Comic Sans MS" pitchFamily="66" charset="0"/>
              </a:rPr>
              <a:t> i </a:t>
            </a:r>
            <a:r>
              <a:rPr lang="pl-PL" sz="1600" dirty="0" err="1" smtClean="0">
                <a:latin typeface="Comic Sans MS" pitchFamily="66" charset="0"/>
              </a:rPr>
              <a:t>LaTavia</a:t>
            </a:r>
            <a:r>
              <a:rPr lang="pl-PL" sz="1600" dirty="0" smtClean="0">
                <a:latin typeface="Comic Sans MS" pitchFamily="66" charset="0"/>
              </a:rPr>
              <a:t> poznały się na przesłuchaniu do zespołu na którym zostały dołączona do grupy, która w zamyśle miała prezentować taniec i rap. Dwa lata później dołączyła do nich </a:t>
            </a:r>
            <a:r>
              <a:rPr lang="pl-PL" sz="1600" dirty="0" err="1" smtClean="0">
                <a:latin typeface="Comic Sans MS" pitchFamily="66" charset="0"/>
              </a:rPr>
              <a:t>Kelly</a:t>
            </a:r>
            <a:r>
              <a:rPr lang="pl-PL" sz="1600" dirty="0" smtClean="0">
                <a:latin typeface="Comic Sans MS" pitchFamily="66" charset="0"/>
              </a:rPr>
              <a:t> Rowland, która w tamtym czasie mieszkała u </a:t>
            </a:r>
            <a:r>
              <a:rPr lang="pl-PL" sz="1600" dirty="0" err="1" smtClean="0">
                <a:latin typeface="Comic Sans MS" pitchFamily="66" charset="0"/>
              </a:rPr>
              <a:t>Knowles</a:t>
            </a:r>
            <a:r>
              <a:rPr lang="pl-PL" sz="1600" dirty="0" smtClean="0">
                <a:latin typeface="Comic Sans MS" pitchFamily="66" charset="0"/>
              </a:rPr>
              <a:t>. Grupa została nazwana </a:t>
            </a:r>
            <a:r>
              <a:rPr lang="pl-PL" sz="1600" dirty="0" err="1" smtClean="0">
                <a:latin typeface="Comic Sans MS" pitchFamily="66" charset="0"/>
              </a:rPr>
              <a:t>Girl’s</a:t>
            </a:r>
            <a:r>
              <a:rPr lang="pl-PL" sz="1600" dirty="0" smtClean="0">
                <a:latin typeface="Comic Sans MS" pitchFamily="66" charset="0"/>
              </a:rPr>
              <a:t> </a:t>
            </a:r>
            <a:r>
              <a:rPr lang="pl-PL" sz="1600" dirty="0" err="1" smtClean="0">
                <a:latin typeface="Comic Sans MS" pitchFamily="66" charset="0"/>
              </a:rPr>
              <a:t>Tyme</a:t>
            </a:r>
            <a:r>
              <a:rPr lang="pl-PL" sz="1600" dirty="0" smtClean="0">
                <a:latin typeface="Comic Sans MS" pitchFamily="66" charset="0"/>
              </a:rPr>
              <a:t> i składała się z sześciu dziewczyn: </a:t>
            </a:r>
            <a:r>
              <a:rPr lang="pl-PL" sz="1600" dirty="0" err="1" smtClean="0">
                <a:latin typeface="Comic Sans MS" pitchFamily="66" charset="0"/>
              </a:rPr>
              <a:t>Beyonce</a:t>
            </a:r>
            <a:r>
              <a:rPr lang="pl-PL" sz="1600" dirty="0" smtClean="0">
                <a:latin typeface="Comic Sans MS" pitchFamily="66" charset="0"/>
              </a:rPr>
              <a:t> </a:t>
            </a:r>
            <a:r>
              <a:rPr lang="pl-PL" sz="1600" dirty="0" err="1" smtClean="0">
                <a:latin typeface="Comic Sans MS" pitchFamily="66" charset="0"/>
              </a:rPr>
              <a:t>Knowles</a:t>
            </a:r>
            <a:r>
              <a:rPr lang="pl-PL" sz="1600" dirty="0" smtClean="0">
                <a:latin typeface="Comic Sans MS" pitchFamily="66" charset="0"/>
              </a:rPr>
              <a:t>, Kelly Rowland, </a:t>
            </a:r>
            <a:r>
              <a:rPr lang="pl-PL" sz="1600" dirty="0" err="1" smtClean="0">
                <a:latin typeface="Comic Sans MS" pitchFamily="66" charset="0"/>
              </a:rPr>
              <a:t>LaTavia</a:t>
            </a:r>
            <a:r>
              <a:rPr lang="pl-PL" sz="1600" dirty="0" smtClean="0">
                <a:latin typeface="Comic Sans MS" pitchFamily="66" charset="0"/>
              </a:rPr>
              <a:t> </a:t>
            </a:r>
            <a:r>
              <a:rPr lang="pl-PL" sz="1600" dirty="0" err="1" smtClean="0">
                <a:latin typeface="Comic Sans MS" pitchFamily="66" charset="0"/>
              </a:rPr>
              <a:t>Roberson</a:t>
            </a:r>
            <a:r>
              <a:rPr lang="pl-PL" sz="1600" dirty="0" smtClean="0">
                <a:latin typeface="Comic Sans MS" pitchFamily="66" charset="0"/>
              </a:rPr>
              <a:t>, Tamar Davis oraz sióstr Nikki i Nina Taylor. Z pomocą producenta, </a:t>
            </a:r>
            <a:r>
              <a:rPr lang="pl-PL" sz="1600" dirty="0" err="1" smtClean="0">
                <a:latin typeface="Comic Sans MS" pitchFamily="66" charset="0"/>
              </a:rPr>
              <a:t>Arne</a:t>
            </a:r>
            <a:r>
              <a:rPr lang="pl-PL" sz="1600" dirty="0" smtClean="0">
                <a:latin typeface="Comic Sans MS" pitchFamily="66" charset="0"/>
              </a:rPr>
              <a:t> </a:t>
            </a:r>
            <a:r>
              <a:rPr lang="pl-PL" sz="1600" dirty="0" err="1" smtClean="0">
                <a:latin typeface="Comic Sans MS" pitchFamily="66" charset="0"/>
              </a:rPr>
              <a:t>Frager</a:t>
            </a:r>
            <a:r>
              <a:rPr lang="pl-PL" sz="1600" dirty="0" smtClean="0">
                <a:latin typeface="Comic Sans MS" pitchFamily="66" charset="0"/>
              </a:rPr>
              <a:t>  zespół dostał się do wówczas najpopularniejszego konkursu; Star </a:t>
            </a:r>
            <a:r>
              <a:rPr lang="pl-PL" sz="1600" dirty="0" err="1" smtClean="0">
                <a:latin typeface="Comic Sans MS" pitchFamily="66" charset="0"/>
              </a:rPr>
              <a:t>Search</a:t>
            </a:r>
            <a:r>
              <a:rPr lang="pl-PL" sz="1600" dirty="0" smtClean="0">
                <a:latin typeface="Comic Sans MS" pitchFamily="66" charset="0"/>
              </a:rPr>
              <a:t>. Mimo starań dziewczyny przegrały konkurs. Powodem tego, według słów </a:t>
            </a:r>
            <a:r>
              <a:rPr lang="pl-PL" sz="1600" dirty="0" err="1" smtClean="0">
                <a:latin typeface="Comic Sans MS" pitchFamily="66" charset="0"/>
              </a:rPr>
              <a:t>Knowles</a:t>
            </a:r>
            <a:r>
              <a:rPr lang="pl-PL" sz="1600" dirty="0" smtClean="0">
                <a:latin typeface="Comic Sans MS" pitchFamily="66" charset="0"/>
              </a:rPr>
              <a:t>, był zły dobór piosenki. Po tym doświadczeniu, ojciec </a:t>
            </a:r>
            <a:r>
              <a:rPr lang="pl-PL" sz="1600" dirty="0" err="1" smtClean="0">
                <a:latin typeface="Comic Sans MS" pitchFamily="66" charset="0"/>
              </a:rPr>
              <a:t>Beyonce</a:t>
            </a:r>
            <a:r>
              <a:rPr lang="pl-PL" sz="1600" dirty="0" smtClean="0">
                <a:latin typeface="Comic Sans MS" pitchFamily="66" charset="0"/>
              </a:rPr>
              <a:t> - </a:t>
            </a:r>
            <a:r>
              <a:rPr lang="pl-PL" sz="1600" dirty="0" err="1" smtClean="0">
                <a:latin typeface="Comic Sans MS" pitchFamily="66" charset="0"/>
              </a:rPr>
              <a:t>Mathew</a:t>
            </a:r>
            <a:r>
              <a:rPr lang="pl-PL" sz="1600" dirty="0" smtClean="0">
                <a:latin typeface="Comic Sans MS" pitchFamily="66" charset="0"/>
              </a:rPr>
              <a:t> </a:t>
            </a:r>
            <a:r>
              <a:rPr lang="pl-PL" sz="1600" dirty="0" err="1" smtClean="0">
                <a:latin typeface="Comic Sans MS" pitchFamily="66" charset="0"/>
              </a:rPr>
              <a:t>Knowles</a:t>
            </a:r>
            <a:r>
              <a:rPr lang="pl-PL" sz="1600" dirty="0" smtClean="0">
                <a:latin typeface="Comic Sans MS" pitchFamily="66" charset="0"/>
              </a:rPr>
              <a:t>, zgłosił się do kierowania karierą zespołu. W 1993r. Zastąpił trzy ostatnie dziewczyny (Tamara, Nikki, Nina) - </a:t>
            </a:r>
            <a:r>
              <a:rPr lang="pl-PL" sz="1600" dirty="0" err="1" smtClean="0">
                <a:latin typeface="Comic Sans MS" pitchFamily="66" charset="0"/>
              </a:rPr>
              <a:t>LeToya</a:t>
            </a:r>
            <a:r>
              <a:rPr lang="pl-PL" sz="1600" dirty="0" smtClean="0">
                <a:latin typeface="Comic Sans MS" pitchFamily="66" charset="0"/>
              </a:rPr>
              <a:t> </a:t>
            </a:r>
            <a:r>
              <a:rPr lang="pl-PL" sz="1600" dirty="0" err="1" smtClean="0">
                <a:latin typeface="Comic Sans MS" pitchFamily="66" charset="0"/>
              </a:rPr>
              <a:t>Luckett</a:t>
            </a:r>
            <a:r>
              <a:rPr lang="pl-PL" sz="1600" dirty="0" smtClean="0">
                <a:latin typeface="Comic Sans MS" pitchFamily="66" charset="0"/>
              </a:rPr>
              <a:t>. Nazwa zespołu byłą wielokrotnie zmieniana na </a:t>
            </a:r>
            <a:r>
              <a:rPr lang="pl-PL" sz="1600" dirty="0" err="1" smtClean="0">
                <a:latin typeface="Comic Sans MS" pitchFamily="66" charset="0"/>
              </a:rPr>
              <a:t>Something</a:t>
            </a:r>
            <a:r>
              <a:rPr lang="pl-PL" sz="1600" dirty="0" smtClean="0">
                <a:latin typeface="Comic Sans MS" pitchFamily="66" charset="0"/>
              </a:rPr>
              <a:t> </a:t>
            </a:r>
            <a:r>
              <a:rPr lang="pl-PL" sz="1600" dirty="0" err="1" smtClean="0">
                <a:latin typeface="Comic Sans MS" pitchFamily="66" charset="0"/>
              </a:rPr>
              <a:t>Fresh</a:t>
            </a:r>
            <a:r>
              <a:rPr lang="pl-PL" sz="1600" dirty="0" smtClean="0">
                <a:latin typeface="Comic Sans MS" pitchFamily="66" charset="0"/>
              </a:rPr>
              <a:t>, </a:t>
            </a:r>
            <a:r>
              <a:rPr lang="pl-PL" sz="1600" dirty="0" err="1" smtClean="0">
                <a:latin typeface="Comic Sans MS" pitchFamily="66" charset="0"/>
              </a:rPr>
              <a:t>The</a:t>
            </a:r>
            <a:r>
              <a:rPr lang="pl-PL" sz="1600" dirty="0" smtClean="0">
                <a:latin typeface="Comic Sans MS" pitchFamily="66" charset="0"/>
              </a:rPr>
              <a:t> </a:t>
            </a:r>
            <a:r>
              <a:rPr lang="pl-PL" sz="1600" dirty="0" err="1" smtClean="0">
                <a:latin typeface="Comic Sans MS" pitchFamily="66" charset="0"/>
              </a:rPr>
              <a:t>Dolls</a:t>
            </a:r>
            <a:r>
              <a:rPr lang="pl-PL" sz="1600" dirty="0" smtClean="0">
                <a:latin typeface="Comic Sans MS" pitchFamily="66" charset="0"/>
              </a:rPr>
              <a:t>, czy </a:t>
            </a:r>
            <a:r>
              <a:rPr lang="pl-PL" sz="1600" dirty="0" err="1" smtClean="0">
                <a:latin typeface="Comic Sans MS" pitchFamily="66" charset="0"/>
              </a:rPr>
              <a:t>Clishe</a:t>
            </a:r>
            <a:r>
              <a:rPr lang="pl-PL" sz="1600" dirty="0" smtClean="0">
                <a:latin typeface="Comic Sans MS" pitchFamily="66" charset="0"/>
              </a:rPr>
              <a:t>. Ostateczny wybór został dokonany wraz z podpisaniem kontraktu z wytwórnią Columbia </a:t>
            </a:r>
            <a:r>
              <a:rPr lang="pl-PL" sz="1600" dirty="0" err="1" smtClean="0">
                <a:latin typeface="Comic Sans MS" pitchFamily="66" charset="0"/>
              </a:rPr>
              <a:t>Records</a:t>
            </a:r>
            <a:r>
              <a:rPr lang="pl-PL" sz="1600" dirty="0" smtClean="0">
                <a:latin typeface="Comic Sans MS" pitchFamily="66" charset="0"/>
              </a:rPr>
              <a:t>, z którą wydały swój pierwszy album. Zespół przybrał nazwę </a:t>
            </a:r>
            <a:r>
              <a:rPr lang="pl-PL" sz="1600" dirty="0" err="1" smtClean="0">
                <a:latin typeface="Comic Sans MS" pitchFamily="66" charset="0"/>
              </a:rPr>
              <a:t>Destiny’s</a:t>
            </a:r>
            <a:r>
              <a:rPr lang="pl-PL" sz="1600" dirty="0" smtClean="0">
                <a:latin typeface="Comic Sans MS" pitchFamily="66" charset="0"/>
              </a:rPr>
              <a:t> Child.  Piosenka „</a:t>
            </a:r>
            <a:r>
              <a:rPr lang="pl-PL" sz="1600" dirty="0" err="1" smtClean="0">
                <a:latin typeface="Comic Sans MS" pitchFamily="66" charset="0"/>
              </a:rPr>
              <a:t>Killing</a:t>
            </a:r>
            <a:r>
              <a:rPr lang="pl-PL" sz="1600" dirty="0" smtClean="0">
                <a:latin typeface="Comic Sans MS" pitchFamily="66" charset="0"/>
              </a:rPr>
              <a:t> Time” z ich debiutanckiej płyty została użyta w filmie Men </a:t>
            </a:r>
            <a:r>
              <a:rPr lang="pl-PL" sz="1600" dirty="0" err="1" smtClean="0">
                <a:latin typeface="Comic Sans MS" pitchFamily="66" charset="0"/>
              </a:rPr>
              <a:t>in</a:t>
            </a:r>
            <a:r>
              <a:rPr lang="pl-PL" sz="1600" dirty="0" smtClean="0">
                <a:latin typeface="Comic Sans MS" pitchFamily="66" charset="0"/>
              </a:rPr>
              <a:t> Black. Singiel „No, No, No” dzięki któremu zdobyły popularność uplasował się na pierwszym miejscy listy Billboard R&amp;B/Hip-Hop oraz na trzecim listy Billboard Hot 100.</a:t>
            </a:r>
            <a:endParaRPr lang="pl-PL" sz="1600"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6.fanpop.com/image/photos/33300000/Destinys-Child-destinys-child-33327211-1280-960.jpg"/>
          <p:cNvPicPr>
            <a:picLocks noChangeAspect="1" noChangeArrowheads="1"/>
          </p:cNvPicPr>
          <p:nvPr/>
        </p:nvPicPr>
        <p:blipFill>
          <a:blip r:embed="rId2" cstate="print"/>
          <a:srcRect/>
          <a:stretch>
            <a:fillRect/>
          </a:stretch>
        </p:blipFill>
        <p:spPr bwMode="auto">
          <a:xfrm>
            <a:off x="179512" y="908720"/>
            <a:ext cx="5472607" cy="4104456"/>
          </a:xfrm>
          <a:prstGeom prst="rect">
            <a:avLst/>
          </a:prstGeom>
          <a:noFill/>
          <a:effectLst>
            <a:softEdge rad="31750"/>
          </a:effectLst>
        </p:spPr>
      </p:pic>
      <p:pic>
        <p:nvPicPr>
          <p:cNvPr id="65538" name="Picture 2" descr="http://www.trbimg.com/img-51104842/turbine/la-et-mg-beyonce-destinys-child-super-bowl-lat-001/600"/>
          <p:cNvPicPr>
            <a:picLocks noChangeAspect="1" noChangeArrowheads="1"/>
          </p:cNvPicPr>
          <p:nvPr/>
        </p:nvPicPr>
        <p:blipFill>
          <a:blip r:embed="rId3" cstate="print"/>
          <a:srcRect/>
          <a:stretch>
            <a:fillRect/>
          </a:stretch>
        </p:blipFill>
        <p:spPr bwMode="auto">
          <a:xfrm>
            <a:off x="4644008" y="3621021"/>
            <a:ext cx="4310844" cy="2873896"/>
          </a:xfrm>
          <a:prstGeom prst="rect">
            <a:avLst/>
          </a:prstGeom>
          <a:noFill/>
          <a:effectLst>
            <a:softEdge rad="127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smtClean="0"/>
              <a:t>Lata 1998-2000</a:t>
            </a:r>
            <a:endParaRPr lang="pl-PL" sz="4000" dirty="0"/>
          </a:p>
        </p:txBody>
      </p:sp>
      <p:sp>
        <p:nvSpPr>
          <p:cNvPr id="3" name="Symbol zastępczy zawartości 2"/>
          <p:cNvSpPr>
            <a:spLocks noGrp="1"/>
          </p:cNvSpPr>
          <p:nvPr>
            <p:ph idx="1"/>
          </p:nvPr>
        </p:nvSpPr>
        <p:spPr>
          <a:xfrm>
            <a:off x="251520" y="1916832"/>
            <a:ext cx="8229600" cy="4389120"/>
          </a:xfrm>
        </p:spPr>
        <p:txBody>
          <a:bodyPr>
            <a:normAutofit/>
          </a:bodyPr>
          <a:lstStyle/>
          <a:p>
            <a:pPr>
              <a:buNone/>
            </a:pPr>
            <a:r>
              <a:rPr lang="pl-PL" sz="1600" dirty="0" smtClean="0">
                <a:latin typeface="Comic Sans MS" pitchFamily="66" charset="0"/>
              </a:rPr>
              <a:t>     Po sukcesie debiutanckiej płyty, w 1999 roku zespół wydał drugi krążek zatytułowany „</a:t>
            </a:r>
            <a:r>
              <a:rPr lang="pl-PL" sz="1600" dirty="0" err="1" smtClean="0">
                <a:latin typeface="Comic Sans MS" pitchFamily="66" charset="0"/>
              </a:rPr>
              <a:t>The</a:t>
            </a:r>
            <a:r>
              <a:rPr lang="pl-PL" sz="1600" dirty="0" smtClean="0">
                <a:latin typeface="Comic Sans MS" pitchFamily="66" charset="0"/>
              </a:rPr>
              <a:t> </a:t>
            </a:r>
            <a:r>
              <a:rPr lang="pl-PL" sz="1600" dirty="0" err="1" smtClean="0">
                <a:latin typeface="Comic Sans MS" pitchFamily="66" charset="0"/>
              </a:rPr>
              <a:t>Writing’s</a:t>
            </a:r>
            <a:r>
              <a:rPr lang="pl-PL" sz="1600" dirty="0" smtClean="0">
                <a:latin typeface="Comic Sans MS" pitchFamily="66" charset="0"/>
              </a:rPr>
              <a:t> on </a:t>
            </a:r>
            <a:r>
              <a:rPr lang="pl-PL" sz="1600" dirty="0" err="1" smtClean="0">
                <a:latin typeface="Comic Sans MS" pitchFamily="66" charset="0"/>
              </a:rPr>
              <a:t>the</a:t>
            </a:r>
            <a:r>
              <a:rPr lang="pl-PL" sz="1600" dirty="0" smtClean="0">
                <a:latin typeface="Comic Sans MS" pitchFamily="66" charset="0"/>
              </a:rPr>
              <a:t> Wall”. Pierwszy singiel „</a:t>
            </a:r>
            <a:r>
              <a:rPr lang="pl-PL" sz="1600" dirty="0" err="1" smtClean="0">
                <a:latin typeface="Comic Sans MS" pitchFamily="66" charset="0"/>
              </a:rPr>
              <a:t>Bills</a:t>
            </a:r>
            <a:r>
              <a:rPr lang="pl-PL" sz="1600" dirty="0" smtClean="0">
                <a:latin typeface="Comic Sans MS" pitchFamily="66" charset="0"/>
              </a:rPr>
              <a:t>, </a:t>
            </a:r>
            <a:r>
              <a:rPr lang="pl-PL" sz="1600" dirty="0" err="1" smtClean="0">
                <a:latin typeface="Comic Sans MS" pitchFamily="66" charset="0"/>
              </a:rPr>
              <a:t>bills</a:t>
            </a:r>
            <a:r>
              <a:rPr lang="pl-PL" sz="1600" dirty="0" smtClean="0">
                <a:latin typeface="Comic Sans MS" pitchFamily="66" charset="0"/>
              </a:rPr>
              <a:t>, </a:t>
            </a:r>
            <a:r>
              <a:rPr lang="pl-PL" sz="1600" dirty="0" err="1" smtClean="0">
                <a:latin typeface="Comic Sans MS" pitchFamily="66" charset="0"/>
              </a:rPr>
              <a:t>bills</a:t>
            </a:r>
            <a:r>
              <a:rPr lang="pl-PL" sz="1600" dirty="0" smtClean="0">
                <a:latin typeface="Comic Sans MS" pitchFamily="66" charset="0"/>
              </a:rPr>
              <a:t>” dotarł na szczyt listy Billboard Hot 100. trzecia piosenka za albumu „</a:t>
            </a:r>
            <a:r>
              <a:rPr lang="pl-PL" sz="1600" dirty="0" err="1" smtClean="0">
                <a:latin typeface="Comic Sans MS" pitchFamily="66" charset="0"/>
              </a:rPr>
              <a:t>Say</a:t>
            </a:r>
            <a:r>
              <a:rPr lang="pl-PL" sz="1600" dirty="0" smtClean="0">
                <a:latin typeface="Comic Sans MS" pitchFamily="66" charset="0"/>
              </a:rPr>
              <a:t>  My </a:t>
            </a:r>
            <a:r>
              <a:rPr lang="pl-PL" sz="1600" dirty="0" err="1" smtClean="0">
                <a:latin typeface="Comic Sans MS" pitchFamily="66" charset="0"/>
              </a:rPr>
              <a:t>Name</a:t>
            </a:r>
            <a:r>
              <a:rPr lang="pl-PL" sz="1600" dirty="0" smtClean="0">
                <a:latin typeface="Comic Sans MS" pitchFamily="66" charset="0"/>
              </a:rPr>
              <a:t>” jest uważana za klucz do światowej kariery zespołu. Płyta „The </a:t>
            </a:r>
            <a:r>
              <a:rPr lang="pl-PL" sz="1600" dirty="0" err="1" smtClean="0">
                <a:latin typeface="Comic Sans MS" pitchFamily="66" charset="0"/>
              </a:rPr>
              <a:t>Writing’s</a:t>
            </a:r>
            <a:r>
              <a:rPr lang="pl-PL" sz="1600" dirty="0" smtClean="0">
                <a:latin typeface="Comic Sans MS" pitchFamily="66" charset="0"/>
              </a:rPr>
              <a:t> on the </a:t>
            </a:r>
            <a:r>
              <a:rPr lang="pl-PL" sz="1600" dirty="0" err="1" smtClean="0">
                <a:latin typeface="Comic Sans MS" pitchFamily="66" charset="0"/>
              </a:rPr>
              <a:t>Wll</a:t>
            </a:r>
            <a:r>
              <a:rPr lang="pl-PL" sz="1600" dirty="0" smtClean="0">
                <a:latin typeface="Comic Sans MS" pitchFamily="66" charset="0"/>
              </a:rPr>
              <a:t>” rozeszła się w 50 milionowym nakładzie oraz była jednym z najchętniej kupowanych krążków 2000 roku. Na przełomie lat 1999 i 2000 dwie wokalistki </a:t>
            </a:r>
            <a:r>
              <a:rPr lang="pl-PL" sz="1600" dirty="0" err="1" smtClean="0">
                <a:latin typeface="Comic Sans MS" pitchFamily="66" charset="0"/>
              </a:rPr>
              <a:t>LeToya</a:t>
            </a:r>
            <a:r>
              <a:rPr lang="pl-PL" sz="1600" dirty="0" smtClean="0">
                <a:latin typeface="Comic Sans MS" pitchFamily="66" charset="0"/>
              </a:rPr>
              <a:t> </a:t>
            </a:r>
            <a:r>
              <a:rPr lang="pl-PL" sz="1600" dirty="0" err="1" smtClean="0">
                <a:latin typeface="Comic Sans MS" pitchFamily="66" charset="0"/>
              </a:rPr>
              <a:t>Luckett</a:t>
            </a:r>
            <a:r>
              <a:rPr lang="pl-PL" sz="1600" dirty="0" smtClean="0">
                <a:latin typeface="Comic Sans MS" pitchFamily="66" charset="0"/>
              </a:rPr>
              <a:t> i </a:t>
            </a:r>
            <a:r>
              <a:rPr lang="pl-PL" sz="1600" dirty="0" err="1" smtClean="0">
                <a:latin typeface="Comic Sans MS" pitchFamily="66" charset="0"/>
              </a:rPr>
              <a:t>LaTavie</a:t>
            </a:r>
            <a:r>
              <a:rPr lang="pl-PL" sz="1600" dirty="0" smtClean="0">
                <a:latin typeface="Comic Sans MS" pitchFamily="66" charset="0"/>
              </a:rPr>
              <a:t> </a:t>
            </a:r>
            <a:r>
              <a:rPr lang="pl-PL" sz="1600" dirty="0" err="1" smtClean="0">
                <a:latin typeface="Comic Sans MS" pitchFamily="66" charset="0"/>
              </a:rPr>
              <a:t>Roberson</a:t>
            </a:r>
            <a:r>
              <a:rPr lang="pl-PL" sz="1600" dirty="0" smtClean="0">
                <a:latin typeface="Comic Sans MS" pitchFamily="66" charset="0"/>
              </a:rPr>
              <a:t> postanowiły zakończyć współprace z zespołem. Powodem odejścia miało być faworyzowania przez ich menadżera, </a:t>
            </a:r>
            <a:r>
              <a:rPr lang="pl-PL" sz="1600" dirty="0" err="1" smtClean="0">
                <a:latin typeface="Comic Sans MS" pitchFamily="66" charset="0"/>
              </a:rPr>
              <a:t>Mathew</a:t>
            </a:r>
            <a:r>
              <a:rPr lang="pl-PL" sz="1600" dirty="0" smtClean="0">
                <a:latin typeface="Comic Sans MS" pitchFamily="66" charset="0"/>
              </a:rPr>
              <a:t> </a:t>
            </a:r>
            <a:r>
              <a:rPr lang="pl-PL" sz="1600" dirty="0" err="1" smtClean="0">
                <a:latin typeface="Comic Sans MS" pitchFamily="66" charset="0"/>
              </a:rPr>
              <a:t>Knowles</a:t>
            </a:r>
            <a:r>
              <a:rPr lang="pl-PL" sz="1600" dirty="0" smtClean="0">
                <a:latin typeface="Comic Sans MS" pitchFamily="66" charset="0"/>
              </a:rPr>
              <a:t> jego córki </a:t>
            </a:r>
            <a:r>
              <a:rPr lang="pl-PL" sz="1600" dirty="0" err="1" smtClean="0">
                <a:latin typeface="Comic Sans MS" pitchFamily="66" charset="0"/>
              </a:rPr>
              <a:t>Beyonce</a:t>
            </a:r>
            <a:r>
              <a:rPr lang="pl-PL" sz="1600" dirty="0" smtClean="0">
                <a:latin typeface="Comic Sans MS" pitchFamily="66" charset="0"/>
              </a:rPr>
              <a:t>, oraz Kelly. Wydarzenie to miało miejsce tuż przed kręceniem teledysku do piosenki „</a:t>
            </a:r>
            <a:r>
              <a:rPr lang="pl-PL" sz="1600" dirty="0" err="1" smtClean="0">
                <a:latin typeface="Comic Sans MS" pitchFamily="66" charset="0"/>
              </a:rPr>
              <a:t>Say</a:t>
            </a:r>
            <a:r>
              <a:rPr lang="pl-PL" sz="1600" dirty="0" smtClean="0">
                <a:latin typeface="Comic Sans MS" pitchFamily="66" charset="0"/>
              </a:rPr>
              <a:t> My </a:t>
            </a:r>
            <a:r>
              <a:rPr lang="pl-PL" sz="1600" dirty="0" err="1" smtClean="0">
                <a:latin typeface="Comic Sans MS" pitchFamily="66" charset="0"/>
              </a:rPr>
              <a:t>Name</a:t>
            </a:r>
            <a:r>
              <a:rPr lang="pl-PL" sz="1600" dirty="0" smtClean="0">
                <a:latin typeface="Comic Sans MS" pitchFamily="66" charset="0"/>
              </a:rPr>
              <a:t>”. Dziewczyny zostały zastąpione przez Michelle Williams oraz </a:t>
            </a:r>
            <a:r>
              <a:rPr lang="pl-PL" sz="1600" dirty="0" err="1" smtClean="0">
                <a:latin typeface="Comic Sans MS" pitchFamily="66" charset="0"/>
              </a:rPr>
              <a:t>Farrah</a:t>
            </a:r>
            <a:r>
              <a:rPr lang="pl-PL" sz="1600" dirty="0" smtClean="0">
                <a:latin typeface="Comic Sans MS" pitchFamily="66" charset="0"/>
              </a:rPr>
              <a:t> Franklin. Jednak druga z dziewczyn już po pięciu miesiącach odeszła z zespołu, uzasadniając to nie radzeniem sobie z presja. Mimo zmian w składzie zespołu, piosenki </a:t>
            </a:r>
            <a:r>
              <a:rPr lang="pl-PL" sz="1600" dirty="0" err="1" smtClean="0">
                <a:latin typeface="Comic Sans MS" pitchFamily="66" charset="0"/>
              </a:rPr>
              <a:t>Destiny’s</a:t>
            </a:r>
            <a:r>
              <a:rPr lang="pl-PL" sz="1600" dirty="0" smtClean="0">
                <a:latin typeface="Comic Sans MS" pitchFamily="66" charset="0"/>
              </a:rPr>
              <a:t> Child nie schodziły z pierwszych miejsc list przebojów.  Dziewczyny grały również jako </a:t>
            </a:r>
            <a:r>
              <a:rPr lang="pl-PL" sz="1600" dirty="0" err="1" smtClean="0">
                <a:latin typeface="Comic Sans MS" pitchFamily="66" charset="0"/>
              </a:rPr>
              <a:t>support</a:t>
            </a:r>
            <a:r>
              <a:rPr lang="pl-PL" sz="1600" dirty="0" smtClean="0">
                <a:latin typeface="Comic Sans MS" pitchFamily="66" charset="0"/>
              </a:rPr>
              <a:t> przed koncertami </a:t>
            </a:r>
            <a:r>
              <a:rPr lang="pl-PL" sz="1600" dirty="0" err="1" smtClean="0">
                <a:latin typeface="Comic Sans MS" pitchFamily="66" charset="0"/>
              </a:rPr>
              <a:t>Britney</a:t>
            </a:r>
            <a:r>
              <a:rPr lang="pl-PL" sz="1600" dirty="0" smtClean="0">
                <a:latin typeface="Comic Sans MS" pitchFamily="66" charset="0"/>
              </a:rPr>
              <a:t> </a:t>
            </a:r>
            <a:r>
              <a:rPr lang="pl-PL" sz="1600" dirty="0" err="1" smtClean="0">
                <a:latin typeface="Comic Sans MS" pitchFamily="66" charset="0"/>
              </a:rPr>
              <a:t>Spears</a:t>
            </a:r>
            <a:r>
              <a:rPr lang="pl-PL" sz="1600" dirty="0" smtClean="0">
                <a:latin typeface="Comic Sans MS" pitchFamily="66" charset="0"/>
              </a:rPr>
              <a:t>, czy Christiny </a:t>
            </a:r>
            <a:r>
              <a:rPr lang="pl-PL" sz="1600" dirty="0" err="1" smtClean="0">
                <a:latin typeface="Comic Sans MS" pitchFamily="66" charset="0"/>
              </a:rPr>
              <a:t>Aguilery</a:t>
            </a:r>
            <a:r>
              <a:rPr lang="pl-PL" sz="1600" dirty="0" smtClean="0">
                <a:latin typeface="Comic Sans MS" pitchFamily="66" charset="0"/>
              </a:rPr>
              <a:t>. Pod koniec 2000 roku zespół nagrał piosenkę do filmowej ekranizacji Aniołków Charliego „Independent </a:t>
            </a:r>
            <a:r>
              <a:rPr lang="pl-PL" sz="1600" dirty="0" err="1" smtClean="0">
                <a:latin typeface="Comic Sans MS" pitchFamily="66" charset="0"/>
              </a:rPr>
              <a:t>Woman</a:t>
            </a:r>
            <a:r>
              <a:rPr lang="pl-PL" sz="1600" dirty="0" smtClean="0">
                <a:latin typeface="Comic Sans MS" pitchFamily="66" charset="0"/>
              </a:rPr>
              <a:t>  Part 1”</a:t>
            </a:r>
          </a:p>
          <a:p>
            <a:pPr>
              <a:buNone/>
            </a:pPr>
            <a:endParaRPr lang="pl-PL" sz="1600" dirty="0" smtClean="0">
              <a:latin typeface="Comic Sans MS" pitchFamily="66" charset="0"/>
            </a:endParaRPr>
          </a:p>
          <a:p>
            <a:pPr>
              <a:buNone/>
            </a:pPr>
            <a:endParaRPr lang="pl-PL" sz="1600" dirty="0" smtClean="0">
              <a:latin typeface="Comic Sans MS" pitchFamily="66" charset="0"/>
            </a:endParaRPr>
          </a:p>
          <a:p>
            <a:pPr>
              <a:buNone/>
            </a:pPr>
            <a:endParaRPr lang="pl-PL" sz="1600" dirty="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helavalizard.com/wp-content/uploads/2011/09/Destinys-Child-Independent-Women-cover.jpg"/>
          <p:cNvPicPr>
            <a:picLocks noChangeAspect="1" noChangeArrowheads="1"/>
          </p:cNvPicPr>
          <p:nvPr/>
        </p:nvPicPr>
        <p:blipFill>
          <a:blip r:embed="rId2" cstate="print"/>
          <a:srcRect/>
          <a:stretch>
            <a:fillRect/>
          </a:stretch>
        </p:blipFill>
        <p:spPr bwMode="auto">
          <a:xfrm>
            <a:off x="4572000" y="2708920"/>
            <a:ext cx="4463896" cy="3853830"/>
          </a:xfrm>
          <a:prstGeom prst="rect">
            <a:avLst/>
          </a:prstGeom>
          <a:noFill/>
          <a:effectLst>
            <a:softEdge rad="31750"/>
          </a:effectLst>
        </p:spPr>
      </p:pic>
      <p:pic>
        <p:nvPicPr>
          <p:cNvPr id="1026" name="Picture 2" descr="http://cdn.straightfromthea.com/wp-content/uploads/2011/04/42nd_Annual_Grammy_384f.jpg"/>
          <p:cNvPicPr>
            <a:picLocks noChangeAspect="1" noChangeArrowheads="1"/>
          </p:cNvPicPr>
          <p:nvPr/>
        </p:nvPicPr>
        <p:blipFill>
          <a:blip r:embed="rId3" cstate="print"/>
          <a:srcRect/>
          <a:stretch>
            <a:fillRect/>
          </a:stretch>
        </p:blipFill>
        <p:spPr bwMode="auto">
          <a:xfrm>
            <a:off x="251520" y="692696"/>
            <a:ext cx="4495800" cy="3343275"/>
          </a:xfrm>
          <a:prstGeom prst="rect">
            <a:avLst/>
          </a:prstGeom>
          <a:noFill/>
          <a:effectLst>
            <a:softEdge rad="127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332656"/>
            <a:ext cx="8229600" cy="1143000"/>
          </a:xfrm>
        </p:spPr>
        <p:txBody>
          <a:bodyPr>
            <a:normAutofit/>
          </a:bodyPr>
          <a:lstStyle/>
          <a:p>
            <a:r>
              <a:rPr lang="pl-PL" sz="4000" dirty="0" smtClean="0"/>
              <a:t>Lata 2001-2003</a:t>
            </a:r>
            <a:endParaRPr lang="pl-PL" sz="4000" dirty="0"/>
          </a:p>
        </p:txBody>
      </p:sp>
      <p:sp>
        <p:nvSpPr>
          <p:cNvPr id="3" name="Symbol zastępczy zawartości 2"/>
          <p:cNvSpPr>
            <a:spLocks noGrp="1"/>
          </p:cNvSpPr>
          <p:nvPr>
            <p:ph idx="1"/>
          </p:nvPr>
        </p:nvSpPr>
        <p:spPr>
          <a:xfrm>
            <a:off x="179512" y="1484784"/>
            <a:ext cx="8229600" cy="4896544"/>
          </a:xfrm>
        </p:spPr>
        <p:txBody>
          <a:bodyPr>
            <a:normAutofit lnSpcReduction="10000"/>
          </a:bodyPr>
          <a:lstStyle/>
          <a:p>
            <a:pPr>
              <a:buNone/>
            </a:pPr>
            <a:r>
              <a:rPr lang="pl-PL" sz="1600" dirty="0" smtClean="0">
                <a:latin typeface="Comic Sans MS" pitchFamily="66" charset="0"/>
              </a:rPr>
              <a:t>     Na wiosnę 2001 roku do sklepów wszedł trzeci album </a:t>
            </a:r>
            <a:r>
              <a:rPr lang="pl-PL" sz="1600" dirty="0" err="1" smtClean="0">
                <a:latin typeface="Comic Sans MS" pitchFamily="66" charset="0"/>
              </a:rPr>
              <a:t>Destiny’s</a:t>
            </a:r>
            <a:r>
              <a:rPr lang="pl-PL" sz="1600" dirty="0" smtClean="0">
                <a:latin typeface="Comic Sans MS" pitchFamily="66" charset="0"/>
              </a:rPr>
              <a:t> </a:t>
            </a:r>
            <a:r>
              <a:rPr lang="pl-PL" sz="1600" dirty="0" err="1" smtClean="0">
                <a:latin typeface="Comic Sans MS" pitchFamily="66" charset="0"/>
              </a:rPr>
              <a:t>Child</a:t>
            </a:r>
            <a:r>
              <a:rPr lang="pl-PL" sz="1600" dirty="0" smtClean="0">
                <a:latin typeface="Comic Sans MS" pitchFamily="66" charset="0"/>
              </a:rPr>
              <a:t>, </a:t>
            </a:r>
            <a:r>
              <a:rPr lang="pl-PL" sz="1600" dirty="0" err="1" smtClean="0">
                <a:latin typeface="Comic Sans MS" pitchFamily="66" charset="0"/>
              </a:rPr>
              <a:t>Survivor</a:t>
            </a:r>
            <a:r>
              <a:rPr lang="pl-PL" sz="1600" dirty="0" smtClean="0">
                <a:latin typeface="Comic Sans MS" pitchFamily="66" charset="0"/>
              </a:rPr>
              <a:t>. Trzy pierwsze single; Independent </a:t>
            </a:r>
            <a:r>
              <a:rPr lang="pl-PL" sz="1600" dirty="0" err="1" smtClean="0">
                <a:latin typeface="Comic Sans MS" pitchFamily="66" charset="0"/>
              </a:rPr>
              <a:t>Woman</a:t>
            </a:r>
            <a:r>
              <a:rPr lang="pl-PL" sz="1600" dirty="0" smtClean="0">
                <a:latin typeface="Comic Sans MS" pitchFamily="66" charset="0"/>
              </a:rPr>
              <a:t> Part 1, </a:t>
            </a:r>
            <a:r>
              <a:rPr lang="pl-PL" sz="1600" dirty="0" err="1" smtClean="0">
                <a:latin typeface="Comic Sans MS" pitchFamily="66" charset="0"/>
              </a:rPr>
              <a:t>Survivor</a:t>
            </a:r>
            <a:r>
              <a:rPr lang="pl-PL" sz="1600" dirty="0" smtClean="0">
                <a:latin typeface="Comic Sans MS" pitchFamily="66" charset="0"/>
              </a:rPr>
              <a:t> i </a:t>
            </a:r>
            <a:r>
              <a:rPr lang="pl-PL" sz="1600" dirty="0" err="1" smtClean="0">
                <a:latin typeface="Comic Sans MS" pitchFamily="66" charset="0"/>
              </a:rPr>
              <a:t>Bootylicious</a:t>
            </a:r>
            <a:r>
              <a:rPr lang="pl-PL" sz="1600" dirty="0" smtClean="0">
                <a:latin typeface="Comic Sans MS" pitchFamily="66" charset="0"/>
              </a:rPr>
              <a:t> wiele tygodni pozostawały numer 1 na listach Billboard Hot 100 . Z powodu katastrofy z 11 września, zespół postanowił odwołać swoją europejska trasę koncertową. W październiku wydał płytę „8 </a:t>
            </a:r>
            <a:r>
              <a:rPr lang="pl-PL" sz="1600" dirty="0" err="1" smtClean="0">
                <a:latin typeface="Comic Sans MS" pitchFamily="66" charset="0"/>
              </a:rPr>
              <a:t>Days</a:t>
            </a:r>
            <a:r>
              <a:rPr lang="pl-PL" sz="1600" dirty="0" smtClean="0">
                <a:latin typeface="Comic Sans MS" pitchFamily="66" charset="0"/>
              </a:rPr>
              <a:t> of </a:t>
            </a:r>
            <a:r>
              <a:rPr lang="pl-PL" sz="1600" dirty="0" err="1" smtClean="0">
                <a:latin typeface="Comic Sans MS" pitchFamily="66" charset="0"/>
              </a:rPr>
              <a:t>Christmas</a:t>
            </a:r>
            <a:r>
              <a:rPr lang="pl-PL" sz="1600" dirty="0" smtClean="0">
                <a:latin typeface="Comic Sans MS" pitchFamily="66" charset="0"/>
              </a:rPr>
              <a:t>”, na której mogliśmy znaleźć nowsze wersje świątecznych piosenek. </a:t>
            </a:r>
          </a:p>
          <a:p>
            <a:pPr>
              <a:buNone/>
            </a:pPr>
            <a:r>
              <a:rPr lang="pl-PL" sz="1600" dirty="0">
                <a:latin typeface="Comic Sans MS" pitchFamily="66" charset="0"/>
              </a:rPr>
              <a:t>	</a:t>
            </a:r>
            <a:r>
              <a:rPr lang="pl-PL" sz="1600" dirty="0" smtClean="0">
                <a:latin typeface="Comic Sans MS" pitchFamily="66" charset="0"/>
              </a:rPr>
              <a:t>Po wydaniu płyty wokalistki postanowiły się skupić na solowych karierach. </a:t>
            </a:r>
          </a:p>
          <a:p>
            <a:pPr>
              <a:buNone/>
            </a:pPr>
            <a:r>
              <a:rPr lang="pl-PL" sz="1600" dirty="0">
                <a:latin typeface="Comic Sans MS" pitchFamily="66" charset="0"/>
              </a:rPr>
              <a:t>	</a:t>
            </a:r>
            <a:r>
              <a:rPr lang="pl-PL" sz="1600" dirty="0" smtClean="0">
                <a:latin typeface="Comic Sans MS" pitchFamily="66" charset="0"/>
              </a:rPr>
              <a:t>W 2002 roku Michele nagrała płytę gospel zatytułowaną „</a:t>
            </a:r>
            <a:r>
              <a:rPr lang="pl-PL" sz="1600" dirty="0" err="1" smtClean="0">
                <a:latin typeface="Comic Sans MS" pitchFamily="66" charset="0"/>
              </a:rPr>
              <a:t>Heart</a:t>
            </a:r>
            <a:r>
              <a:rPr lang="pl-PL" sz="1600" dirty="0" smtClean="0">
                <a:latin typeface="Comic Sans MS" pitchFamily="66" charset="0"/>
              </a:rPr>
              <a:t> to </a:t>
            </a:r>
            <a:r>
              <a:rPr lang="pl-PL" sz="1600" dirty="0" err="1" smtClean="0">
                <a:latin typeface="Comic Sans MS" pitchFamily="66" charset="0"/>
              </a:rPr>
              <a:t>Yours</a:t>
            </a:r>
            <a:r>
              <a:rPr lang="pl-PL" sz="1600" dirty="0" smtClean="0">
                <a:latin typeface="Comic Sans MS" pitchFamily="66" charset="0"/>
              </a:rPr>
              <a:t>”, która była numerem 1 listy Billboard Top Gospel Album Chart. </a:t>
            </a:r>
          </a:p>
          <a:p>
            <a:pPr>
              <a:buNone/>
            </a:pPr>
            <a:r>
              <a:rPr lang="pl-PL" sz="1600" dirty="0">
                <a:latin typeface="Comic Sans MS" pitchFamily="66" charset="0"/>
              </a:rPr>
              <a:t>	</a:t>
            </a:r>
            <a:r>
              <a:rPr lang="pl-PL" sz="1600" dirty="0" smtClean="0">
                <a:latin typeface="Comic Sans MS" pitchFamily="66" charset="0"/>
              </a:rPr>
              <a:t>Rowland nagrała duet z raperem Nelly „</a:t>
            </a:r>
            <a:r>
              <a:rPr lang="pl-PL" sz="1600" dirty="0" err="1" smtClean="0">
                <a:latin typeface="Comic Sans MS" pitchFamily="66" charset="0"/>
              </a:rPr>
              <a:t>Dilemma</a:t>
            </a:r>
            <a:r>
              <a:rPr lang="pl-PL" sz="1600" dirty="0" smtClean="0">
                <a:latin typeface="Comic Sans MS" pitchFamily="66" charset="0"/>
              </a:rPr>
              <a:t>”, za co </a:t>
            </a:r>
            <a:r>
              <a:rPr lang="pl-PL" sz="1600" dirty="0" err="1" smtClean="0">
                <a:latin typeface="Comic Sans MS" pitchFamily="66" charset="0"/>
              </a:rPr>
              <a:t>zostałą</a:t>
            </a:r>
            <a:r>
              <a:rPr lang="pl-PL" sz="1600" dirty="0" smtClean="0">
                <a:latin typeface="Comic Sans MS" pitchFamily="66" charset="0"/>
              </a:rPr>
              <a:t> nagrodzona statuetką Grammy. Nagrała również swoją pierwszą solową </a:t>
            </a:r>
            <a:r>
              <a:rPr lang="pl-PL" sz="1600" dirty="0" err="1" smtClean="0">
                <a:latin typeface="Comic Sans MS" pitchFamily="66" charset="0"/>
              </a:rPr>
              <a:t>płyte</a:t>
            </a:r>
            <a:r>
              <a:rPr lang="pl-PL" sz="1600" dirty="0" smtClean="0">
                <a:latin typeface="Comic Sans MS" pitchFamily="66" charset="0"/>
              </a:rPr>
              <a:t> „</a:t>
            </a:r>
            <a:r>
              <a:rPr lang="pl-PL" sz="1600" dirty="0" err="1" smtClean="0">
                <a:latin typeface="Comic Sans MS" pitchFamily="66" charset="0"/>
              </a:rPr>
              <a:t>Simply</a:t>
            </a:r>
            <a:r>
              <a:rPr lang="pl-PL" sz="1600" dirty="0" smtClean="0">
                <a:latin typeface="Comic Sans MS" pitchFamily="66" charset="0"/>
              </a:rPr>
              <a:t> </a:t>
            </a:r>
            <a:r>
              <a:rPr lang="pl-PL" sz="1600" dirty="0" err="1" smtClean="0">
                <a:latin typeface="Comic Sans MS" pitchFamily="66" charset="0"/>
              </a:rPr>
              <a:t>Deep</a:t>
            </a:r>
            <a:r>
              <a:rPr lang="pl-PL" sz="1600" dirty="0" smtClean="0">
                <a:latin typeface="Comic Sans MS" pitchFamily="66" charset="0"/>
              </a:rPr>
              <a:t>”, którą była jedną z najchętniej kupowanych płyt na Wyspach Brytyjskich. </a:t>
            </a:r>
          </a:p>
          <a:p>
            <a:pPr>
              <a:buNone/>
            </a:pPr>
            <a:r>
              <a:rPr lang="pl-PL" sz="1600" dirty="0">
                <a:latin typeface="Comic Sans MS" pitchFamily="66" charset="0"/>
              </a:rPr>
              <a:t>	</a:t>
            </a:r>
            <a:r>
              <a:rPr lang="pl-PL" sz="1600" dirty="0" smtClean="0">
                <a:latin typeface="Comic Sans MS" pitchFamily="66" charset="0"/>
              </a:rPr>
              <a:t>W czasie kiedy koleżanki z zespołu nagrywały płyty </a:t>
            </a:r>
            <a:r>
              <a:rPr lang="pl-PL" sz="1600" dirty="0" err="1" smtClean="0">
                <a:latin typeface="Comic Sans MS" pitchFamily="66" charset="0"/>
              </a:rPr>
              <a:t>Beyonce</a:t>
            </a:r>
            <a:r>
              <a:rPr lang="pl-PL" sz="1600" dirty="0" smtClean="0">
                <a:latin typeface="Comic Sans MS" pitchFamily="66" charset="0"/>
              </a:rPr>
              <a:t> zagrała w filmie „Austin </a:t>
            </a:r>
            <a:r>
              <a:rPr lang="pl-PL" sz="1600" dirty="0" err="1" smtClean="0">
                <a:latin typeface="Comic Sans MS" pitchFamily="66" charset="0"/>
              </a:rPr>
              <a:t>Powers</a:t>
            </a:r>
            <a:r>
              <a:rPr lang="pl-PL" sz="1600" dirty="0" smtClean="0">
                <a:latin typeface="Comic Sans MS" pitchFamily="66" charset="0"/>
              </a:rPr>
              <a:t> in </a:t>
            </a:r>
            <a:r>
              <a:rPr lang="pl-PL" sz="1600" dirty="0" err="1" smtClean="0">
                <a:latin typeface="Comic Sans MS" pitchFamily="66" charset="0"/>
              </a:rPr>
              <a:t>Goldmember</a:t>
            </a:r>
            <a:r>
              <a:rPr lang="pl-PL" sz="1600" dirty="0" smtClean="0">
                <a:latin typeface="Comic Sans MS" pitchFamily="66" charset="0"/>
              </a:rPr>
              <a:t>”, do którego nagrała swoją pierwszą solową piosenkę „</a:t>
            </a:r>
            <a:r>
              <a:rPr lang="pl-PL" sz="1600" dirty="0" err="1" smtClean="0">
                <a:latin typeface="Comic Sans MS" pitchFamily="66" charset="0"/>
              </a:rPr>
              <a:t>Work</a:t>
            </a:r>
            <a:r>
              <a:rPr lang="pl-PL" sz="1600" dirty="0" smtClean="0">
                <a:latin typeface="Comic Sans MS" pitchFamily="66" charset="0"/>
              </a:rPr>
              <a:t> </a:t>
            </a:r>
            <a:r>
              <a:rPr lang="pl-PL" sz="1600" dirty="0" err="1" smtClean="0">
                <a:latin typeface="Comic Sans MS" pitchFamily="66" charset="0"/>
              </a:rPr>
              <a:t>it</a:t>
            </a:r>
            <a:r>
              <a:rPr lang="pl-PL" sz="1600" dirty="0" smtClean="0">
                <a:latin typeface="Comic Sans MS" pitchFamily="66" charset="0"/>
              </a:rPr>
              <a:t> Out”  oraz pojawiła się w piosence rapera Jay-Z „03 Bonnie and Clyde”. W lipcu 2003 roku wydała swój pierwszy solowy album „</a:t>
            </a:r>
            <a:r>
              <a:rPr lang="pl-PL" sz="1600" dirty="0" err="1" smtClean="0">
                <a:latin typeface="Comic Sans MS" pitchFamily="66" charset="0"/>
              </a:rPr>
              <a:t>Dangerously</a:t>
            </a:r>
            <a:r>
              <a:rPr lang="pl-PL" sz="1600" dirty="0" smtClean="0">
                <a:latin typeface="Comic Sans MS" pitchFamily="66" charset="0"/>
              </a:rPr>
              <a:t> in Love”, który zadebiutował na liście Billboard 200, sprzedając się w 317.000 egzemplarzach. Debiut </a:t>
            </a:r>
            <a:r>
              <a:rPr lang="pl-PL" sz="1600" dirty="0" err="1" smtClean="0">
                <a:latin typeface="Comic Sans MS" pitchFamily="66" charset="0"/>
              </a:rPr>
              <a:t>Beyonce</a:t>
            </a:r>
            <a:r>
              <a:rPr lang="pl-PL" sz="1600" dirty="0" smtClean="0">
                <a:latin typeface="Comic Sans MS" pitchFamily="66" charset="0"/>
              </a:rPr>
              <a:t> był pozytywnie przyjęty przez grono krytyków. Za swój pierwszy album dostała pięć nagród Grammy. w 2003 roku Williams, zagrała na </a:t>
            </a:r>
            <a:r>
              <a:rPr lang="pl-PL" sz="1600" dirty="0" err="1" smtClean="0">
                <a:latin typeface="Comic Sans MS" pitchFamily="66" charset="0"/>
              </a:rPr>
              <a:t>Broadway’u</a:t>
            </a:r>
            <a:r>
              <a:rPr lang="pl-PL" sz="1600" dirty="0" smtClean="0">
                <a:latin typeface="Comic Sans MS" pitchFamily="66" charset="0"/>
              </a:rPr>
              <a:t> w musicalu Aida, a rok później wydała swoją drugą płytę „Do </a:t>
            </a:r>
            <a:r>
              <a:rPr lang="pl-PL" sz="1600" dirty="0" err="1" smtClean="0">
                <a:latin typeface="Comic Sans MS" pitchFamily="66" charset="0"/>
              </a:rPr>
              <a:t>You</a:t>
            </a:r>
            <a:r>
              <a:rPr lang="pl-PL" sz="1600" dirty="0" smtClean="0">
                <a:latin typeface="Comic Sans MS" pitchFamily="66" charset="0"/>
              </a:rPr>
              <a:t> </a:t>
            </a:r>
            <a:r>
              <a:rPr lang="pl-PL" sz="1600" dirty="0" err="1" smtClean="0">
                <a:latin typeface="Comic Sans MS" pitchFamily="66" charset="0"/>
              </a:rPr>
              <a:t>Know</a:t>
            </a:r>
            <a:r>
              <a:rPr lang="pl-PL" sz="1600" dirty="0" smtClean="0">
                <a:latin typeface="Comic Sans MS" pitchFamily="66" charset="0"/>
              </a:rPr>
              <a:t>”</a:t>
            </a:r>
            <a:endParaRPr lang="pl-PL" sz="1600" dirty="0">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http://cdn.thatgrapejuice.net/wp-content/uploads/HLIC/632bf89908ee90962631220e27000be9.jpg"/>
          <p:cNvPicPr>
            <a:picLocks noChangeAspect="1" noChangeArrowheads="1"/>
          </p:cNvPicPr>
          <p:nvPr/>
        </p:nvPicPr>
        <p:blipFill>
          <a:blip r:embed="rId2" cstate="print"/>
          <a:srcRect/>
          <a:stretch>
            <a:fillRect/>
          </a:stretch>
        </p:blipFill>
        <p:spPr bwMode="auto">
          <a:xfrm>
            <a:off x="5796136" y="764704"/>
            <a:ext cx="3178324" cy="3178324"/>
          </a:xfrm>
          <a:prstGeom prst="rect">
            <a:avLst/>
          </a:prstGeom>
          <a:noFill/>
          <a:effectLst>
            <a:softEdge rad="31750"/>
          </a:effectLst>
        </p:spPr>
      </p:pic>
      <p:pic>
        <p:nvPicPr>
          <p:cNvPr id="19458" name="Picture 2" descr="http://www.coinhifi.com/StatCovers/Beyonce-Dangerously_In_Love.jpg"/>
          <p:cNvPicPr>
            <a:picLocks noChangeAspect="1" noChangeArrowheads="1"/>
          </p:cNvPicPr>
          <p:nvPr/>
        </p:nvPicPr>
        <p:blipFill>
          <a:blip r:embed="rId3" cstate="print"/>
          <a:srcRect/>
          <a:stretch>
            <a:fillRect/>
          </a:stretch>
        </p:blipFill>
        <p:spPr bwMode="auto">
          <a:xfrm>
            <a:off x="179512" y="764704"/>
            <a:ext cx="3338736" cy="3338736"/>
          </a:xfrm>
          <a:prstGeom prst="rect">
            <a:avLst/>
          </a:prstGeom>
          <a:noFill/>
          <a:effectLst>
            <a:softEdge rad="31750"/>
          </a:effectLst>
        </p:spPr>
      </p:pic>
      <p:pic>
        <p:nvPicPr>
          <p:cNvPr id="19460" name="Picture 4" descr="http://images.uulyrics.com/cover/k/kelly-rowland/album-simply-deep.jpg"/>
          <p:cNvPicPr>
            <a:picLocks noChangeAspect="1" noChangeArrowheads="1"/>
          </p:cNvPicPr>
          <p:nvPr/>
        </p:nvPicPr>
        <p:blipFill>
          <a:blip r:embed="rId4" cstate="print"/>
          <a:srcRect/>
          <a:stretch>
            <a:fillRect/>
          </a:stretch>
        </p:blipFill>
        <p:spPr bwMode="auto">
          <a:xfrm>
            <a:off x="3419872" y="3429000"/>
            <a:ext cx="3250332" cy="3250332"/>
          </a:xfrm>
          <a:prstGeom prst="rect">
            <a:avLst/>
          </a:prstGeom>
          <a:noFill/>
          <a:effectLst>
            <a:softEdge rad="127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404664"/>
            <a:ext cx="8229600" cy="1143000"/>
          </a:xfrm>
        </p:spPr>
        <p:txBody>
          <a:bodyPr>
            <a:normAutofit/>
          </a:bodyPr>
          <a:lstStyle/>
          <a:p>
            <a:r>
              <a:rPr lang="pl-PL" sz="4000" dirty="0" smtClean="0"/>
              <a:t>Lata 2004-2005</a:t>
            </a:r>
            <a:endParaRPr lang="pl-PL" sz="4000" dirty="0"/>
          </a:p>
        </p:txBody>
      </p:sp>
      <p:sp>
        <p:nvSpPr>
          <p:cNvPr id="3" name="Symbol zastępczy zawartości 2"/>
          <p:cNvSpPr>
            <a:spLocks noGrp="1"/>
          </p:cNvSpPr>
          <p:nvPr>
            <p:ph idx="1"/>
          </p:nvPr>
        </p:nvSpPr>
        <p:spPr>
          <a:xfrm>
            <a:off x="107504" y="1556792"/>
            <a:ext cx="8229600" cy="4752528"/>
          </a:xfrm>
        </p:spPr>
        <p:txBody>
          <a:bodyPr>
            <a:normAutofit/>
          </a:bodyPr>
          <a:lstStyle/>
          <a:p>
            <a:pPr>
              <a:buNone/>
            </a:pPr>
            <a:r>
              <a:rPr lang="pl-PL" sz="1600" dirty="0" smtClean="0">
                <a:latin typeface="Comic Sans MS" pitchFamily="66" charset="0"/>
              </a:rPr>
              <a:t>   Trzy lata po rozpadzie, dziewczyny powróciły wspólnie do Studia, aby nagrać piętą płytę „</a:t>
            </a:r>
            <a:r>
              <a:rPr lang="pl-PL" sz="1600" dirty="0" err="1" smtClean="0">
                <a:latin typeface="Comic Sans MS" pitchFamily="66" charset="0"/>
              </a:rPr>
              <a:t>Destiny</a:t>
            </a:r>
            <a:r>
              <a:rPr lang="pl-PL" sz="1600" dirty="0" smtClean="0">
                <a:latin typeface="Comic Sans MS" pitchFamily="66" charset="0"/>
              </a:rPr>
              <a:t> </a:t>
            </a:r>
            <a:r>
              <a:rPr lang="pl-PL" sz="1600" dirty="0" err="1" smtClean="0">
                <a:latin typeface="Comic Sans MS" pitchFamily="66" charset="0"/>
              </a:rPr>
              <a:t>Fulffilled</a:t>
            </a:r>
            <a:r>
              <a:rPr lang="pl-PL" sz="1600" dirty="0" smtClean="0">
                <a:latin typeface="Comic Sans MS" pitchFamily="66" charset="0"/>
              </a:rPr>
              <a:t>”. Był to jeden z najlepiej sprzedanych albumów 2005 roku.  </a:t>
            </a:r>
            <a:r>
              <a:rPr lang="pl-PL" sz="1600" dirty="0" err="1" smtClean="0">
                <a:latin typeface="Comic Sans MS" pitchFamily="66" charset="0"/>
              </a:rPr>
              <a:t>Destiny’s</a:t>
            </a:r>
            <a:r>
              <a:rPr lang="pl-PL" sz="1600" dirty="0" smtClean="0">
                <a:latin typeface="Comic Sans MS" pitchFamily="66" charset="0"/>
              </a:rPr>
              <a:t> </a:t>
            </a:r>
            <a:r>
              <a:rPr lang="pl-PL" sz="1600" dirty="0" err="1" smtClean="0">
                <a:latin typeface="Comic Sans MS" pitchFamily="66" charset="0"/>
              </a:rPr>
              <a:t>Child</a:t>
            </a:r>
            <a:r>
              <a:rPr lang="pl-PL" sz="1600" dirty="0" smtClean="0">
                <a:latin typeface="Comic Sans MS" pitchFamily="66" charset="0"/>
              </a:rPr>
              <a:t> wyruszyły w trasę koncertową „</a:t>
            </a:r>
            <a:r>
              <a:rPr lang="pl-PL" sz="1600" dirty="0" err="1" smtClean="0">
                <a:latin typeface="Comic Sans MS" pitchFamily="66" charset="0"/>
              </a:rPr>
              <a:t>Destiny</a:t>
            </a:r>
            <a:r>
              <a:rPr lang="pl-PL" sz="1600" dirty="0" smtClean="0">
                <a:latin typeface="Comic Sans MS" pitchFamily="66" charset="0"/>
              </a:rPr>
              <a:t> </a:t>
            </a:r>
            <a:r>
              <a:rPr lang="pl-PL" sz="1600" dirty="0" err="1" smtClean="0">
                <a:latin typeface="Comic Sans MS" pitchFamily="66" charset="0"/>
              </a:rPr>
              <a:t>Fulfilled…and</a:t>
            </a:r>
            <a:r>
              <a:rPr lang="pl-PL" sz="1600" dirty="0" smtClean="0">
                <a:latin typeface="Comic Sans MS" pitchFamily="66" charset="0"/>
              </a:rPr>
              <a:t> </a:t>
            </a:r>
            <a:r>
              <a:rPr lang="pl-PL" sz="1600" dirty="0" err="1" smtClean="0">
                <a:latin typeface="Comic Sans MS" pitchFamily="66" charset="0"/>
              </a:rPr>
              <a:t>Lovin</a:t>
            </a:r>
            <a:r>
              <a:rPr lang="pl-PL" sz="1600" dirty="0" smtClean="0">
                <a:latin typeface="Comic Sans MS" pitchFamily="66" charset="0"/>
              </a:rPr>
              <a:t>’ </a:t>
            </a:r>
            <a:r>
              <a:rPr lang="pl-PL" sz="1600" dirty="0" err="1" smtClean="0">
                <a:latin typeface="Comic Sans MS" pitchFamily="66" charset="0"/>
              </a:rPr>
              <a:t>It</a:t>
            </a:r>
            <a:r>
              <a:rPr lang="pl-PL" sz="1600" dirty="0" smtClean="0">
                <a:latin typeface="Comic Sans MS" pitchFamily="66" charset="0"/>
              </a:rPr>
              <a:t> </a:t>
            </a:r>
            <a:r>
              <a:rPr lang="pl-PL" sz="1600" dirty="0" err="1" smtClean="0">
                <a:latin typeface="Comic Sans MS" pitchFamily="66" charset="0"/>
              </a:rPr>
              <a:t>Tour</a:t>
            </a:r>
            <a:r>
              <a:rPr lang="pl-PL" sz="1600" dirty="0" smtClean="0">
                <a:latin typeface="Comic Sans MS" pitchFamily="66" charset="0"/>
              </a:rPr>
              <a:t>”. Na jednym z koncertów, w Hiszpanii zespół ogłosił swój definitywny rozpad. Grupa wysłała list do MTV tłumacząc swoją decyzję:</a:t>
            </a:r>
            <a:br>
              <a:rPr lang="pl-PL" sz="1600" dirty="0" smtClean="0">
                <a:latin typeface="Comic Sans MS" pitchFamily="66" charset="0"/>
              </a:rPr>
            </a:br>
            <a:r>
              <a:rPr lang="pl-PL" sz="1600" dirty="0" smtClean="0">
                <a:latin typeface="Comic Sans MS" pitchFamily="66" charset="0"/>
              </a:rPr>
              <a:t>	</a:t>
            </a:r>
          </a:p>
          <a:p>
            <a:pPr>
              <a:buNone/>
            </a:pPr>
            <a:r>
              <a:rPr lang="pl-PL" sz="1600" dirty="0">
                <a:latin typeface="Comic Sans MS" pitchFamily="66" charset="0"/>
              </a:rPr>
              <a:t>	</a:t>
            </a:r>
            <a:r>
              <a:rPr lang="pl-PL" sz="1600" dirty="0" smtClean="0">
                <a:latin typeface="Comic Sans MS" pitchFamily="66" charset="0"/>
              </a:rPr>
              <a:t>„Pracujemy ze sobą odkąd miałyśmy 9 lat, a koncertujemy odkąd miałyśmy 14. Po długich dyskusjach doszłyśmy do wniosku, że nasza trasa koncertowa dała nam możliwość opuszczenia </a:t>
            </a:r>
            <a:r>
              <a:rPr lang="pl-PL" sz="1600" dirty="0" err="1" smtClean="0">
                <a:latin typeface="Comic Sans MS" pitchFamily="66" charset="0"/>
              </a:rPr>
              <a:t>Destiny’s</a:t>
            </a:r>
            <a:r>
              <a:rPr lang="pl-PL" sz="1600" dirty="0" smtClean="0">
                <a:latin typeface="Comic Sans MS" pitchFamily="66" charset="0"/>
              </a:rPr>
              <a:t> Child z klasą, nadal się przyjaźniąc oraz wypełnione nadal przytłaczającą wdzięcznością dla muzyki, naszych fanów oraz dla nas samych. Wszystkie te wspaniałe lata pracy, uświadomiły nam, że jesteśmy gotowe, aby realizować nasze osobiste cele. Nie ważne co się stanie, zawsze będziemy kochać siebie jako przyjaciółki i siostry oraz zawsze będziemy  się wspierać nawzajem jako artystki. Chcemy podziękować wszystkim naszym fanom za ich niesamowitą miłość i wsparcie. Mam nadzieję zobaczyć was wszystkich jak będziemy spełniać </a:t>
            </a:r>
            <a:r>
              <a:rPr lang="pl-PL" sz="1600" smtClean="0">
                <a:latin typeface="Comic Sans MS" pitchFamily="66" charset="0"/>
              </a:rPr>
              <a:t>nasze </a:t>
            </a:r>
            <a:r>
              <a:rPr lang="pl-PL" sz="1600" smtClean="0">
                <a:latin typeface="Comic Sans MS" pitchFamily="66" charset="0"/>
              </a:rPr>
              <a:t>marzenia.”</a:t>
            </a:r>
            <a:endParaRPr lang="pl-PL" sz="1600" dirty="0" smtClean="0">
              <a:latin typeface="Comic Sans MS" pitchFamily="66" charset="0"/>
            </a:endParaRPr>
          </a:p>
          <a:p>
            <a:pPr>
              <a:buNone/>
            </a:pPr>
            <a:r>
              <a:rPr lang="pl-PL" sz="1600" dirty="0" smtClean="0">
                <a:latin typeface="Comic Sans MS" pitchFamily="66" charset="0"/>
              </a:rPr>
              <a:t>					-</a:t>
            </a:r>
            <a:r>
              <a:rPr lang="pl-PL" sz="1600" dirty="0" err="1" smtClean="0">
                <a:latin typeface="Comic Sans MS" pitchFamily="66" charset="0"/>
              </a:rPr>
              <a:t>Destiny’s</a:t>
            </a:r>
            <a:r>
              <a:rPr lang="pl-PL" sz="1600" dirty="0" smtClean="0">
                <a:latin typeface="Comic Sans MS" pitchFamily="66" charset="0"/>
              </a:rPr>
              <a:t> </a:t>
            </a:r>
            <a:r>
              <a:rPr lang="pl-PL" sz="1600" dirty="0" err="1" smtClean="0">
                <a:latin typeface="Comic Sans MS" pitchFamily="66" charset="0"/>
              </a:rPr>
              <a:t>Child</a:t>
            </a:r>
            <a:r>
              <a:rPr lang="pl-PL" sz="1600" dirty="0" smtClean="0">
                <a:latin typeface="Comic Sans MS" pitchFamily="66" charset="0"/>
              </a:rPr>
              <a:t>, MTV.</a:t>
            </a:r>
            <a:endParaRPr lang="pl-PL" sz="1600" dirty="0">
              <a:latin typeface="Comic Sans MS"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Niestandardowy 3">
      <a:dk1>
        <a:sysClr val="windowText" lastClr="000000"/>
      </a:dk1>
      <a:lt1>
        <a:srgbClr val="DCEBEF"/>
      </a:lt1>
      <a:dk2>
        <a:srgbClr val="FCB2CE"/>
      </a:dk2>
      <a:lt2>
        <a:srgbClr val="EFF4EF"/>
      </a:lt2>
      <a:accent1>
        <a:srgbClr val="EA2C8B"/>
      </a:accent1>
      <a:accent2>
        <a:srgbClr val="53D2FF"/>
      </a:accent2>
      <a:accent3>
        <a:srgbClr val="DFB6E0"/>
      </a:accent3>
      <a:accent4>
        <a:srgbClr val="FBD6BB"/>
      </a:accent4>
      <a:accent5>
        <a:srgbClr val="F8F7C9"/>
      </a:accent5>
      <a:accent6>
        <a:srgbClr val="E8B7B7"/>
      </a:accent6>
      <a:hlink>
        <a:srgbClr val="B3EFEC"/>
      </a:hlink>
      <a:folHlink>
        <a:srgbClr val="ACA2F8"/>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289</TotalTime>
  <Words>666</Words>
  <Application>Microsoft Office PowerPoint</Application>
  <PresentationFormat>Pokaz na ekranie (4:3)</PresentationFormat>
  <Paragraphs>21</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Przepływ</vt:lpstr>
      <vt:lpstr>Destiny’s Child </vt:lpstr>
      <vt:lpstr>Slajd 2</vt:lpstr>
      <vt:lpstr>Lata 1990-97</vt:lpstr>
      <vt:lpstr>Slajd 4</vt:lpstr>
      <vt:lpstr>Lata 1998-2000</vt:lpstr>
      <vt:lpstr>Slajd 6</vt:lpstr>
      <vt:lpstr>Lata 2001-2003</vt:lpstr>
      <vt:lpstr>Slajd 8</vt:lpstr>
      <vt:lpstr>Lata 2004-2005</vt:lpstr>
      <vt:lpstr>Slajd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Zuzia</dc:creator>
  <cp:lastModifiedBy>msochacz</cp:lastModifiedBy>
  <cp:revision>39</cp:revision>
  <dcterms:created xsi:type="dcterms:W3CDTF">2013-03-24T16:43:40Z</dcterms:created>
  <dcterms:modified xsi:type="dcterms:W3CDTF">2013-03-27T13:06:07Z</dcterms:modified>
</cp:coreProperties>
</file>