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3" r:id="rId8"/>
    <p:sldId id="264" r:id="rId9"/>
    <p:sldId id="265"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95" autoAdjust="0"/>
    <p:restoredTop sz="94660"/>
  </p:normalViewPr>
  <p:slideViewPr>
    <p:cSldViewPr>
      <p:cViewPr>
        <p:scale>
          <a:sx n="59" d="100"/>
          <a:sy n="59" d="100"/>
        </p:scale>
        <p:origin x="-888"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7B8AEBBE-F8B2-42CF-9895-E86A608384EB}" type="datetime1">
              <a:rPr lang="en-US" smtClean="0"/>
              <a:pPr/>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8856D55-EFBE-4F9B-8A5F-09D42CA22A9B}" type="datetime1">
              <a:rPr lang="en-US" smtClean="0"/>
              <a:pPr/>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12/9/2012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0502831">
            <a:off x="703956" y="637134"/>
            <a:ext cx="3033464" cy="213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ctrTitle"/>
          </p:nvPr>
        </p:nvSpPr>
        <p:spPr>
          <a:xfrm>
            <a:off x="685800" y="1600200"/>
            <a:ext cx="7772400" cy="1684784"/>
          </a:xfrm>
        </p:spPr>
        <p:txBody>
          <a:bodyPr>
            <a:normAutofit/>
          </a:bodyPr>
          <a:lstStyle/>
          <a:p>
            <a:r>
              <a:rPr lang="pl-PL" sz="7200" dirty="0" smtClean="0"/>
              <a:t>Co nieco o mewach</a:t>
            </a:r>
            <a:endParaRPr lang="pl-PL" sz="7200" dirty="0"/>
          </a:p>
        </p:txBody>
      </p:sp>
      <p:sp>
        <p:nvSpPr>
          <p:cNvPr id="3" name="Podtytuł 2"/>
          <p:cNvSpPr>
            <a:spLocks noGrp="1"/>
          </p:cNvSpPr>
          <p:nvPr>
            <p:ph type="subTitle" idx="1"/>
          </p:nvPr>
        </p:nvSpPr>
        <p:spPr/>
        <p:txBody>
          <a:bodyPr/>
          <a:lstStyle/>
          <a:p>
            <a:endParaRPr lang="pl-PL"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13772">
            <a:off x="4235175" y="3679966"/>
            <a:ext cx="38100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048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a:xfrm rot="20609654">
            <a:off x="679704" y="1414689"/>
            <a:ext cx="7784538" cy="4650193"/>
          </a:xfrm>
        </p:spPr>
        <p:txBody>
          <a:bodyPr>
            <a:normAutofit/>
          </a:bodyPr>
          <a:lstStyle/>
          <a:p>
            <a:pPr marL="0" indent="0">
              <a:buNone/>
            </a:pPr>
            <a:r>
              <a:rPr lang="pl-PL" sz="5800" b="1" dirty="0" smtClean="0">
                <a:solidFill>
                  <a:srgbClr val="C00000"/>
                </a:solidFill>
              </a:rPr>
              <a:t>Dziękuję za wspólny lot!</a:t>
            </a:r>
            <a:endParaRPr lang="pl-PL" sz="5800" b="1" dirty="0">
              <a:solidFill>
                <a:srgbClr val="C00000"/>
              </a:solidFill>
            </a:endParaRPr>
          </a:p>
        </p:txBody>
      </p:sp>
      <p:sp>
        <p:nvSpPr>
          <p:cNvPr id="5" name="Tytuł 4"/>
          <p:cNvSpPr>
            <a:spLocks noGrp="1"/>
          </p:cNvSpPr>
          <p:nvPr>
            <p:ph type="title"/>
          </p:nvPr>
        </p:nvSpPr>
        <p:spPr/>
        <p:txBody>
          <a:bodyPr/>
          <a:lstStyle/>
          <a:p>
            <a:endParaRPr lang="pl-PL" dirty="0"/>
          </a:p>
        </p:txBody>
      </p:sp>
      <p:pic>
        <p:nvPicPr>
          <p:cNvPr id="7170" name="Picture 2" descr="C:\Users\Dominika\AppData\Local\Microsoft\Windows\Temporary Internet Files\Content.IE5\RB6LMYEN\MP9004033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7" y="2561688"/>
            <a:ext cx="5066257" cy="317156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ominika\AppData\Local\Microsoft\Windows\Temporary Internet Files\Content.IE5\1BYVH8LJ\MP90040686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680319"/>
            <a:ext cx="4305166" cy="2868990"/>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5796136" y="6237312"/>
            <a:ext cx="2736304" cy="369332"/>
          </a:xfrm>
          <a:prstGeom prst="rect">
            <a:avLst/>
          </a:prstGeom>
          <a:noFill/>
        </p:spPr>
        <p:txBody>
          <a:bodyPr wrap="square" rtlCol="0">
            <a:spAutoFit/>
          </a:bodyPr>
          <a:lstStyle/>
          <a:p>
            <a:r>
              <a:rPr lang="pl-PL" dirty="0" smtClean="0"/>
              <a:t>Dominika Owczarek 6a</a:t>
            </a:r>
            <a:endParaRPr lang="pl-PL" dirty="0"/>
          </a:p>
        </p:txBody>
      </p:sp>
    </p:spTree>
    <p:extLst>
      <p:ext uri="{BB962C8B-B14F-4D97-AF65-F5344CB8AC3E}">
        <p14:creationId xmlns:p14="http://schemas.microsoft.com/office/powerpoint/2010/main" val="638890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1484784"/>
            <a:ext cx="8496943" cy="5184576"/>
          </a:xfrm>
        </p:spPr>
        <p:txBody>
          <a:bodyPr>
            <a:normAutofit/>
          </a:bodyPr>
          <a:lstStyle/>
          <a:p>
            <a:r>
              <a:rPr lang="pl-PL" dirty="0" smtClean="0"/>
              <a:t>Mewy są wszystkim doskonale znane. Postrzegamy je jako nienadzwyczajnych tubylców Morza Bałtyckiego.  Czy jednak zdajemy sobie sprawę, co te ptaki tak naprawdę potrafią? Ptaki te potrafią więcej niż nam się wydaje i są piękniejsze niż myślimy.</a:t>
            </a:r>
          </a:p>
          <a:p>
            <a:r>
              <a:rPr lang="pl-PL" dirty="0"/>
              <a:t>Mewy powszechnie kojarzone są z Bałtykiem. I słusznie, bo na </a:t>
            </a:r>
            <a:r>
              <a:rPr lang="pl-PL" dirty="0" smtClean="0"/>
              <a:t>naszym wybrzeżu </a:t>
            </a:r>
            <a:r>
              <a:rPr lang="pl-PL" dirty="0"/>
              <a:t>spotkać ich można najwięcej</a:t>
            </a:r>
            <a:r>
              <a:rPr lang="pl-PL" dirty="0" smtClean="0"/>
              <a:t>. Najpopularniejszą i najliczniejszą pod względem osobników jest </a:t>
            </a:r>
            <a:r>
              <a:rPr lang="pl-PL" dirty="0"/>
              <a:t>mewa śmieszka. </a:t>
            </a:r>
            <a:endParaRPr lang="pl-PL" dirty="0" smtClean="0"/>
          </a:p>
          <a:p>
            <a:r>
              <a:rPr lang="pl-PL" dirty="0" smtClean="0"/>
              <a:t>Latem</a:t>
            </a:r>
            <a:r>
              <a:rPr lang="pl-PL" dirty="0"/>
              <a:t>, na naszym wybrzeżu najwięcej jest mew srebrzystych </a:t>
            </a:r>
            <a:r>
              <a:rPr lang="pl-PL" dirty="0" smtClean="0"/>
              <a:t>. Zimą </a:t>
            </a:r>
            <a:r>
              <a:rPr lang="pl-PL" dirty="0"/>
              <a:t>nad morzem można spotkać mewy srebrzyste, siodłate, żółtonogie, a niekiedy także gatunki rzadsze - na przykład mewy blade, polarne oraz trójpalczaste.</a:t>
            </a:r>
          </a:p>
        </p:txBody>
      </p:sp>
      <p:sp>
        <p:nvSpPr>
          <p:cNvPr id="3" name="Tytuł 2"/>
          <p:cNvSpPr>
            <a:spLocks noGrp="1"/>
          </p:cNvSpPr>
          <p:nvPr>
            <p:ph type="title"/>
          </p:nvPr>
        </p:nvSpPr>
        <p:spPr>
          <a:xfrm>
            <a:off x="457200" y="116632"/>
            <a:ext cx="8229600" cy="1152128"/>
          </a:xfrm>
        </p:spPr>
        <p:txBody>
          <a:bodyPr>
            <a:normAutofit fontScale="90000"/>
          </a:bodyPr>
          <a:lstStyle/>
          <a:p>
            <a:r>
              <a:rPr lang="pl-PL" dirty="0" smtClean="0"/>
              <a:t>Parę słów na początek, czyli o mewach ogółem</a:t>
            </a:r>
            <a:endParaRPr lang="pl-PL" dirty="0"/>
          </a:p>
        </p:txBody>
      </p:sp>
    </p:spTree>
    <p:extLst>
      <p:ext uri="{BB962C8B-B14F-4D97-AF65-F5344CB8AC3E}">
        <p14:creationId xmlns:p14="http://schemas.microsoft.com/office/powerpoint/2010/main" val="3862455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88640"/>
            <a:ext cx="8229600" cy="1152128"/>
          </a:xfrm>
        </p:spPr>
        <p:txBody>
          <a:bodyPr/>
          <a:lstStyle/>
          <a:p>
            <a:r>
              <a:rPr lang="pl-PL" dirty="0" smtClean="0"/>
              <a:t>Mewa  pospolita</a:t>
            </a:r>
            <a:endParaRPr lang="pl-PL" dirty="0"/>
          </a:p>
        </p:txBody>
      </p:sp>
      <p:sp>
        <p:nvSpPr>
          <p:cNvPr id="2" name="Symbol zastępczy zawartości 1"/>
          <p:cNvSpPr>
            <a:spLocks noGrp="1"/>
          </p:cNvSpPr>
          <p:nvPr>
            <p:ph sz="quarter" idx="13"/>
          </p:nvPr>
        </p:nvSpPr>
        <p:spPr>
          <a:xfrm>
            <a:off x="107504" y="1268760"/>
            <a:ext cx="4536504" cy="5400600"/>
          </a:xfrm>
        </p:spPr>
        <p:txBody>
          <a:bodyPr>
            <a:normAutofit fontScale="85000" lnSpcReduction="10000"/>
          </a:bodyPr>
          <a:lstStyle/>
          <a:p>
            <a:r>
              <a:rPr lang="pl-PL" dirty="0" smtClean="0"/>
              <a:t>Tereny gniazdowe tej mewy, to przede wszystkim północna i północno-zachodnia Europa. </a:t>
            </a:r>
          </a:p>
          <a:p>
            <a:r>
              <a:rPr lang="pl-PL" dirty="0" smtClean="0"/>
              <a:t>Można by powiedzieć, że jest ona otwarta na wszelkiego rodzaju tereny: skaliste, porośnięte trawą lub piaszczyste.</a:t>
            </a:r>
          </a:p>
          <a:p>
            <a:r>
              <a:rPr lang="pl-PL" dirty="0" smtClean="0"/>
              <a:t>Gniazdo buduje z suchych elementów roślin i zakłada zazwyczaj na ziemi, pośród niskich roślin. </a:t>
            </a:r>
          </a:p>
          <a:p>
            <a:r>
              <a:rPr lang="pl-PL" dirty="0" smtClean="0"/>
              <a:t>W przypadku mew pospolitych jajka wysiadują oboje partnerzy przez ok. 3 tygodnie.</a:t>
            </a:r>
          </a:p>
          <a:p>
            <a:r>
              <a:rPr lang="pl-PL" dirty="0" smtClean="0"/>
              <a:t>Jajka są brązowawe, pokryte ciemnymi plamkami.</a:t>
            </a:r>
          </a:p>
          <a:p>
            <a:r>
              <a:rPr lang="pl-PL" dirty="0" smtClean="0"/>
              <a:t>Mewy te żywią się zwykle owadami, skorupiakami, mięczakami, czy pędrakami.</a:t>
            </a:r>
            <a:endParaRPr lang="pl-PL" dirty="0"/>
          </a:p>
        </p:txBody>
      </p:sp>
      <p:sp>
        <p:nvSpPr>
          <p:cNvPr id="4" name="Symbol zastępczy zawartości 3"/>
          <p:cNvSpPr>
            <a:spLocks noGrp="1"/>
          </p:cNvSpPr>
          <p:nvPr>
            <p:ph sz="quarter" idx="14"/>
          </p:nvPr>
        </p:nvSpPr>
        <p:spPr/>
        <p:txBody>
          <a:bodyPr/>
          <a:lstStyle/>
          <a:p>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132856"/>
            <a:ext cx="4032448" cy="353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864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0648"/>
            <a:ext cx="8229600" cy="1224136"/>
          </a:xfrm>
        </p:spPr>
        <p:txBody>
          <a:bodyPr/>
          <a:lstStyle/>
          <a:p>
            <a:r>
              <a:rPr lang="pl-PL" dirty="0" smtClean="0"/>
              <a:t>Mewa  srebrzysta</a:t>
            </a:r>
            <a:endParaRPr lang="pl-PL" dirty="0"/>
          </a:p>
        </p:txBody>
      </p:sp>
      <p:sp>
        <p:nvSpPr>
          <p:cNvPr id="5" name="Symbol zastępczy zawartości 4"/>
          <p:cNvSpPr>
            <a:spLocks noGrp="1"/>
          </p:cNvSpPr>
          <p:nvPr>
            <p:ph sz="quarter" idx="13"/>
          </p:nvPr>
        </p:nvSpPr>
        <p:spPr>
          <a:xfrm>
            <a:off x="323528" y="1340768"/>
            <a:ext cx="4248472" cy="5328592"/>
          </a:xfrm>
        </p:spPr>
        <p:txBody>
          <a:bodyPr>
            <a:normAutofit fontScale="85000" lnSpcReduction="10000"/>
          </a:bodyPr>
          <a:lstStyle/>
          <a:p>
            <a:pPr marL="0" indent="0">
              <a:buNone/>
            </a:pPr>
            <a:r>
              <a:rPr lang="pl-PL" dirty="0" smtClean="0"/>
              <a:t>    Ten gatunek mewy jest                                                                                                                                                                                   najliczniejszym z dużych mew.</a:t>
            </a:r>
          </a:p>
          <a:p>
            <a:r>
              <a:rPr lang="pl-PL" dirty="0" smtClean="0"/>
              <a:t>Gustuje głównie w północnym wybrzeżu Europy, rzadziej pojawia się na wodach śródlądowych.</a:t>
            </a:r>
          </a:p>
          <a:p>
            <a:r>
              <a:rPr lang="pl-PL" dirty="0" smtClean="0"/>
              <a:t>Jej charakterystyczną cechą są …dźwięki! Najbardziej znane jest jej radosne wołanie „</a:t>
            </a:r>
            <a:r>
              <a:rPr lang="pl-PL" dirty="0" err="1" smtClean="0"/>
              <a:t>kjau-kjau</a:t>
            </a:r>
            <a:r>
              <a:rPr lang="pl-PL" dirty="0" smtClean="0"/>
              <a:t>”.</a:t>
            </a:r>
          </a:p>
          <a:p>
            <a:r>
              <a:rPr lang="pl-PL" dirty="0" smtClean="0"/>
              <a:t>Gniazdo mewy srebrzystej składa się wyścielonej jamy i odrobiny materiału roślinnego.</a:t>
            </a:r>
          </a:p>
          <a:p>
            <a:r>
              <a:rPr lang="pl-PL" dirty="0" smtClean="0"/>
              <a:t>Znana jest również ze swojej długowieczności, ponieważ może żyć nawet ponad 30 lat, co w przypadku mew jest bardzo dużo.</a:t>
            </a:r>
          </a:p>
          <a:p>
            <a:r>
              <a:rPr lang="pl-PL" dirty="0" smtClean="0"/>
              <a:t>Są to mewy wszystkożerne i nie narzekają na brak pożywienia.</a:t>
            </a:r>
            <a:endParaRPr lang="pl-PL" dirty="0"/>
          </a:p>
        </p:txBody>
      </p:sp>
      <p:sp>
        <p:nvSpPr>
          <p:cNvPr id="6" name="Symbol zastępczy zawartości 5"/>
          <p:cNvSpPr>
            <a:spLocks noGrp="1"/>
          </p:cNvSpPr>
          <p:nvPr>
            <p:ph sz="quarter" idx="14"/>
          </p:nvPr>
        </p:nvSpPr>
        <p:spPr/>
        <p:txBody>
          <a:bodyPr/>
          <a:lstStyle/>
          <a:p>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202" y="1556792"/>
            <a:ext cx="4101278" cy="478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059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smtClean="0"/>
              <a:t>Mewa  siodłata</a:t>
            </a:r>
            <a:endParaRPr lang="pl-PL" dirty="0"/>
          </a:p>
        </p:txBody>
      </p:sp>
      <p:sp>
        <p:nvSpPr>
          <p:cNvPr id="6" name="Symbol zastępczy zawartości 5"/>
          <p:cNvSpPr>
            <a:spLocks noGrp="1"/>
          </p:cNvSpPr>
          <p:nvPr>
            <p:ph sz="quarter" idx="13"/>
          </p:nvPr>
        </p:nvSpPr>
        <p:spPr>
          <a:xfrm>
            <a:off x="323528" y="1412776"/>
            <a:ext cx="4175319" cy="5256584"/>
          </a:xfrm>
        </p:spPr>
        <p:txBody>
          <a:bodyPr>
            <a:normAutofit fontScale="85000" lnSpcReduction="10000"/>
          </a:bodyPr>
          <a:lstStyle/>
          <a:p>
            <a:r>
              <a:rPr lang="pl-PL" dirty="0" smtClean="0"/>
              <a:t>Jest to największa mewa w Europie. Długość jej ciała dochodzi do 80 cm, a rozpiętość skrzydeł nawet do 170 cm!</a:t>
            </a:r>
          </a:p>
          <a:p>
            <a:r>
              <a:rPr lang="pl-PL" dirty="0" smtClean="0"/>
              <a:t>Gniazdo buduje zwykle przy brzegu. Zbudowane jest z roślin i resztek.</a:t>
            </a:r>
          </a:p>
          <a:p>
            <a:r>
              <a:rPr lang="pl-PL" dirty="0" smtClean="0"/>
              <a:t>Samica wysiaduje jajka przez 4 tygodnie. Pisklęta karmione są przez około  50 dni, po 7 tygodniach stają się samodzielne.</a:t>
            </a:r>
          </a:p>
          <a:p>
            <a:r>
              <a:rPr lang="pl-PL" dirty="0" smtClean="0"/>
              <a:t>Odżywia się - podobnie jak mewa srebrzysta – bardzo różnorodnym pokarmem.</a:t>
            </a:r>
          </a:p>
          <a:p>
            <a:r>
              <a:rPr lang="pl-PL" dirty="0" smtClean="0"/>
              <a:t>Jest to mewa pożyteczna, gdyż oczyszcza plaże i porty z odpadków.</a:t>
            </a:r>
            <a:endParaRPr lang="pl-PL" dirty="0"/>
          </a:p>
        </p:txBody>
      </p:sp>
      <p:sp>
        <p:nvSpPr>
          <p:cNvPr id="7" name="Symbol zastępczy zawartości 6"/>
          <p:cNvSpPr>
            <a:spLocks noGrp="1"/>
          </p:cNvSpPr>
          <p:nvPr>
            <p:ph sz="quarter" idx="14"/>
          </p:nvPr>
        </p:nvSpPr>
        <p:spPr/>
        <p:txBody>
          <a:bodyPr/>
          <a:lstStyle/>
          <a:p>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912" y="2276871"/>
            <a:ext cx="4032448" cy="390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578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8229600" cy="1402416"/>
          </a:xfrm>
        </p:spPr>
        <p:txBody>
          <a:bodyPr/>
          <a:lstStyle/>
          <a:p>
            <a:r>
              <a:rPr lang="pl-PL" dirty="0" smtClean="0"/>
              <a:t>Mewa  trójpalczasta</a:t>
            </a:r>
            <a:endParaRPr lang="pl-PL" dirty="0"/>
          </a:p>
        </p:txBody>
      </p:sp>
      <p:sp>
        <p:nvSpPr>
          <p:cNvPr id="5" name="Symbol zastępczy zawartości 4"/>
          <p:cNvSpPr>
            <a:spLocks noGrp="1"/>
          </p:cNvSpPr>
          <p:nvPr>
            <p:ph sz="quarter" idx="13"/>
          </p:nvPr>
        </p:nvSpPr>
        <p:spPr>
          <a:xfrm>
            <a:off x="179512" y="1340768"/>
            <a:ext cx="4319335" cy="5184576"/>
          </a:xfrm>
        </p:spPr>
        <p:txBody>
          <a:bodyPr>
            <a:normAutofit fontScale="85000" lnSpcReduction="10000"/>
          </a:bodyPr>
          <a:lstStyle/>
          <a:p>
            <a:r>
              <a:rPr lang="pl-PL" dirty="0" smtClean="0"/>
              <a:t>Jest to mewa ciesząca się popularnością na wybrzeżach Skandynawii, Wielkiej Brytanii i wyspach Atlantyku.</a:t>
            </a:r>
          </a:p>
          <a:p>
            <a:r>
              <a:rPr lang="pl-PL" dirty="0" smtClean="0"/>
              <a:t>Gniazdo buduje z błota, wodorostów i wyrzuconego na brzeg materiału na skałach, konstrukcję umacnia swymi odchodami.</a:t>
            </a:r>
          </a:p>
          <a:p>
            <a:r>
              <a:rPr lang="pl-PL" dirty="0" smtClean="0"/>
              <a:t>Tak jak w przypadku mewy pospolitej, jajka wysiadują oboje partnerzy.</a:t>
            </a:r>
          </a:p>
          <a:p>
            <a:r>
              <a:rPr lang="pl-PL" dirty="0" smtClean="0"/>
              <a:t>Młode mewki trójpalczaste są sprawne do lotu po 5-6 tygodniach.</a:t>
            </a:r>
          </a:p>
          <a:p>
            <a:r>
              <a:rPr lang="pl-PL" dirty="0" smtClean="0"/>
              <a:t>Gatunek słynie z tego iż mewy te są naprawdę sprawnymi lotnikami.</a:t>
            </a:r>
            <a:endParaRPr lang="pl-PL" dirty="0"/>
          </a:p>
          <a:p>
            <a:endParaRPr lang="pl-PL" dirty="0"/>
          </a:p>
        </p:txBody>
      </p:sp>
      <p:sp>
        <p:nvSpPr>
          <p:cNvPr id="6" name="Symbol zastępczy zawartości 5"/>
          <p:cNvSpPr>
            <a:spLocks noGrp="1"/>
          </p:cNvSpPr>
          <p:nvPr>
            <p:ph sz="quarter" idx="14"/>
          </p:nvPr>
        </p:nvSpPr>
        <p:spPr/>
        <p:txBody>
          <a:bodyPr/>
          <a:lstStyle/>
          <a:p>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971" y="1772816"/>
            <a:ext cx="3981491" cy="441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199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38328"/>
            <a:ext cx="8229600" cy="1434488"/>
          </a:xfrm>
        </p:spPr>
        <p:txBody>
          <a:bodyPr/>
          <a:lstStyle/>
          <a:p>
            <a:r>
              <a:rPr lang="pl-PL" dirty="0" smtClean="0"/>
              <a:t>Mewa  żółtonoga</a:t>
            </a:r>
            <a:endParaRPr lang="pl-PL" dirty="0"/>
          </a:p>
        </p:txBody>
      </p:sp>
      <p:sp>
        <p:nvSpPr>
          <p:cNvPr id="5" name="Symbol zastępczy zawartości 4"/>
          <p:cNvSpPr>
            <a:spLocks noGrp="1"/>
          </p:cNvSpPr>
          <p:nvPr>
            <p:ph sz="quarter" idx="13"/>
          </p:nvPr>
        </p:nvSpPr>
        <p:spPr>
          <a:xfrm>
            <a:off x="395536" y="1700808"/>
            <a:ext cx="3888432" cy="4824536"/>
          </a:xfrm>
        </p:spPr>
        <p:txBody>
          <a:bodyPr>
            <a:normAutofit/>
          </a:bodyPr>
          <a:lstStyle/>
          <a:p>
            <a:r>
              <a:rPr lang="pl-PL" dirty="0" smtClean="0"/>
              <a:t>Zamieszkuje wybrzeża zachodniej Europy, czyli Skandynawii, Wysp Brytyjskich i innych wysp na Atlantyku.</a:t>
            </a:r>
          </a:p>
          <a:p>
            <a:r>
              <a:rPr lang="pl-PL" dirty="0" smtClean="0"/>
              <a:t>Gniazdo zakłada na ziemi, najczęściej w jamce.</a:t>
            </a:r>
          </a:p>
          <a:p>
            <a:r>
              <a:rPr lang="pl-PL" dirty="0" smtClean="0"/>
              <a:t>Nazwa, czyli żółtonoga wzięła się od tego, że latem jej nogi stają się właśnie żółte. </a:t>
            </a:r>
          </a:p>
          <a:p>
            <a:endParaRPr lang="pl-PL" dirty="0"/>
          </a:p>
        </p:txBody>
      </p:sp>
      <p:sp>
        <p:nvSpPr>
          <p:cNvPr id="6" name="Symbol zastępczy zawartości 5"/>
          <p:cNvSpPr>
            <a:spLocks noGrp="1"/>
          </p:cNvSpPr>
          <p:nvPr>
            <p:ph sz="quarter" idx="14"/>
          </p:nvPr>
        </p:nvSpPr>
        <p:spPr/>
        <p:txBody>
          <a:bodyPr/>
          <a:lstStyle/>
          <a:p>
            <a:endParaRPr lang="pl-P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116812"/>
            <a:ext cx="4739872" cy="394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151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Mewa  mała</a:t>
            </a:r>
            <a:endParaRPr lang="pl-PL" dirty="0"/>
          </a:p>
        </p:txBody>
      </p:sp>
      <p:sp>
        <p:nvSpPr>
          <p:cNvPr id="5" name="Symbol zastępczy zawartości 4"/>
          <p:cNvSpPr>
            <a:spLocks noGrp="1"/>
          </p:cNvSpPr>
          <p:nvPr>
            <p:ph sz="quarter" idx="13"/>
          </p:nvPr>
        </p:nvSpPr>
        <p:spPr>
          <a:xfrm>
            <a:off x="395536" y="1556792"/>
            <a:ext cx="4103311" cy="5040560"/>
          </a:xfrm>
        </p:spPr>
        <p:txBody>
          <a:bodyPr>
            <a:normAutofit fontScale="92500"/>
          </a:bodyPr>
          <a:lstStyle/>
          <a:p>
            <a:r>
              <a:rPr lang="pl-PL" dirty="0" smtClean="0"/>
              <a:t>W porównaniu do innych bohaterów tej prezentacji, mewa mała przylatuje do Europy  tylko jako „turysta”.</a:t>
            </a:r>
          </a:p>
          <a:p>
            <a:r>
              <a:rPr lang="pl-PL" dirty="0" smtClean="0"/>
              <a:t>Jest to gość z okolic Morza Śródziemnego, który lubi przesiadywać również u nas w Polsce.</a:t>
            </a:r>
          </a:p>
          <a:p>
            <a:r>
              <a:rPr lang="pl-PL" dirty="0" smtClean="0"/>
              <a:t>Do gniazdowania gustuje w terenach bagiennych, a gniazdo na ogół buduje na podwyższonych kępach traw.</a:t>
            </a:r>
          </a:p>
          <a:p>
            <a:r>
              <a:rPr lang="pl-PL" dirty="0" smtClean="0"/>
              <a:t>Gniazdo buduje na wysepkach w lagunach i na jeziorach.</a:t>
            </a:r>
          </a:p>
          <a:p>
            <a:endParaRPr lang="pl-PL" dirty="0" smtClean="0"/>
          </a:p>
          <a:p>
            <a:endParaRPr lang="pl-PL" dirty="0"/>
          </a:p>
        </p:txBody>
      </p:sp>
      <p:sp>
        <p:nvSpPr>
          <p:cNvPr id="6" name="Symbol zastępczy zawartości 5"/>
          <p:cNvSpPr>
            <a:spLocks noGrp="1"/>
          </p:cNvSpPr>
          <p:nvPr>
            <p:ph sz="quarter" idx="14"/>
          </p:nvPr>
        </p:nvSpPr>
        <p:spPr/>
        <p:txBody>
          <a:bodyPr/>
          <a:lstStyle/>
          <a:p>
            <a:endParaRPr lang="pl-P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221" y="2132856"/>
            <a:ext cx="4258444" cy="3874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380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Mewa  w  mitologii</a:t>
            </a:r>
            <a:endParaRPr lang="pl-PL" dirty="0"/>
          </a:p>
        </p:txBody>
      </p:sp>
      <p:sp>
        <p:nvSpPr>
          <p:cNvPr id="5" name="Symbol zastępczy zawartości 4"/>
          <p:cNvSpPr>
            <a:spLocks noGrp="1"/>
          </p:cNvSpPr>
          <p:nvPr>
            <p:ph sz="quarter" idx="13"/>
          </p:nvPr>
        </p:nvSpPr>
        <p:spPr>
          <a:xfrm>
            <a:off x="395536" y="1628800"/>
            <a:ext cx="4103311" cy="5040560"/>
          </a:xfrm>
        </p:spPr>
        <p:txBody>
          <a:bodyPr>
            <a:normAutofit/>
          </a:bodyPr>
          <a:lstStyle/>
          <a:p>
            <a:r>
              <a:rPr lang="pl-PL" dirty="0" smtClean="0"/>
              <a:t>W mitologii, w Ameryce mewa wbrew pozorem nie jest </a:t>
            </a:r>
            <a:r>
              <a:rPr lang="pl-PL" dirty="0"/>
              <a:t>s</a:t>
            </a:r>
            <a:r>
              <a:rPr lang="pl-PL" dirty="0" smtClean="0"/>
              <a:t>ymbolem niewinności, czy sprytu, lecz jest to negatywny znak, który zapowiada głód i przeciwności losu. </a:t>
            </a:r>
          </a:p>
          <a:p>
            <a:r>
              <a:rPr lang="pl-PL" dirty="0" smtClean="0"/>
              <a:t>Także noszenie wszelkiego rodzaju talizmanów z mewą wcale nie zwiastuje dobrze.</a:t>
            </a:r>
            <a:endParaRPr lang="pl-PL" dirty="0"/>
          </a:p>
        </p:txBody>
      </p:sp>
      <p:sp>
        <p:nvSpPr>
          <p:cNvPr id="6" name="Symbol zastępczy zawartości 5"/>
          <p:cNvSpPr>
            <a:spLocks noGrp="1"/>
          </p:cNvSpPr>
          <p:nvPr>
            <p:ph sz="quarter" idx="14"/>
          </p:nvPr>
        </p:nvSpPr>
        <p:spPr/>
        <p:txBody>
          <a:bodyPr/>
          <a:lstStyle/>
          <a:p>
            <a:endParaRPr lang="pl-PL"/>
          </a:p>
        </p:txBody>
      </p:sp>
      <p:pic>
        <p:nvPicPr>
          <p:cNvPr id="10242" name="Picture 2" descr="D:\Desktop\IMG_18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248" y="1988840"/>
            <a:ext cx="4266539"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9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102</TotalTime>
  <Words>613</Words>
  <Application>Microsoft Office PowerPoint</Application>
  <PresentationFormat>Pokaz na ekranie (4:3)</PresentationFormat>
  <Paragraphs>45</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Kształt fali</vt:lpstr>
      <vt:lpstr>Co nieco o mewach</vt:lpstr>
      <vt:lpstr>Parę słów na początek, czyli o mewach ogółem</vt:lpstr>
      <vt:lpstr>Mewa  pospolita</vt:lpstr>
      <vt:lpstr>Mewa  srebrzysta</vt:lpstr>
      <vt:lpstr>Mewa  siodłata</vt:lpstr>
      <vt:lpstr>Mewa  trójpalczasta</vt:lpstr>
      <vt:lpstr>Mewa  żółtonoga</vt:lpstr>
      <vt:lpstr>Mewa  mała</vt:lpstr>
      <vt:lpstr>Mewa  w  mitologii</vt:lpstr>
      <vt:lpstr>Prezentacja programu PowerPoint</vt:lpstr>
    </vt:vector>
  </TitlesOfParts>
  <Company>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 nieco o mewach</dc:title>
  <dc:creator>x</dc:creator>
  <cp:lastModifiedBy>x</cp:lastModifiedBy>
  <cp:revision>14</cp:revision>
  <dcterms:created xsi:type="dcterms:W3CDTF">2012-12-09T20:27:33Z</dcterms:created>
  <dcterms:modified xsi:type="dcterms:W3CDTF">2012-12-09T22:09:37Z</dcterms:modified>
</cp:coreProperties>
</file>