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8" r:id="rId6"/>
    <p:sldId id="27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82" r:id="rId24"/>
    <p:sldId id="277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31301F-2589-46A2-B55F-624F7B8AA0FE}" type="datetimeFigureOut">
              <a:rPr lang="pl-PL"/>
              <a:pPr>
                <a:defRPr/>
              </a:pPr>
              <a:t>2013-06-12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D27E80-B7F3-496F-A98E-133EC2EE7A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992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99BB0B-AB9C-4D2F-AA80-58968949FA0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38B966-3078-402F-BAF0-79F9FDC1F36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27E80-B7F3-496F-A98E-133EC2EE7A7D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64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1497-5ADE-4389-8024-EF18C06623C5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1FD5-30E4-431C-99E9-9B544616304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81FF-C1DA-4367-851B-F80568B8967D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200C-749B-4BF6-81CD-35681494F82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ABC2-857E-4677-9760-EF9A56C278EB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5AC2-EABA-4779-9C82-A3C33C01E6F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374F-21EF-48CC-827F-4C6F53DE2F8A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E2CB-E100-4B26-B083-047F32BDDD2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E7A6-DECE-448C-A697-E1FA5A61AA49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9D98-4507-4E3E-B625-E25F9FECF4B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2A1F-4BBF-4018-BFF5-D0B30D17614D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DA15-290A-46CB-BED6-5ABE0C5B477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DA82-3DE8-4862-94EE-03A6931ABD0E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96FD-EE0B-40B1-AE72-72F01A8A2A2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6FAE-2478-4B4E-81DD-08FE68B3D272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2304-932D-479E-AD9F-6BD6CA07984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600A-0294-4782-8B68-97B9CDFF665B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40F1-D7C7-4255-8F3A-F53179D42A8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526CD-E4C0-4508-B004-B32C70A81F9E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A4DD-5C2D-4B42-B4AD-8961FD23BF3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CDA7-FE89-48A6-A9A3-C8F8AA1834AA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1364-275F-47AF-8C04-ECDFAE70558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4196318-7032-46C2-AE6C-83E39BD2C606}" type="datetimeFigureOut">
              <a:rPr lang="pl-PL"/>
              <a:pPr>
                <a:defRPr/>
              </a:pPr>
              <a:t>2013-06-12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F35139B-5822-4CD0-96FA-8D2EA267A34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65" r:id="rId5"/>
    <p:sldLayoutId id="2147483766" r:id="rId6"/>
    <p:sldLayoutId id="2147483770" r:id="rId7"/>
    <p:sldLayoutId id="2147483771" r:id="rId8"/>
    <p:sldLayoutId id="2147483772" r:id="rId9"/>
    <p:sldLayoutId id="2147483767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Chart1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r>
              <a:rPr lang="pl-PL" smtClean="0"/>
              <a:t>Kraje w Projekcie Mewa</a:t>
            </a:r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>
          <a:xfrm>
            <a:off x="1619250" y="3429000"/>
            <a:ext cx="6584950" cy="2465388"/>
          </a:xfrm>
        </p:spPr>
        <p:txBody>
          <a:bodyPr/>
          <a:lstStyle/>
          <a:p>
            <a:r>
              <a:rPr lang="pl-PL" sz="4400" smtClean="0"/>
              <a:t>Ciekawe dane liczbowe</a:t>
            </a:r>
            <a:endParaRPr lang="pl-PL" smtClean="0">
              <a:latin typeface="Arial" charset="0"/>
            </a:endParaRPr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sz="3200" smtClean="0"/>
              <a:t>                                  Daniel Białek </a:t>
            </a:r>
            <a:r>
              <a:rPr lang="pl-PL" sz="3200" smtClean="0">
                <a:latin typeface="Arial" charset="0"/>
              </a:rPr>
              <a:t>5b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0825" y="2420938"/>
          <a:ext cx="7510463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3" imgW="7510923" imgH="3554276" progId="Excel.Chart.8">
                  <p:embed/>
                </p:oleObj>
              </mc:Choice>
              <mc:Fallback>
                <p:oleObj r:id="rId3" imgW="7510923" imgH="3554276" progId="Excel.Chart.8">
                  <p:embed/>
                  <p:pic>
                    <p:nvPicPr>
                      <p:cNvPr id="0" name="Symbol zastępczy zawartości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20938"/>
                        <a:ext cx="7510463" cy="355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Średnie roczne spożycie kawy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547813" y="5949950"/>
            <a:ext cx="3816350" cy="69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/>
              <a:t>*dane w kg.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Średnie roczne spożycie czekolady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900113" y="2276475"/>
          <a:ext cx="7408862" cy="741363"/>
        </p:xfrm>
        <a:graphic>
          <a:graphicData uri="http://schemas.openxmlformats.org/drawingml/2006/table">
            <a:tbl>
              <a:tblPr/>
              <a:tblGrid>
                <a:gridCol w="1481137"/>
                <a:gridCol w="1482725"/>
                <a:gridCol w="1481138"/>
                <a:gridCol w="1482725"/>
                <a:gridCol w="14811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itchFamily="34" charset="0"/>
                        </a:rPr>
                        <a:t>Belgia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Anglia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Szwecja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Turcja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ndara" pitchFamily="34" charset="0"/>
                        </a:rPr>
                        <a:t>Polska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9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9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6,4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9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9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9931"/>
                    </a:solidFill>
                  </a:tcPr>
                </a:tc>
              </a:tr>
            </a:tbl>
          </a:graphicData>
        </a:graphic>
      </p:graphicFrame>
      <p:pic>
        <p:nvPicPr>
          <p:cNvPr id="266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500438"/>
            <a:ext cx="34147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500438"/>
            <a:ext cx="3633787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900113" y="6308725"/>
            <a:ext cx="3382962" cy="26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>
                <a:solidFill>
                  <a:srgbClr val="FFFFFF"/>
                </a:solidFill>
              </a:rPr>
              <a:t>*</a:t>
            </a:r>
            <a:r>
              <a:rPr lang="pl-PL">
                <a:solidFill>
                  <a:srgbClr val="FFFFFF"/>
                </a:solidFill>
                <a:latin typeface="Arial" charset="0"/>
              </a:rPr>
              <a:t>dane</a:t>
            </a:r>
            <a:r>
              <a:rPr lang="pl-PL">
                <a:solidFill>
                  <a:srgbClr val="FFFFFF"/>
                </a:solidFill>
              </a:rPr>
              <a:t> </a:t>
            </a:r>
            <a:r>
              <a:rPr lang="pl-PL">
                <a:solidFill>
                  <a:srgbClr val="FFFFFF"/>
                </a:solidFill>
                <a:latin typeface="Arial" charset="0"/>
              </a:rPr>
              <a:t>w kg</a:t>
            </a:r>
            <a:r>
              <a:rPr lang="pl-PL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ctrTitle"/>
          </p:nvPr>
        </p:nvSpPr>
        <p:spPr>
          <a:xfrm>
            <a:off x="539750" y="549275"/>
            <a:ext cx="7772400" cy="1490663"/>
          </a:xfrm>
        </p:spPr>
        <p:txBody>
          <a:bodyPr/>
          <a:lstStyle/>
          <a:p>
            <a:r>
              <a:rPr lang="pl-PL" smtClean="0">
                <a:solidFill>
                  <a:srgbClr val="FF0000"/>
                </a:solidFill>
              </a:rPr>
              <a:t>Rozrywka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0686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284538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smtClean="0"/>
              <a:t>Anglicy -</a:t>
            </a:r>
            <a:r>
              <a:rPr lang="pl-PL" sz="3600" smtClean="0">
                <a:latin typeface="Arial" charset="0"/>
              </a:rPr>
              <a:t> </a:t>
            </a:r>
            <a:r>
              <a:rPr lang="pl-PL" sz="3600" smtClean="0"/>
              <a:t>4 godziny 3 minuty  </a:t>
            </a:r>
          </a:p>
          <a:p>
            <a:r>
              <a:rPr lang="pl-PL" sz="3600" smtClean="0"/>
              <a:t>Polacy -3 godziny 51 minut</a:t>
            </a:r>
          </a:p>
          <a:p>
            <a:r>
              <a:rPr lang="pl-PL" sz="3600" smtClean="0"/>
              <a:t>Szwedzi - 2 godziny 45 minut </a:t>
            </a:r>
          </a:p>
          <a:p>
            <a:r>
              <a:rPr lang="pl-PL" sz="3600" smtClean="0"/>
              <a:t>Turcy  -2 godziny 18 minut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Średnia liczba godzin spędzanych przed TV</a:t>
            </a:r>
            <a:endParaRPr lang="pl-PL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797425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35150" y="5589588"/>
            <a:ext cx="4392613" cy="7191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5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Wydatki w mln euro na produkcję filmów!</a:t>
            </a:r>
          </a:p>
          <a:p>
            <a:pPr>
              <a:lnSpc>
                <a:spcPct val="80000"/>
              </a:lnSpc>
            </a:pPr>
            <a:endParaRPr lang="pl-PL" sz="1700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8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Produkcja filmów </a:t>
            </a:r>
          </a:p>
        </p:txBody>
      </p:sp>
      <p:graphicFrame>
        <p:nvGraphicFramePr>
          <p:cNvPr id="29699" name="Wykres 3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r:id="rId3" imgW="6194073" imgH="4163929" progId="Excel.Chart.8">
                  <p:embed/>
                </p:oleObj>
              </mc:Choice>
              <mc:Fallback>
                <p:oleObj r:id="rId3" imgW="6194073" imgH="4163929" progId="Excel.Chart.8">
                  <p:embed/>
                  <p:pic>
                    <p:nvPicPr>
                      <p:cNvPr id="0" name="Wykres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Dni wolne w roku oprócz weekendów </a:t>
            </a:r>
            <a:endParaRPr lang="pl-PL" dirty="0"/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57563"/>
            <a:ext cx="4605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3" name="Group 23"/>
          <p:cNvGraphicFramePr>
            <a:graphicFrameLocks noGrp="1"/>
          </p:cNvGraphicFramePr>
          <p:nvPr/>
        </p:nvGraphicFramePr>
        <p:xfrm>
          <a:off x="1403350" y="2133600"/>
          <a:ext cx="6096000" cy="7429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Belgia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Szwecja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Polska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Anglia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 flipH="1">
            <a:off x="-153988" y="3527425"/>
            <a:ext cx="46038" cy="46038"/>
          </a:xfrm>
        </p:spPr>
        <p:txBody>
          <a:bodyPr rtlCol="0"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174750"/>
          </a:xfrm>
        </p:spPr>
        <p:txBody>
          <a:bodyPr/>
          <a:lstStyle/>
          <a:p>
            <a:r>
              <a:rPr lang="pl-PL" smtClean="0">
                <a:solidFill>
                  <a:srgbClr val="002060"/>
                </a:solidFill>
              </a:rPr>
              <a:t>Sport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349500"/>
            <a:ext cx="44640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252538"/>
          </a:xfrm>
        </p:spPr>
        <p:txBody>
          <a:bodyPr>
            <a:normAutofit fontScale="90000"/>
          </a:bodyPr>
          <a:lstStyle/>
          <a:p>
            <a:r>
              <a:rPr lang="pl-PL" sz="4000" smtClean="0">
                <a:latin typeface="Arial" charset="0"/>
              </a:rPr>
              <a:t>W</a:t>
            </a:r>
            <a:r>
              <a:rPr lang="pl-PL" sz="4000" smtClean="0"/>
              <a:t>ychowanie fizyczne w szkołach podstawowych</a:t>
            </a:r>
          </a:p>
        </p:txBody>
      </p:sp>
      <p:sp>
        <p:nvSpPr>
          <p:cNvPr id="32770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Polska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–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135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min.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tygodniowo</a:t>
            </a:r>
          </a:p>
          <a:p>
            <a:r>
              <a:rPr lang="pl-PL" smtClean="0"/>
              <a:t>Szwecja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-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90/135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min. tygodniowo</a:t>
            </a:r>
          </a:p>
          <a:p>
            <a:r>
              <a:rPr lang="pl-PL" smtClean="0"/>
              <a:t>Anglia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-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90 min. tygodniowo</a:t>
            </a:r>
          </a:p>
          <a:p>
            <a:r>
              <a:rPr lang="pl-PL" smtClean="0"/>
              <a:t>Belgia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-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90 min. tygodniowo</a:t>
            </a:r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</p:txBody>
      </p:sp>
      <p:sp>
        <p:nvSpPr>
          <p:cNvPr id="6" name="Prostokąt 5"/>
          <p:cNvSpPr/>
          <p:nvPr/>
        </p:nvSpPr>
        <p:spPr>
          <a:xfrm>
            <a:off x="684213" y="6021388"/>
            <a:ext cx="4392612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*dane na klasę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644900"/>
            <a:ext cx="33194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Medale olimpijskie- letnie igrzyska 2012</a:t>
            </a:r>
            <a:endParaRPr lang="pl-PL" dirty="0"/>
          </a:p>
        </p:txBody>
      </p:sp>
      <p:graphicFrame>
        <p:nvGraphicFramePr>
          <p:cNvPr id="3379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688613"/>
              </p:ext>
            </p:extLst>
          </p:nvPr>
        </p:nvGraphicFramePr>
        <p:xfrm>
          <a:off x="0" y="2070141"/>
          <a:ext cx="6252914" cy="481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Wykres" r:id="rId4" imgW="6200851" imgH="4162349" progId="Excel.Chart.8">
                  <p:embed/>
                </p:oleObj>
              </mc:Choice>
              <mc:Fallback>
                <p:oleObj name="Wykres" r:id="rId4" imgW="6200851" imgH="4162349" progId="Excel.Chart.8">
                  <p:embed/>
                  <p:pic>
                    <p:nvPicPr>
                      <p:cNvPr id="0" name="Wykres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0141"/>
                        <a:ext cx="6252914" cy="4818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 flipH="1">
            <a:off x="8280400" y="6080125"/>
            <a:ext cx="46038" cy="46038"/>
          </a:xfrm>
        </p:spPr>
        <p:txBody>
          <a:bodyPr rtlCol="0"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8450" y="50292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6381328"/>
            <a:ext cx="284380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Medale na  igrzyskach  w 2012r</a:t>
            </a:r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2461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Nauka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818" name="Podtytuł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r>
              <a:rPr lang="pl-PL" smtClean="0"/>
              <a:t>Uczelnie wyższe        Nauka Języków        IQ</a:t>
            </a:r>
          </a:p>
        </p:txBody>
      </p:sp>
      <p:pic>
        <p:nvPicPr>
          <p:cNvPr id="34821" name="Picture 5" descr="ANd9GcRnvBuExmoS2l2aOVwHbArO0Ff3WD_Z44sxpGh5H2j9FlwH0B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1619250" cy="1647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zawartości 1"/>
          <p:cNvSpPr>
            <a:spLocks noGrp="1"/>
          </p:cNvSpPr>
          <p:nvPr>
            <p:ph idx="1"/>
          </p:nvPr>
        </p:nvSpPr>
        <p:spPr>
          <a:xfrm>
            <a:off x="900113" y="2708275"/>
            <a:ext cx="7407275" cy="3451225"/>
          </a:xfrm>
        </p:spPr>
        <p:txBody>
          <a:bodyPr/>
          <a:lstStyle/>
          <a:p>
            <a:r>
              <a:rPr lang="pl-PL" smtClean="0"/>
              <a:t>Ludność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ok.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38 500 000</a:t>
            </a:r>
          </a:p>
          <a:p>
            <a:pPr>
              <a:buFont typeface="Symbol" pitchFamily="18" charset="2"/>
              <a:buNone/>
            </a:pPr>
            <a:endParaRPr lang="pl-PL" smtClean="0"/>
          </a:p>
          <a:p>
            <a:r>
              <a:rPr lang="pl-PL" smtClean="0"/>
              <a:t>Największe miasto-mieszkańcy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Warszawa  1720 398</a:t>
            </a:r>
          </a:p>
          <a:p>
            <a:pPr>
              <a:buFont typeface="Symbol" pitchFamily="18" charset="2"/>
              <a:buNone/>
            </a:pPr>
            <a:r>
              <a:rPr lang="pl-PL" smtClean="0">
                <a:latin typeface="Arial" charset="0"/>
              </a:rPr>
              <a:t>   </a:t>
            </a:r>
            <a:r>
              <a:rPr lang="pl-PL" smtClean="0"/>
              <a:t> ( 2011 r)</a:t>
            </a:r>
            <a:endParaRPr lang="pl-PL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Powierzchnia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312 685 km²</a:t>
            </a:r>
          </a:p>
        </p:txBody>
      </p:sp>
      <p:sp>
        <p:nvSpPr>
          <p:cNvPr id="15362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Polska</a:t>
            </a:r>
          </a:p>
        </p:txBody>
      </p:sp>
      <p:sp>
        <p:nvSpPr>
          <p:cNvPr id="15363" name="AutoShape 2" descr="data:image/jpeg;base64,/9j/4AAQSkZJRgABAQAAAQABAAD/2wCEAAkGBxIQEA8QEhAQDxAPDw0NDw8PDw8NDw0NFBEWFhQRFBQYHCggGBolHBQUITEhJSkrLi4uFx8zODMsNygtLisBCgoKDg0OFxAQGi0cHBwsLCwsLCwsLCwsLCwsLCwsKywtLCwsLCwsLCwsLCwsLCwtKyssLCwsNywsLCssLCwsN//AABEIALUBFgMBIgACEQEDEQH/xAAbAAACAwEBAQAAAAAAAAAAAAACAwABBAUGB//EADwQAAICAgAEAwQIAgkFAAAAAAABAgMEERIhMUETUWEFBpGhBxQiMnFygbFi0RYjM0RSgpKy4UODk8HC/8QAGgEBAQEBAQEBAAAAAAAAAAAAAAECAwQFBv/EACoRAQEAAgEDAgUEAwEAAAAAAAABAhEDEiExBFEFEzJBkVJxobFhgdEU/9oADAMBAAIRAxEAPwD3uPDRqjECETVRABmNHTOh2E+HoKFvZgVJgtjZRRma29IAuPshldWub6hVwUfxAtuS7gXJ7Fzq2Klkja7NgBGtIfCUQZQ5CI9QNqivIz5UNjLLlHqjLZmxAyTqaYKk9jZ5KFeOgHK0RdFMJ3IitiBldbDonKL5GyK32L+r92Bsx8jiXPqBdL1FRkkDK5AMX4knNdjLO9inkMB81sDQiVrAc2A968wJWJCGytAHOwVILhL4QEspsa4g8ACihriCwFogaRAOrRE6FdejJXFpm6mxa5gPgxd6WtirchLoZrL99X+gDIOUvwH8UYLqYHkN8lyKjVKXVgaLcrZnctjlhlxxWAqMTVQn5Da6Nc2Ry29IC3z5BKKiWtREzewLsmnyaObk42ttG9VhOoDgyTIjpX0rZVOKBkrobNtGIjTGtIGdoE0oiLLNlTs2LAGSFuA1ooBLiwfDZpRUt+QGbw2TgCnJiHawG8JXJCXMmwGOxAu1C5AgO8RA8aFkaAJtE0heymwGLRBaZAO7K9CpWl41Sl1Zqfs9eYGTh2OqxU+5JYUl0BipRA2QxooNxSF1WNjlHYFRYxMmkjPOziel0AKcnJ6XQNJRXqFGGkKkgBlLZcEXGIxaQBxWkIsub5Ipzc3pdPMt/Z6IAYU92DZZroW7Rb5gInYxbbZp8LZapAzKISgalULfPkviArgC8BjVqPXmwldsDPtR7BePF9hk9MzWVrsAc1FmO2hDNaBlIDNKsHgHNFOICHAFxNGgZIDPzK2OcQHEAGVsPhBcQIiESLA6WPPmdjHs2jgQlzOhi3AdYCVaKqnsZsBSqLbUS7LEkc+21yfoAdlrk9djVj16FY9Jpb0BcmKlIVZYInkAaXZoS5ub12Ex3M3UVaAZXDhQubDlMFMAHDZSqNCiSWkAuNYNliiLvytdDNCDm+YDOJzfkg5NRWi5tRWkZZJsAnNANeQyunzGNJAJSJJhSkJlIAZC5QD2RsBWimMYEpoANAuIfiIkZIBUoi2bY6BlQmBj2TY94wDxmACaIGsdkAofTMt47B8KS7AdfEtNNlukcam5x6hSucgH23Ob9DRj0CcWo6UVpATojNbYXdaYLLALtsArjtgxjs6GLR3AbjU6QyTCZWgAUdhqBa5CrrtAFZYkYL8hsC21sKmrYA1VOTNU5KK0iSkoLS6iEnJgBJtsbXWHGtJcxdlvkBdlmjNO0KyDMliAY7CR5io1tmumpoCKtLqLsl5I07BcUBhlFsXKDOh9lAyuXkBzCDrkhLYFphKx+YGyANV7GK9MzEA1qRZki2u5AOxJIXZNIx+1/bFGMt3Wxr3zUW9zl+EVzZ5PO+kTHTarqutfZtRqj8Xt/Izc8Z5rvx+m5eT6cbXr5czRj1bPmk/pAyJf2dFNf53Zc/lwr5D8f3vzfveJCPoqa9fNNnK+owj24fCPUZe0/wB/8fWKYcKFZFx86x/pItg9XVwtj03X/VTS/Dmn8j0/sz3gpy4uVM1Jr70H9myH5o/++hvDkxy8PN6j0XNwfXO3vPDdZY2Co7Ils1U1HR5F49R0IrQFVehgFaI3oqctGTIvUU5SajFdXJqKX4tgncy64ySbbOVf70YcXp5MG/4OO35xTQ7G948KX95rX5+Ov/ckZ68fd2/8/LrfRfxXSqp2NssUVpdTPD2lVZyqsrs9a5xn+zHVUt82a25WWdqCEHI0aUS5tLoZpzCBunsTzGSaXOUowXnKSivmKl7TxYfeycdP1ur/AJk3GphlfE20Vpsv6uZoe28eXKF9En6W1t/uNd7fTp6cxLKXHKeYbwJAStSE8LZPCKyk7/QVKTYx6QLe+gCuFlaHxqbGKjQGLwWwJ1JdTpcOv5nG9pe18WvfHk0xa7eJFy+C5ktkaxwyy+mbMXCEqk+jPNWe+GCnr6zH9K7X/wDIVfvfgy6ZVa/Mpx/dE6p7t/I5P038PRyxn25ipQa6owY3vDjy+5lUS9PGhv4NnTqzOLo1JeaakvkXbFwynmaJ2Ua1ZB9UUVl8Qyr3OUpSblJttyk3KT592wKYbBS2/wBWdLCo6M+bX7fHHZuJjd2Pvny0hs3wo5eXla6dTHl3usYXkx13F4ds65xshKUJx5xlF6a/49BS3LqaqYGt6cLJk+ie7nvxGSUMqPBJaXjQi3CXrKK5xf4b/Q9xh+1caa3DIpl/3IJ/BvaPiVMdDeI64+oynnu8HL8H4c7vG3H+n2272vjw+9kUx/G2H8zj5/vvh1p8M5XPyrg9P/NLSPlewdeZb6nL7RnD4JxT6srf4et9qfSBdPapqjUv8U/62fw6L5nlczKuyHxXWzs/M+S/CPRfoJnbGPcy25++UUcss8svL38XpuDh+nHX9tUnGHUyW3ym9LkhVcHN8+ZtrrjBbfUy77tVj42vtd/PozoR9uX1LUMi6Ouytnr4bMErJS6ckWqkubEtLhjZqzbof0lzn/erfjH+QNvtbJkvt5N8vTxJJfBHPnkJckIbci9V93OcPFPGM/ENuym/Nvzb2zPLbHwpClJIjpohY67mjHzJ0vddtlb/AIJyh+zM1mQZ5TbLGMpje1m3p8b37zK+TnC5eVsE3/qjpnaw/pGhLStonD+KqSmvg9M+epF8SR1nJlPu8XJ6H0/J5x1+3Z9exPevCs/66h6WxnX+60bv6Q4UVv63j/8Ali/kj4dZlGWeS33Nzny9njy+E8O+2V/h9qzvf7Bq3w2SuflVB6f+aWkeX9qfShZLaoqhUv8AFY/Fn8OSXzPm8p+ouVhLy5X/AA6cfoODDvrf7u77T95L8j+1usn/AAuWof6VyOb9bOfKxgPZz8+XrmXT2k005Ek+hm2C0VoqW7M4gq7nF7jJxfnFuL+QkgZdnE94suHKOVel5Oxz/wB2yHIr6/oQu6xePD9M/D0mNVt/qdmmHCjB7OS5t8g8zNXSPM419PDWM2X7Qy9cjnwg29sJR29vmzVXX58i+GLvKhrrNVVQPHGIqzN10I12jaloqVyRybMxsV4rY0Xk9nVszF2MluY2ZUmxsKy6Z67Q82aKqw6qB6UY9WFxxXWn2WhnAlzkzPZm9ooTuUupGtxqnlJckhLbkXCpLqE7kugN+64U+YTmomWVzYHC2E37HWZHkZ22w0tdQZ2IrNu1cJG0JsvM87GysXLR9lxnnbsFRbGwxW+vIrO7WfYOmb1ipdw1VEbToczw2WsZnT4URJeaQ2dDm/VRc6Wjv146fdBSwosnU18l5uVbFuB2srD4TG4I1tzyw0waJo6CxN9AJ4TQ2z0VkrXMsb4LTIVmx277m+S5ICFewkuYe32Ob1+RxgkLnawlTJjq8Vka1WOW2SNDOkqkupUmuyLs6GFUE8A0ScV1YuWdFdOY7moKGMMfDHqzDPNlLoVGty6jSdU+zRZlb+7yEvm+Yap0IuZYlt+5vEkX9aRhk/UHY0z1t7v2HGPdmbF6o7VVUWuhL2bxlycuU/JCZ3S8jsvCQLxF5E2t48nEdrZWmzsPESKdSRds/Lv3cqOM2PhiJdTVOQiyfqNnTIptR6IHib9BM8lduYtzlIrNyPlYl6sS72+hSgWkVndDwN9WWqfUdXVsbHD33Isx2TRFxf3ja8hLvsx3+zZrmnsxSrmuuxra9Vx+zbfc5v0BqxtvmYo2M0VXtF0zMpfLpV1pEmBTdsOfMy69tM04pshUnzIVyvl1a8Vd2OVcI90cp5TZFJsmneZz2dSWTBdOZntzP0M6rYE4aJouVHLIfYRZdNi5WaIptmnO5FTUmFXjM1VUj4wGyYgx8X0NldWuweNE1tGLXfHCaZLIJo5OVS9ncmkjHbHZZUzx24M4sW9nUurM7rN7ea4E0W6OvhZfTZzFBBKxIlm2sbcXoo3p9yp2o8687QqzOk+5Ol0vNHcsyEu5iuzYrvs5blKQcafMunO8lvg2zMb6ITqT6j4QQagVnVvkmFWhqDUS+FBqQCDSJwhxRF0OuBprWhdQxsy6QyVhltkn1CnLRlnYmWJlSL6e6M8eTNvEVOpM043ENUjRx8jIoaD4iNSi7lgJ8/0IGa21U1vpI1Qoijy8bWn17s01e0JLvsdNax5Z949DLkYb+fdoyR9pvuLszdkkay5JTpJIuDRidwLuZrTn1R1lcvMZDJRxPF9SvG9SaX5j0deYl3D+vrzPMO8F3sdK/Pr0ducn3Ezz4ruefdjJzHSzea11Lc6JmnmehmVbYyNBdM3K1Ur2wUmzVDHHRpSLsmNrHGlj4U+hoSIkybamIVALhRaiW4ka0iZJSAcGDwMoPjJxCXUyeEwm6dxhxmZ0hsSLKfGYasM5TY0uzbbDHMaxMis2pCRp09GRM34z2tEpiyylzKch+RTrmZpCF7KUuZBa6kNOdrNZHm/xf7imWQrFUpF8TIQUTiI2QhBWyyECLSGRrKIVToVIdClEIZrpDlUgtEISNyImRMshVRDYkIRqDkKkyEBUTI5lEDO1JmipkIFnkyylGeUNEII1S2weIsgZHrkA4kIVCbIl0T0QgT7tnFtGO1EISLkXFcyyENON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ndara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6959600"/>
            <a:ext cx="431958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56698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Turcja 85</a:t>
            </a:r>
          </a:p>
          <a:p>
            <a:r>
              <a:rPr lang="pl-PL" smtClean="0"/>
              <a:t>Belgia  powyżej 105</a:t>
            </a:r>
          </a:p>
          <a:p>
            <a:r>
              <a:rPr lang="pl-PL" smtClean="0"/>
              <a:t>Anglia 100 </a:t>
            </a:r>
          </a:p>
          <a:p>
            <a:r>
              <a:rPr lang="pl-PL" smtClean="0"/>
              <a:t>Szwecja 105</a:t>
            </a:r>
          </a:p>
          <a:p>
            <a:r>
              <a:rPr lang="pl-PL" smtClean="0"/>
              <a:t>Polska 100</a:t>
            </a:r>
          </a:p>
          <a:p>
            <a:endParaRPr lang="pl-PL" smtClean="0"/>
          </a:p>
          <a:p>
            <a:r>
              <a:rPr lang="pl-PL" smtClean="0"/>
              <a:t>84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–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116</a:t>
            </a:r>
            <a:r>
              <a:rPr lang="pl-PL" smtClean="0">
                <a:latin typeface="Arial" charset="0"/>
              </a:rPr>
              <a:t> :</a:t>
            </a:r>
            <a:r>
              <a:rPr lang="pl-PL" smtClean="0"/>
              <a:t> iloraz inteligencji przeciętnej</a:t>
            </a:r>
          </a:p>
        </p:txBody>
      </p:sp>
      <p:sp>
        <p:nvSpPr>
          <p:cNvPr id="35842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Umysł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- iloraz inteligencji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42988" y="6021388"/>
            <a:ext cx="4464050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*</a:t>
            </a:r>
            <a:r>
              <a:rPr lang="pl-PL" dirty="0" smtClean="0"/>
              <a:t>Średnia  inteligencja</a:t>
            </a:r>
            <a:r>
              <a:rPr lang="pl-PL" dirty="0" smtClean="0"/>
              <a:t> </a:t>
            </a:r>
            <a:r>
              <a:rPr lang="pl-PL" dirty="0"/>
              <a:t>w IQ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343150"/>
            <a:ext cx="324008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Liczba szkó</a:t>
            </a:r>
            <a:r>
              <a:rPr lang="pl-PL" smtClean="0">
                <a:latin typeface="Arial" charset="0"/>
              </a:rPr>
              <a:t>ł</a:t>
            </a:r>
            <a:r>
              <a:rPr lang="pl-PL" smtClean="0"/>
              <a:t> wyższych</a:t>
            </a:r>
          </a:p>
        </p:txBody>
      </p:sp>
      <p:graphicFrame>
        <p:nvGraphicFramePr>
          <p:cNvPr id="36888" name="Group 24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742950"/>
        </p:xfrm>
        <a:graphic>
          <a:graphicData uri="http://schemas.openxmlformats.org/drawingml/2006/table">
            <a:tbl>
              <a:tblPr/>
              <a:tblGrid>
                <a:gridCol w="1481137"/>
                <a:gridCol w="1482725"/>
                <a:gridCol w="1481138"/>
                <a:gridCol w="1482725"/>
                <a:gridCol w="14811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Polska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Anglia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Szwecja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Turcja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Belgia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368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941763"/>
            <a:ext cx="40322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Znajomość języka angielskiego jako języka obcego</a:t>
            </a:r>
            <a:endParaRPr lang="pl-P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149725"/>
            <a:ext cx="236696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28588" y="1649413"/>
          <a:ext cx="7510462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r:id="rId4" imgW="7510923" imgH="3548180" progId="Excel.Chart.8">
                  <p:embed/>
                </p:oleObj>
              </mc:Choice>
              <mc:Fallback>
                <p:oleObj r:id="rId4" imgW="7510923" imgH="3548180" progId="Excel.Chart.8">
                  <p:embed/>
                  <p:pic>
                    <p:nvPicPr>
                      <p:cNvPr id="0" name="Symbol zastępczy zawartości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649413"/>
                        <a:ext cx="7510462" cy="355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779588"/>
          </a:xfrm>
        </p:spPr>
        <p:txBody>
          <a:bodyPr/>
          <a:lstStyle/>
          <a:p>
            <a:r>
              <a:rPr lang="pl-PL" smtClean="0"/>
              <a:t>Ciekawostki</a:t>
            </a:r>
          </a:p>
        </p:txBody>
      </p:sp>
      <p:pic>
        <p:nvPicPr>
          <p:cNvPr id="38921" name="Picture 9" descr="9milio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141663"/>
            <a:ext cx="3240087" cy="2879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2"/>
          <p:cNvSpPr>
            <a:spLocks noGrp="1"/>
          </p:cNvSpPr>
          <p:nvPr>
            <p:ph type="title"/>
          </p:nvPr>
        </p:nvSpPr>
        <p:spPr>
          <a:xfrm>
            <a:off x="421481" y="942877"/>
            <a:ext cx="8229600" cy="1252537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Najczęstsze nazwiska</a:t>
            </a:r>
          </a:p>
        </p:txBody>
      </p:sp>
      <p:sp>
        <p:nvSpPr>
          <p:cNvPr id="39938" name="Symbol zastępczy zawartości 3"/>
          <p:cNvSpPr>
            <a:spLocks noGrp="1"/>
          </p:cNvSpPr>
          <p:nvPr>
            <p:ph idx="1"/>
          </p:nvPr>
        </p:nvSpPr>
        <p:spPr>
          <a:xfrm>
            <a:off x="900113" y="3406775"/>
            <a:ext cx="7408862" cy="3451225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pl-PL" dirty="0" smtClean="0"/>
              <a:t>	</a:t>
            </a:r>
          </a:p>
          <a:p>
            <a:r>
              <a:rPr lang="pl-PL" dirty="0" smtClean="0"/>
              <a:t>Najpopularniejsze nazwisko: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 smtClean="0"/>
              <a:t>Smith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 smtClean="0"/>
              <a:t>–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 smtClean="0"/>
              <a:t>ok.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 smtClean="0"/>
              <a:t>667 800</a:t>
            </a:r>
            <a:endParaRPr lang="pl-PL" dirty="0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dirty="0" smtClean="0">
              <a:latin typeface="Arial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581525"/>
            <a:ext cx="67246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205038"/>
            <a:ext cx="66532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882" y="2986088"/>
            <a:ext cx="75041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7480300" y="2348880"/>
            <a:ext cx="14841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Szwecja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222394" y="3140968"/>
            <a:ext cx="92160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Polska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740352" y="4005064"/>
            <a:ext cx="14036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Anglia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480300" y="4581525"/>
            <a:ext cx="1484188" cy="50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Belgia</a:t>
            </a:r>
            <a:endParaRPr lang="pl-PL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FF00"/>
                </a:solidFill>
              </a:rPr>
              <a:t>Długość życia ludzi</a:t>
            </a:r>
            <a:r>
              <a:rPr lang="pl-PL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l-PL" smtClean="0">
                <a:solidFill>
                  <a:srgbClr val="FFFF00"/>
                </a:solidFill>
              </a:rPr>
              <a:t>…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6463" y="3860800"/>
            <a:ext cx="5426075" cy="1096963"/>
          </a:xfrm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420938"/>
            <a:ext cx="607218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724400"/>
            <a:ext cx="67008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7000875" y="2708275"/>
            <a:ext cx="1819275" cy="96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Polska</a:t>
            </a:r>
          </a:p>
        </p:txBody>
      </p:sp>
      <p:sp>
        <p:nvSpPr>
          <p:cNvPr id="6" name="Prostokąt 5"/>
          <p:cNvSpPr/>
          <p:nvPr/>
        </p:nvSpPr>
        <p:spPr>
          <a:xfrm>
            <a:off x="7812088" y="5084763"/>
            <a:ext cx="1152525" cy="80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Szwecja</a:t>
            </a:r>
          </a:p>
        </p:txBody>
      </p:sp>
      <p:sp>
        <p:nvSpPr>
          <p:cNvPr id="7" name="Prostokąt 6"/>
          <p:cNvSpPr/>
          <p:nvPr/>
        </p:nvSpPr>
        <p:spPr>
          <a:xfrm>
            <a:off x="7000875" y="3933825"/>
            <a:ext cx="181927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Belgia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C000"/>
                </a:solidFill>
              </a:rPr>
              <a:t>Trudno uwierzyć, że….</a:t>
            </a:r>
          </a:p>
        </p:txBody>
      </p:sp>
      <p:sp>
        <p:nvSpPr>
          <p:cNvPr id="41986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Polska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-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analfabetyzm matematyczny 47%</a:t>
            </a:r>
          </a:p>
          <a:p>
            <a:r>
              <a:rPr lang="pl-PL" smtClean="0"/>
              <a:t>Belgia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- analfabetyzm matematyczny 37%</a:t>
            </a:r>
          </a:p>
          <a:p>
            <a:r>
              <a:rPr lang="pl-PL" smtClean="0"/>
              <a:t>Szwecja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- analfabetyzm matematyczny 28%    </a:t>
            </a:r>
          </a:p>
          <a:p>
            <a:endParaRPr lang="pl-PL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Symbol" pitchFamily="18" charset="2"/>
              <a:buNone/>
            </a:pPr>
            <a:r>
              <a:rPr lang="pl-PL" sz="4800" dirty="0" smtClean="0">
                <a:latin typeface="Arial" charset="0"/>
              </a:rPr>
              <a:t>Dziękuję za uwagę !</a:t>
            </a:r>
          </a:p>
        </p:txBody>
      </p:sp>
      <p:pic>
        <p:nvPicPr>
          <p:cNvPr id="49159" name="Picture 7" descr="ANd9GcQnyWscXPl_AZasJJ2A0-i4KmMnzHoCZwJmZNhiZol68sJhaO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909" y="4005263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L</a:t>
            </a:r>
            <a:r>
              <a:rPr lang="pl-PL" smtClean="0"/>
              <a:t>udność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ok.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9 500 000</a:t>
            </a:r>
            <a:endParaRPr lang="pl-PL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Największe miasto-mieszkańcy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Sztokholm 825 057 osób (2008r)</a:t>
            </a:r>
            <a:endParaRPr lang="pl-PL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Powierzchnia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449 964 km²</a:t>
            </a:r>
          </a:p>
        </p:txBody>
      </p:sp>
      <p:sp>
        <p:nvSpPr>
          <p:cNvPr id="16386" name="Tytuł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252538"/>
          </a:xfrm>
        </p:spPr>
        <p:txBody>
          <a:bodyPr/>
          <a:lstStyle/>
          <a:p>
            <a:r>
              <a:rPr lang="pl-PL" smtClean="0"/>
              <a:t>Szwecja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zawartości 1"/>
          <p:cNvSpPr>
            <a:spLocks noGrp="1"/>
          </p:cNvSpPr>
          <p:nvPr>
            <p:ph idx="1"/>
          </p:nvPr>
        </p:nvSpPr>
        <p:spPr>
          <a:xfrm>
            <a:off x="827088" y="2636838"/>
            <a:ext cx="7408862" cy="3451225"/>
          </a:xfrm>
        </p:spPr>
        <p:txBody>
          <a:bodyPr/>
          <a:lstStyle/>
          <a:p>
            <a:r>
              <a:rPr lang="pl-PL" smtClean="0"/>
              <a:t>Ludność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ok.10 000 700</a:t>
            </a:r>
            <a:endParaRPr lang="pl-PL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Najludniejsze miasto-mieszkańcy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Bruksela 1048 873 osób ( 2008r</a:t>
            </a:r>
            <a:r>
              <a:rPr lang="pl-PL" smtClean="0">
                <a:latin typeface="Arial" charset="0"/>
              </a:rPr>
              <a:t>)</a:t>
            </a: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Powierzchnia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30 528 km²</a:t>
            </a:r>
          </a:p>
        </p:txBody>
      </p:sp>
      <p:sp>
        <p:nvSpPr>
          <p:cNvPr id="18434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Belgia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1621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Ludność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ok.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53 000 000</a:t>
            </a:r>
            <a:endParaRPr lang="pl-PL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Najludniejsze miasto-mieszkańcy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Londyn  </a:t>
            </a:r>
            <a:r>
              <a:rPr lang="pl-PL" smtClean="0">
                <a:latin typeface="Arial" charset="0"/>
              </a:rPr>
              <a:t>              </a:t>
            </a:r>
            <a:r>
              <a:rPr lang="pl-PL" smtClean="0"/>
              <a:t>ok.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8 100 000 osób</a:t>
            </a:r>
            <a:endParaRPr lang="pl-PL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Powierzchnia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130 395 km²</a:t>
            </a:r>
          </a:p>
        </p:txBody>
      </p:sp>
      <p:sp>
        <p:nvSpPr>
          <p:cNvPr id="20482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Anglia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Ludność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ok.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73 640 000 osób</a:t>
            </a:r>
            <a:endParaRPr lang="pl-PL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Powierzchnia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 783 562 km²</a:t>
            </a:r>
            <a:endParaRPr lang="pl-PL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pl-PL" smtClean="0">
              <a:latin typeface="Arial" charset="0"/>
            </a:endParaRPr>
          </a:p>
          <a:p>
            <a:r>
              <a:rPr lang="pl-PL" smtClean="0"/>
              <a:t>Najludniejsze miasto- mieszkańcy</a:t>
            </a:r>
            <a:r>
              <a:rPr lang="pl-PL" smtClean="0">
                <a:latin typeface="Arial" charset="0"/>
              </a:rPr>
              <a:t>:</a:t>
            </a:r>
            <a:r>
              <a:rPr lang="pl-PL" smtClean="0"/>
              <a:t> Stambuł </a:t>
            </a:r>
            <a:r>
              <a:rPr lang="pl-PL" smtClean="0">
                <a:latin typeface="Arial" charset="0"/>
              </a:rPr>
              <a:t>            </a:t>
            </a:r>
            <a:r>
              <a:rPr lang="pl-PL" smtClean="0"/>
              <a:t>ok.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13 480 000</a:t>
            </a:r>
          </a:p>
        </p:txBody>
      </p:sp>
      <p:sp>
        <p:nvSpPr>
          <p:cNvPr id="21506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Turcja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27130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779587"/>
          </a:xfrm>
        </p:spPr>
        <p:txBody>
          <a:bodyPr/>
          <a:lstStyle/>
          <a:p>
            <a:r>
              <a:rPr lang="pl-PL" smtClean="0"/>
              <a:t>Żywność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475038"/>
            <a:ext cx="36718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Liczba restauracji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900113" y="2708275"/>
          <a:ext cx="7775575" cy="792163"/>
        </p:xfrm>
        <a:graphic>
          <a:graphicData uri="http://schemas.openxmlformats.org/drawingml/2006/table">
            <a:tbl>
              <a:tblPr/>
              <a:tblGrid>
                <a:gridCol w="1808162"/>
                <a:gridCol w="1809750"/>
                <a:gridCol w="2079625"/>
                <a:gridCol w="20780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Polska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pitchFamily="34" charset="0"/>
                        </a:rPr>
                        <a:t>Anglia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Belgia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Turcja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Ok.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Ok.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67000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Ok.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9 000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Ok.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27 500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pic>
        <p:nvPicPr>
          <p:cNvPr id="235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05263"/>
            <a:ext cx="56165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088" y="2420938"/>
            <a:ext cx="7407275" cy="3451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endParaRPr lang="pl-PL" sz="2200" smtClean="0"/>
          </a:p>
          <a:p>
            <a:pPr>
              <a:lnSpc>
                <a:spcPct val="90000"/>
              </a:lnSpc>
            </a:pPr>
            <a:r>
              <a:rPr lang="pl-PL" sz="2200" b="1" i="1" smtClean="0"/>
              <a:t>Herbata</a:t>
            </a:r>
          </a:p>
          <a:p>
            <a:pPr>
              <a:lnSpc>
                <a:spcPct val="90000"/>
              </a:lnSpc>
            </a:pPr>
            <a:r>
              <a:rPr lang="pl-PL" sz="2200" smtClean="0"/>
              <a:t>Polska</a:t>
            </a:r>
            <a:r>
              <a:rPr lang="pl-PL" sz="2200" smtClean="0">
                <a:latin typeface="Arial" charset="0"/>
              </a:rPr>
              <a:t> </a:t>
            </a:r>
            <a:r>
              <a:rPr lang="pl-PL" sz="2200" smtClean="0"/>
              <a:t>– 0</a:t>
            </a:r>
            <a:r>
              <a:rPr lang="pl-PL" sz="2200" smtClean="0">
                <a:latin typeface="Arial" charset="0"/>
              </a:rPr>
              <a:t>,</a:t>
            </a:r>
            <a:r>
              <a:rPr lang="pl-PL" sz="2200" smtClean="0"/>
              <a:t>96 kg rocznie</a:t>
            </a:r>
          </a:p>
          <a:p>
            <a:pPr>
              <a:lnSpc>
                <a:spcPct val="90000"/>
              </a:lnSpc>
            </a:pPr>
            <a:r>
              <a:rPr lang="pl-PL" sz="2200" smtClean="0"/>
              <a:t>Anglia</a:t>
            </a:r>
            <a:r>
              <a:rPr lang="pl-PL" sz="2200" smtClean="0">
                <a:latin typeface="Arial" charset="0"/>
              </a:rPr>
              <a:t> </a:t>
            </a:r>
            <a:r>
              <a:rPr lang="pl-PL" sz="2200" smtClean="0"/>
              <a:t>- 2,62 kg rocznie </a:t>
            </a:r>
          </a:p>
          <a:p>
            <a:pPr>
              <a:lnSpc>
                <a:spcPct val="90000"/>
              </a:lnSpc>
            </a:pPr>
            <a:endParaRPr lang="pl-PL" sz="2200" b="1" i="1" smtClean="0"/>
          </a:p>
          <a:p>
            <a:pPr>
              <a:lnSpc>
                <a:spcPct val="90000"/>
              </a:lnSpc>
            </a:pPr>
            <a:r>
              <a:rPr lang="pl-PL" sz="2200" b="1" i="1" smtClean="0"/>
              <a:t>Chleb</a:t>
            </a:r>
          </a:p>
          <a:p>
            <a:pPr>
              <a:lnSpc>
                <a:spcPct val="90000"/>
              </a:lnSpc>
            </a:pPr>
            <a:r>
              <a:rPr lang="pl-PL" sz="2200" smtClean="0"/>
              <a:t>Polska – 56.7 kg rocznie</a:t>
            </a:r>
          </a:p>
          <a:p>
            <a:pPr>
              <a:lnSpc>
                <a:spcPct val="90000"/>
              </a:lnSpc>
            </a:pPr>
            <a:r>
              <a:rPr lang="pl-PL" sz="2200" smtClean="0"/>
              <a:t>Belgia</a:t>
            </a:r>
            <a:r>
              <a:rPr lang="pl-PL" sz="2200" smtClean="0">
                <a:latin typeface="Arial" charset="0"/>
              </a:rPr>
              <a:t> </a:t>
            </a:r>
            <a:r>
              <a:rPr lang="pl-PL" sz="2200" smtClean="0"/>
              <a:t>-</a:t>
            </a:r>
            <a:r>
              <a:rPr lang="pl-PL" sz="2200" smtClean="0">
                <a:latin typeface="Arial" charset="0"/>
              </a:rPr>
              <a:t> </a:t>
            </a:r>
            <a:r>
              <a:rPr lang="pl-PL" sz="2200" smtClean="0"/>
              <a:t>80 kg rocznie</a:t>
            </a:r>
          </a:p>
          <a:p>
            <a:pPr>
              <a:lnSpc>
                <a:spcPct val="90000"/>
              </a:lnSpc>
            </a:pPr>
            <a:r>
              <a:rPr lang="pl-PL" sz="2200" smtClean="0"/>
              <a:t>Turcja</a:t>
            </a:r>
            <a:r>
              <a:rPr lang="pl-PL" sz="2200" smtClean="0">
                <a:latin typeface="Arial" charset="0"/>
              </a:rPr>
              <a:t> </a:t>
            </a:r>
            <a:r>
              <a:rPr lang="pl-PL" sz="2200" smtClean="0"/>
              <a:t>- 89 kg rocznie</a:t>
            </a:r>
          </a:p>
          <a:p>
            <a:pPr>
              <a:lnSpc>
                <a:spcPct val="90000"/>
              </a:lnSpc>
            </a:pPr>
            <a:endParaRPr lang="pl-PL" sz="2200" smtClean="0"/>
          </a:p>
        </p:txBody>
      </p:sp>
      <p:sp>
        <p:nvSpPr>
          <p:cNvPr id="24578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S</a:t>
            </a:r>
            <a:r>
              <a:rPr lang="pl-PL" smtClean="0"/>
              <a:t>pożycie chleba i herbaty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0850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59238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963</TotalTime>
  <Words>401</Words>
  <Application>Microsoft Office PowerPoint</Application>
  <PresentationFormat>Pokaz na ekranie (4:3)</PresentationFormat>
  <Paragraphs>143</Paragraphs>
  <Slides>27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0" baseType="lpstr">
      <vt:lpstr>Kształt fali</vt:lpstr>
      <vt:lpstr>Wykres programu Microsoft Excel</vt:lpstr>
      <vt:lpstr>Microsoft Excel Chart</vt:lpstr>
      <vt:lpstr>Kraje w Projekcie Mewa</vt:lpstr>
      <vt:lpstr>Polska</vt:lpstr>
      <vt:lpstr>Szwecja</vt:lpstr>
      <vt:lpstr>Belgia </vt:lpstr>
      <vt:lpstr>Anglia</vt:lpstr>
      <vt:lpstr>Turcja</vt:lpstr>
      <vt:lpstr>Żywność</vt:lpstr>
      <vt:lpstr>Liczba restauracji</vt:lpstr>
      <vt:lpstr>Spożycie chleba i herbaty</vt:lpstr>
      <vt:lpstr>Średnie roczne spożycie kawy</vt:lpstr>
      <vt:lpstr>Średnie roczne spożycie czekolady</vt:lpstr>
      <vt:lpstr>Rozrywka</vt:lpstr>
      <vt:lpstr>Średnia liczba godzin spędzanych przed TV</vt:lpstr>
      <vt:lpstr>Produkcja filmów </vt:lpstr>
      <vt:lpstr>Dni wolne w roku oprócz weekendów </vt:lpstr>
      <vt:lpstr>Sport</vt:lpstr>
      <vt:lpstr>Wychowanie fizyczne w szkołach podstawowych</vt:lpstr>
      <vt:lpstr>Medale olimpijskie- letnie igrzyska 2012</vt:lpstr>
      <vt:lpstr>Nauka</vt:lpstr>
      <vt:lpstr>Umysł - iloraz inteligencji</vt:lpstr>
      <vt:lpstr>Liczba szkół wyższych</vt:lpstr>
      <vt:lpstr>Znajomość języka angielskiego jako języka obcego</vt:lpstr>
      <vt:lpstr>Ciekawostki</vt:lpstr>
      <vt:lpstr>Najczęstsze nazwiska</vt:lpstr>
      <vt:lpstr>Długość życia ludzi …</vt:lpstr>
      <vt:lpstr>Trudno uwierzyć, że….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</dc:title>
  <dc:creator>Pies</dc:creator>
  <cp:lastModifiedBy>DORIS</cp:lastModifiedBy>
  <cp:revision>86</cp:revision>
  <dcterms:created xsi:type="dcterms:W3CDTF">2013-05-07T17:16:10Z</dcterms:created>
  <dcterms:modified xsi:type="dcterms:W3CDTF">2013-06-12T19:14:02Z</dcterms:modified>
</cp:coreProperties>
</file>