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626770-F697-431A-BCEF-C1FCCEB371E4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7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097E05-D5E7-47AD-AE3D-CB7D2DD157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735E5-EBDD-443F-9FF1-E54E8C3D7764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F9141-6683-41D3-B445-F91B0D948B1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C0B08-F694-44DB-AA9C-4F9167BCAD0A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3ED80-E3B6-4237-8B75-70D2829C87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FD768-7C3F-4514-BB69-272A163044A3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95F2D-358F-4151-BD38-2485369204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E73CD1-760B-41D5-A6CF-16E065BEB78F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FE8D45-474D-488B-9E54-5B7232FF47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73DEB-D42A-4E02-8B39-91F8951B87B4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5F5E-2234-46F9-899D-92D0F1A21D1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4D0B82-2AF9-4E87-8DF4-FFF462358DC8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F7FD96-E891-4AEF-BAF9-7C473C719F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59E18-817D-4AC0-B6AA-94A00997EA1E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4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5B1E2-11EB-4D37-BA1C-C8CFD33655F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rostokąt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D5F2D4-7EE8-442B-B69E-9FE4528B8A66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3FA8E9-2F06-4A62-B846-7847E38A75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3A672F-C8AF-416F-851D-5FF06BA85A70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4802D6-8AF0-4361-A28D-25DFA5B4E2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Schemat blokowy: proce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chemat blokowy: proce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4183B4-59EF-47CC-9651-DFD9D83357C0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28A317-D904-4373-B9FF-4F5813BB40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6BC97BF-240B-4D46-BD56-1282A022AED8}" type="datetimeFigureOut">
              <a:rPr lang="pl-PL"/>
              <a:pPr>
                <a:defRPr/>
              </a:pPr>
              <a:t>2013-06-04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55E38A1D-C698-4C77-BAE7-419B195CE3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5" r:id="rId2"/>
    <p:sldLayoutId id="2147483721" r:id="rId3"/>
    <p:sldLayoutId id="2147483716" r:id="rId4"/>
    <p:sldLayoutId id="2147483722" r:id="rId5"/>
    <p:sldLayoutId id="2147483717" r:id="rId6"/>
    <p:sldLayoutId id="2147483723" r:id="rId7"/>
    <p:sldLayoutId id="2147483724" r:id="rId8"/>
    <p:sldLayoutId id="2147483725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C22EA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C22EA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C22EA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C22EA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C22EA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C22EA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C22EA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C22EA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C22EA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//upload.wikimedia.org/wikipedia/commons/6/69/Greater_coat_of_arms_of_the_City_of_Brussels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www.google.pl/url?sa=i&amp;rct=j&amp;q=&amp;esrc=s&amp;frm=1&amp;source=images&amp;cd=&amp;cad=rja&amp;docid=rGynV8FDInvpAM&amp;tbnid=Z4SvvTSh8AINmM:&amp;ved=0CAUQjRw&amp;url=http://zapytaj.onet.pl/Category/015,009/2,22132720,Moze_ktos_opisac_krotko_herb_Londynu_pilne.html&amp;ei=FKCgUdHEGM7APLmZgagG&amp;bvm=bv.47008514,d.ZGU&amp;psig=AFQjCNF2hGq8U002wQElReoIPlBAfgGNUw&amp;ust=1369567629367782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www.google.pl/url?sa=i&amp;rct=j&amp;q=&amp;esrc=s&amp;frm=1&amp;source=images&amp;cd=&amp;cad=rja&amp;docid=O-CXlA6R8zhQ3M&amp;tbnid=LWZfHm8jY0Z_HM:&amp;ved=0CAUQjRw&amp;url=http://niepoprawni.pl/blog/130/pani-sitko-kontra-snieg-czesc-5&amp;ei=goCPUc77EJDFtAaXi4CYDA&amp;psig=AFQjCNGjEXMStoHj8zHAGMREjMHFXJQOVg&amp;ust=136844538612577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pl/url?sa=i&amp;rct=j&amp;q=&amp;esrc=s&amp;frm=1&amp;source=images&amp;cd=&amp;cad=rja&amp;docid=K8JnqUxu_KP9pM&amp;tbnid=wabqKJz6KqKc1M:&amp;ved=0CAUQjRw&amp;url=http://www.poluje.pl/polowanie,polowanie-w-szwecji,9273&amp;ei=AWqPUcPGAYnitQaG-IGoDA&amp;bvm=bv.46340616,d.Yms&amp;psig=AFQjCNFZRF9CvlUUvnJhTU6qcs1OQHI5aA&amp;ust=13684396789742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pl/url?sa=i&amp;rct=j&amp;q=&amp;esrc=s&amp;frm=1&amp;source=images&amp;cd=&amp;cad=rja&amp;docid=2boKcqUsPs1JKM&amp;tbnid=L4WU9a8Z7ur7gM:&amp;ved=0CAUQjRw&amp;url=http://commons.wikimedia.org/wiki/File:Globen_Stockholm_February_2007.jpg&amp;ei=omyPUcuXC8bitQa_mYGgDA&amp;bvm=bv.46340616,d.Yms&amp;psig=AFQjCNFv5dD2lji0jon1nwJHTGVcaLlPLQ&amp;ust=136844034877641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google.pl/url?sa=i&amp;rct=j&amp;q=&amp;esrc=s&amp;frm=1&amp;source=images&amp;cd=&amp;cad=rja&amp;docid=1IQLh9VZsqK5-M&amp;tbnid=hYZocZwrjdP9DM:&amp;ved=0CAUQjRw&amp;url=http://deblin_gimn_2.republika.pl/PD/belgia.html&amp;ei=nW6PUeKIMYmZtAaRiYCoDA&amp;psig=AFQjCNFBseM6ZU36MxRpfE3_TX-s5FNznQ&amp;ust=136844082023942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pl/url?sa=i&amp;rct=j&amp;q=&amp;esrc=s&amp;frm=1&amp;source=images&amp;cd=&amp;cad=rja&amp;docid=Ek_s_yzwW-eIpM&amp;tbnid=d8N-FcwiaSSt0M:&amp;ved=0CAUQjRw&amp;url=http://www.krainakibica.pl/bilard&amp;ei=K3OPUevlEo_ltQb4soCgDA&amp;psig=AFQjCNHKZndQw2khll1MVIOeTwmzUztkEg&amp;ust=136844201376881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pl/url?sa=i&amp;rct=j&amp;q=&amp;esrc=s&amp;frm=1&amp;source=images&amp;cd=&amp;cad=rja&amp;docid=XqQkFYPpaX-RJM&amp;tbnid=W3dvVnyzFlNfwM:&amp;ved=0CAUQjRw&amp;url=http://turcja2003.w.interia.pl/&amp;ei=_HOPUfKiJYbntQbf64GgDA&amp;psig=AFQjCNHJTzDDV3oIPeb3HzVEJfpB0bnrEg&amp;ust=136844222758171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pl/url?sa=i&amp;rct=j&amp;q=&amp;esrc=s&amp;frm=1&amp;source=images&amp;cd=&amp;cad=rja&amp;docid=MlXd9GaoJ9yv1M&amp;tbnid=1TpYTKPeuHeX3M:&amp;ved=0CAUQjRw&amp;url=http://www.megapedia.pl/orzechy-laskowe.html&amp;ei=q3ePUavxOs2Kswa5i4CgDA&amp;psig=AFQjCNEvekfXq2sbOh-zv61UZ0wO8e0QfA&amp;ust=136844317650255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pl/url?sa=i&amp;rct=j&amp;q=&amp;esrc=s&amp;frm=1&amp;source=images&amp;cd=&amp;cad=rja&amp;docid=JuHK8-0Nk8uT1M&amp;tbnid=zKFc0-UHEf5liM:&amp;ved=0CAUQjRw&amp;url=http://bez-kasy.blogspot.com/p/jezyki-obce-nauka-online.html&amp;ei=IXmPUc2oL8nQsgbR_ICwDA&amp;psig=AFQjCNHOq2ShqoNTlj4vzqqyzbjgSUGQNg&amp;ust=136844351726295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pl/url?sa=i&amp;rct=j&amp;q=&amp;esrc=s&amp;frm=1&amp;source=images&amp;cd=&amp;cad=rja&amp;docid=m2eYZ2xdCKpm9M&amp;tbnid=KgsxPb_kn9E6AM:&amp;ved=0CAUQjRw&amp;url=http://mysl.pl/?m=63&amp;art_id=473&amp;more=more&amp;ei=63uPUaamFYTIsgbw2oGYDA&amp;psig=AFQjCNG8sRgNb7jGnN1g0DqFiWZySqApwg&amp;ust=136844426188904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259632" y="1412776"/>
            <a:ext cx="7128793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Ciekawe dane liczbowe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o Szwecji, Belgii, Turcji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i Wielkiej Brytanii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408808" y="3501008"/>
            <a:ext cx="4985660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Porównania</a:t>
            </a:r>
          </a:p>
        </p:txBody>
      </p:sp>
      <p:pic>
        <p:nvPicPr>
          <p:cNvPr id="1026" name="Picture 2" descr="C:\Users\Aleksandra Białek\Desktop\Bez tytuł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340768"/>
            <a:ext cx="3193057" cy="128027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3491880" y="764704"/>
            <a:ext cx="245451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4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Religie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20107" y="2280618"/>
          <a:ext cx="7484341" cy="2947835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304256"/>
                <a:gridCol w="1944216"/>
                <a:gridCol w="1604641"/>
                <a:gridCol w="1631228"/>
              </a:tblGrid>
              <a:tr h="658559">
                <a:tc>
                  <a:txBody>
                    <a:bodyPr/>
                    <a:lstStyle/>
                    <a:p>
                      <a:r>
                        <a:rPr lang="pl-PL" dirty="0" smtClean="0"/>
                        <a:t>RELIGIA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SZWECJA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BELGIA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WIELKA</a:t>
                      </a:r>
                      <a:r>
                        <a:rPr lang="pl-PL" baseline="0" dirty="0" smtClean="0"/>
                        <a:t> </a:t>
                      </a:r>
                    </a:p>
                    <a:p>
                      <a:pPr algn="ctr"/>
                      <a:r>
                        <a:rPr lang="pl-PL" baseline="0" dirty="0" smtClean="0"/>
                        <a:t>BRYTANIA</a:t>
                      </a:r>
                      <a:endParaRPr lang="pl-PL" dirty="0"/>
                    </a:p>
                  </a:txBody>
                  <a:tcPr/>
                </a:tc>
              </a:tr>
              <a:tr h="381546">
                <a:tc>
                  <a:txBody>
                    <a:bodyPr/>
                    <a:lstStyle/>
                    <a:p>
                      <a:r>
                        <a:rPr lang="pl-PL" dirty="0" smtClean="0"/>
                        <a:t>Katolicyzm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kern="1200" dirty="0" smtClean="0"/>
                        <a:t>58,07%</a:t>
                      </a:r>
                      <a:endParaRPr kumimoji="0" lang="pl-P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0,77%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/>
                        <a:t>8,67%</a:t>
                      </a:r>
                      <a:endParaRPr lang="pl-PL" dirty="0"/>
                    </a:p>
                  </a:txBody>
                  <a:tcPr/>
                </a:tc>
              </a:tr>
              <a:tr h="381546">
                <a:tc>
                  <a:txBody>
                    <a:bodyPr/>
                    <a:lstStyle/>
                    <a:p>
                      <a:r>
                        <a:rPr lang="pl-PL" dirty="0" smtClean="0"/>
                        <a:t>Islam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kumimoji="0" lang="pl-PL" sz="1800" kern="1200" dirty="0" smtClean="0"/>
                        <a:t>3,6%</a:t>
                      </a:r>
                      <a:endParaRPr kumimoji="0" lang="pl-PL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3,1%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/>
                        <a:t>3,38%</a:t>
                      </a:r>
                      <a:endParaRPr lang="pl-PL" dirty="0"/>
                    </a:p>
                  </a:txBody>
                  <a:tcPr/>
                </a:tc>
              </a:tr>
              <a:tr h="381546">
                <a:tc>
                  <a:txBody>
                    <a:bodyPr/>
                    <a:lstStyle/>
                    <a:p>
                      <a:r>
                        <a:rPr lang="pl-PL" dirty="0" smtClean="0"/>
                        <a:t>Świadkowie Jehowy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0,23%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0,25%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/>
                </a:tc>
              </a:tr>
              <a:tr h="381546">
                <a:tc>
                  <a:txBody>
                    <a:bodyPr/>
                    <a:lstStyle/>
                    <a:p>
                      <a:r>
                        <a:rPr lang="pl-PL" dirty="0" smtClean="0"/>
                        <a:t>Zielonoświątkowcy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/>
                        <a:t>0,26%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1,83%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-</a:t>
                      </a:r>
                    </a:p>
                  </a:txBody>
                  <a:tcPr/>
                </a:tc>
              </a:tr>
              <a:tr h="381546">
                <a:tc>
                  <a:txBody>
                    <a:bodyPr/>
                    <a:lstStyle/>
                    <a:p>
                      <a:r>
                        <a:rPr lang="pl-PL" dirty="0" smtClean="0"/>
                        <a:t>Prawosławie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/>
                        <a:t>0,55%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0,31%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/>
                </a:tc>
              </a:tr>
              <a:tr h="381546">
                <a:tc>
                  <a:txBody>
                    <a:bodyPr/>
                    <a:lstStyle/>
                    <a:p>
                      <a:r>
                        <a:rPr lang="pl-PL" dirty="0" smtClean="0"/>
                        <a:t>Judaizm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0,18%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0,67%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331640" y="2420888"/>
          <a:ext cx="7128792" cy="11125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520280"/>
                <a:gridCol w="2520280"/>
                <a:gridCol w="2088232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WIELKA</a:t>
                      </a:r>
                      <a:r>
                        <a:rPr lang="pl-PL" baseline="0" dirty="0" smtClean="0"/>
                        <a:t> BRYTANIA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BELGIA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accent2"/>
                          </a:solidFill>
                        </a:rPr>
                        <a:t>miasto</a:t>
                      </a:r>
                      <a:endParaRPr lang="pl-PL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Londyn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Bruksela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accent2"/>
                          </a:solidFill>
                        </a:rPr>
                        <a:t>liczba mieszkańców</a:t>
                      </a:r>
                      <a:endParaRPr lang="pl-PL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7 172 000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1 124 497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Łącznik prosty 12"/>
          <p:cNvCxnSpPr/>
          <p:nvPr/>
        </p:nvCxnSpPr>
        <p:spPr>
          <a:xfrm>
            <a:off x="1331913" y="2492375"/>
            <a:ext cx="2519362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 flipV="1">
            <a:off x="1331913" y="2492375"/>
            <a:ext cx="2519362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16"/>
          <p:cNvSpPr/>
          <p:nvPr/>
        </p:nvSpPr>
        <p:spPr>
          <a:xfrm>
            <a:off x="2843808" y="692696"/>
            <a:ext cx="40318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4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Mieszkańcy</a:t>
            </a:r>
          </a:p>
        </p:txBody>
      </p:sp>
      <p:pic>
        <p:nvPicPr>
          <p:cNvPr id="1029" name="Picture 5" descr="Plik:Greater coat of arms of the City of Brussel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55113">
            <a:off x="6168194" y="4316278"/>
            <a:ext cx="2016224" cy="19447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31" name="Picture 7" descr="http://m.ocdn.eu/_m/30c5f2e20d5f1608b6cc7d8a38efab53,62,37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616418">
            <a:off x="1565972" y="4243389"/>
            <a:ext cx="1968952" cy="19442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://images.zaazu.com/img/wink-male-smiley-smile-smiley-emoticon-000282-larg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1196975"/>
            <a:ext cx="2159000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1504256" y="3933056"/>
            <a:ext cx="649408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Dziękuję za uwagę!</a:t>
            </a:r>
          </a:p>
        </p:txBody>
      </p:sp>
      <p:sp>
        <p:nvSpPr>
          <p:cNvPr id="6" name="Prostokąt 5"/>
          <p:cNvSpPr/>
          <p:nvPr/>
        </p:nvSpPr>
        <p:spPr>
          <a:xfrm>
            <a:off x="3466526" y="6093296"/>
            <a:ext cx="529048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WYKONAŁA: ALEKSANDRA BIAŁEK Z 5A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poluje.pl/foto_news/szwecj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44151">
            <a:off x="5201314" y="840187"/>
            <a:ext cx="3240360" cy="20228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Prostokąt 4"/>
          <p:cNvSpPr/>
          <p:nvPr/>
        </p:nvSpPr>
        <p:spPr>
          <a:xfrm>
            <a:off x="2627784" y="3356992"/>
            <a:ext cx="377539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Szwecja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76375" y="920750"/>
            <a:ext cx="7199313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40% szwedzkich kobiet i 32% szwedzkich mężczyzn w wieku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25 - 64 lat uczestniczy w kształceniu lub szkoleniu.</a:t>
            </a:r>
            <a:endParaRPr lang="pl-PL" sz="2000">
              <a:solidFill>
                <a:srgbClr val="852F74"/>
              </a:solidFill>
              <a:ea typeface="Calibri" pitchFamily="34" charset="0"/>
              <a:cs typeface="Arial" charset="0"/>
            </a:endParaRPr>
          </a:p>
          <a:p>
            <a:pPr eaLnBrk="0" fontAlgn="t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W Nordstan w Göteborgu znajduje się największe w Europie </a:t>
            </a:r>
          </a:p>
          <a:p>
            <a:pPr eaLnBrk="0" fontAlgn="t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centrum handlowe z około 180 sklepami i 150 biurami na </a:t>
            </a:r>
            <a:endParaRPr lang="pl-PL" sz="2000">
              <a:solidFill>
                <a:srgbClr val="852F7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t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320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000 metrów kwadratowych. </a:t>
            </a:r>
            <a:endParaRPr lang="pl-PL" sz="2000">
              <a:solidFill>
                <a:srgbClr val="852F74"/>
              </a:solidFill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 Szwecja liczy ponad 9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000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000 ludności, z czego 84% populacji</a:t>
            </a:r>
            <a:endParaRPr lang="pl-PL" sz="2000">
              <a:solidFill>
                <a:srgbClr val="852F7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żyje w miastach.</a:t>
            </a:r>
            <a:endParaRPr lang="pl-PL" sz="2000">
              <a:solidFill>
                <a:srgbClr val="852F74"/>
              </a:solidFill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 Stockholm Globe Arena jest największym na świecie budynkiem</a:t>
            </a:r>
            <a:endParaRPr lang="pl-PL" sz="2000">
              <a:solidFill>
                <a:srgbClr val="852F7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w kształcie półkuli, o średnicy 110 metrów, wewnętrznej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wysokości 85 metrów i łącznej objętości 600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000 m³.  Jest to </a:t>
            </a:r>
            <a:endParaRPr lang="pl-PL" sz="2000">
              <a:solidFill>
                <a:srgbClr val="852F7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również największy na świecie model </a:t>
            </a:r>
            <a:endParaRPr lang="pl-PL" sz="2000">
              <a:solidFill>
                <a:srgbClr val="852F7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rgbClr val="852F74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000">
                <a:solidFill>
                  <a:srgbClr val="852F74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Układu Słonecznego.</a:t>
            </a:r>
            <a:endParaRPr lang="pl-PL" sz="2000">
              <a:solidFill>
                <a:srgbClr val="852F74"/>
              </a:solidFill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pl-PL" sz="2000">
              <a:solidFill>
                <a:srgbClr val="852F74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899592" y="260648"/>
            <a:ext cx="7776864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Ciekawe dane liczbowe:</a:t>
            </a:r>
          </a:p>
        </p:txBody>
      </p:sp>
      <p:pic>
        <p:nvPicPr>
          <p:cNvPr id="16387" name="Picture 3" descr="http://upload.wikimedia.org/wikipedia/commons/6/62/Globen_Stockholm_February_200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5661248"/>
            <a:ext cx="1392250" cy="98260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059832" y="4149080"/>
            <a:ext cx="295465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Belgia</a:t>
            </a:r>
            <a:endParaRPr lang="pl-PL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pic>
        <p:nvPicPr>
          <p:cNvPr id="15362" name="Picture 2" descr="http://deblin_gimn_2.republika.pl/PD/belgia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42119">
            <a:off x="4730034" y="1208466"/>
            <a:ext cx="3581945" cy="21939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403350" y="1282700"/>
            <a:ext cx="7561263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Belgia produkuje ponad 800 różnych piw.     </a:t>
            </a:r>
          </a:p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Belgowie piją średnio 150 litrów piwa na osobę rocznie.</a:t>
            </a:r>
          </a:p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</a:t>
            </a: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Belgia produkuje 220 000 ton czekolady rocznie, co stanowi 22 kg czekolady</a:t>
            </a:r>
          </a:p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na osobę.</a:t>
            </a:r>
          </a:p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Belgia ma najwyższy odsetek kobiet - ministrów na świecie (55% w 2010r.).</a:t>
            </a:r>
          </a:p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Belgijski Tramwaj ma 68 km długości i jest najdłuższą linią tramwajową na </a:t>
            </a:r>
          </a:p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świecie.</a:t>
            </a:r>
          </a:p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80% graczy bilardowych korzysta z kulek wyprodukowanych w Belgii.</a:t>
            </a:r>
          </a:p>
          <a:p>
            <a:pPr eaLnBrk="0" hangingPunct="0">
              <a:lnSpc>
                <a:spcPct val="150000"/>
              </a:lnSpc>
            </a:pPr>
            <a:r>
              <a:rPr lang="pl-PL">
                <a:solidFill>
                  <a:schemeClr val="tx2"/>
                </a:solidFill>
                <a:latin typeface="Times New Roman" pitchFamily="18" charset="0"/>
              </a:rPr>
              <a:t> W B</a:t>
            </a:r>
            <a:r>
              <a:rPr lang="pl-P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rukseli na 1 kilometr kwadratowy przypada 138 restauracji .</a:t>
            </a:r>
          </a:p>
          <a:p>
            <a:pPr eaLnBrk="0" hangingPunct="0">
              <a:lnSpc>
                <a:spcPct val="150000"/>
              </a:lnSpc>
            </a:pPr>
            <a:endParaRPr lang="pl-PL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229047" y="260648"/>
            <a:ext cx="720902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Ciekawe dane liczbowe:</a:t>
            </a:r>
          </a:p>
        </p:txBody>
      </p:sp>
      <p:pic>
        <p:nvPicPr>
          <p:cNvPr id="14339" name="Picture 3" descr="http://www.krainakibica.pl/wp-content/uploads/2010/11/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5229200"/>
            <a:ext cx="1800391" cy="134939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059832" y="4149080"/>
            <a:ext cx="288611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Turcja</a:t>
            </a:r>
          </a:p>
        </p:txBody>
      </p:sp>
      <p:pic>
        <p:nvPicPr>
          <p:cNvPr id="13314" name="Picture 2" descr="http://turcja2003.w.interia.pl/flaga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78367">
            <a:off x="4399658" y="881417"/>
            <a:ext cx="4104456" cy="25823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258888" y="1276350"/>
            <a:ext cx="74168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W Istambule znajduje się słynny Grand Bazaar. Jest to 540-letni 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zadaszony pasaż handlowy z 64 ulicami, 4000 sklepami i 22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wejściami, w którym pracuje 25 000 pracowników.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W Turcji gniazduje około 453 gatunków ptaków.</a:t>
            </a:r>
          </a:p>
          <a:p>
            <a:pPr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Liczba gatunków kwiatów w Turcji wynosi około 9 000, z czego </a:t>
            </a:r>
          </a:p>
          <a:p>
            <a:pPr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3000 to endemity.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Turcja jest ojczyzną leszczyny, pochodzi z niej 70% światowej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produkcji orzechów laskowych. </a:t>
            </a:r>
          </a:p>
          <a:p>
            <a:pPr eaLnBrk="0" hangingPunct="0">
              <a:lnSpc>
                <a:spcPct val="150000"/>
              </a:lnSpc>
            </a:pPr>
            <a:endParaRPr lang="pl-PL" sz="20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endParaRPr lang="pl-PL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87624" y="548680"/>
            <a:ext cx="720902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Ciekawe dane liczbowe:</a:t>
            </a:r>
          </a:p>
        </p:txBody>
      </p:sp>
      <p:pic>
        <p:nvPicPr>
          <p:cNvPr id="19459" name="Picture 3" descr="http://www.megapedia.pl/ro/1575/orzechy-laskowe-kalori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4652963"/>
            <a:ext cx="2808288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331640" y="3717032"/>
            <a:ext cx="705020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Wielka Brytania</a:t>
            </a:r>
          </a:p>
        </p:txBody>
      </p:sp>
      <p:pic>
        <p:nvPicPr>
          <p:cNvPr id="22530" name="Picture 2" descr="http://2.bp.blogspot.com/-q78gneXLcCo/UB09DfQxywI/AAAAAAAACAw/pYbVXEhEO1g/s1600/anglia+flag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06748">
            <a:off x="4107655" y="1030761"/>
            <a:ext cx="4248472" cy="22382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187450" y="1273175"/>
            <a:ext cx="76327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99% Brytyjczyków posiada umiejętność pisania i czytania.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W 2011r. w Wielkiej Brytanii wyprodukowano 1,46 milionów aut.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Brytyjska sieć kolejowa składa się z 33 000 km torów.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W 2006 roku w kraju było 398 366 km dróg (w tym 3520 km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autostrad), co daje wskaźnik gęstości wynoszący 162,7 km/100 km².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 Według danych z 2003r. żegluga śródlądowa wykorzystywała drogi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wodne o łącznej długości 3200 km, lecz tylko 620 km spełniało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warunki umożliwiające regularny </a:t>
            </a:r>
          </a:p>
          <a:p>
            <a:pPr eaLnBrk="0" hangingPunct="0">
              <a:lnSpc>
                <a:spcPct val="150000"/>
              </a:lnSpc>
            </a:pPr>
            <a:r>
              <a:rPr lang="pl-PL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transport towarów.   </a:t>
            </a:r>
          </a:p>
        </p:txBody>
      </p:sp>
      <p:sp>
        <p:nvSpPr>
          <p:cNvPr id="5" name="Prostokąt 4"/>
          <p:cNvSpPr/>
          <p:nvPr/>
        </p:nvSpPr>
        <p:spPr>
          <a:xfrm>
            <a:off x="1259632" y="404664"/>
            <a:ext cx="720902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Ciekawe dane liczbowe:</a:t>
            </a:r>
          </a:p>
        </p:txBody>
      </p:sp>
      <p:pic>
        <p:nvPicPr>
          <p:cNvPr id="21509" name="Picture 5" descr="http://mysl.pl/grafa/grafa_prop.php?px=450&amp;nazwa_obrazka=../pliki/fotki/skania_dzien2008082915551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941168"/>
            <a:ext cx="2338820" cy="156617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Niestandardowy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874296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304</TotalTime>
  <Words>430</Words>
  <Application>Microsoft Office PowerPoint</Application>
  <PresentationFormat>Pokaz na ekranie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Przesilenie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Aleksandra Białek</dc:creator>
  <cp:lastModifiedBy>admin</cp:lastModifiedBy>
  <cp:revision>28</cp:revision>
  <dcterms:created xsi:type="dcterms:W3CDTF">2013-05-12T09:59:00Z</dcterms:created>
  <dcterms:modified xsi:type="dcterms:W3CDTF">2013-06-04T15:46:43Z</dcterms:modified>
</cp:coreProperties>
</file>