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0DED91B-FE08-41CB-85BE-111F3FBF1282}" type="datetimeFigureOut">
              <a:rPr lang="pl-PL" smtClean="0"/>
              <a:t>2013-02-28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37B9293-C98D-40B9-AF3D-E690066D1737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ED91B-FE08-41CB-85BE-111F3FBF1282}" type="datetimeFigureOut">
              <a:rPr lang="pl-PL" smtClean="0"/>
              <a:t>2013-02-28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7B9293-C98D-40B9-AF3D-E690066D17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0DED91B-FE08-41CB-85BE-111F3FBF1282}" type="datetimeFigureOut">
              <a:rPr lang="pl-PL" smtClean="0"/>
              <a:t>2013-02-28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7B9293-C98D-40B9-AF3D-E690066D17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ED91B-FE08-41CB-85BE-111F3FBF1282}" type="datetimeFigureOut">
              <a:rPr lang="pl-PL" smtClean="0"/>
              <a:t>2013-02-28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7B9293-C98D-40B9-AF3D-E690066D17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0DED91B-FE08-41CB-85BE-111F3FBF1282}" type="datetimeFigureOut">
              <a:rPr lang="pl-PL" smtClean="0"/>
              <a:t>2013-02-28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37B9293-C98D-40B9-AF3D-E690066D1737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ED91B-FE08-41CB-85BE-111F3FBF1282}" type="datetimeFigureOut">
              <a:rPr lang="pl-PL" smtClean="0"/>
              <a:t>2013-02-28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7B9293-C98D-40B9-AF3D-E690066D17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ED91B-FE08-41CB-85BE-111F3FBF1282}" type="datetimeFigureOut">
              <a:rPr lang="pl-PL" smtClean="0"/>
              <a:t>2013-02-28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7B9293-C98D-40B9-AF3D-E690066D17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ED91B-FE08-41CB-85BE-111F3FBF1282}" type="datetimeFigureOut">
              <a:rPr lang="pl-PL" smtClean="0"/>
              <a:t>2013-02-28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7B9293-C98D-40B9-AF3D-E690066D17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0DED91B-FE08-41CB-85BE-111F3FBF1282}" type="datetimeFigureOut">
              <a:rPr lang="pl-PL" smtClean="0"/>
              <a:t>2013-02-28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7B9293-C98D-40B9-AF3D-E690066D17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ED91B-FE08-41CB-85BE-111F3FBF1282}" type="datetimeFigureOut">
              <a:rPr lang="pl-PL" smtClean="0"/>
              <a:t>2013-02-28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7B9293-C98D-40B9-AF3D-E690066D17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ED91B-FE08-41CB-85BE-111F3FBF1282}" type="datetimeFigureOut">
              <a:rPr lang="pl-PL" smtClean="0"/>
              <a:t>2013-02-28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7B9293-C98D-40B9-AF3D-E690066D1737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0DED91B-FE08-41CB-85BE-111F3FBF1282}" type="datetimeFigureOut">
              <a:rPr lang="pl-PL" smtClean="0"/>
              <a:t>2013-02-28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37B9293-C98D-40B9-AF3D-E690066D173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66868" y="-963488"/>
            <a:ext cx="3005332" cy="4365056"/>
          </a:xfrm>
        </p:spPr>
        <p:txBody>
          <a:bodyPr/>
          <a:lstStyle/>
          <a:p>
            <a:r>
              <a:rPr lang="pl-PL" dirty="0" smtClean="0"/>
              <a:t>Choroby 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257288"/>
          </a:xfrm>
        </p:spPr>
        <p:txBody>
          <a:bodyPr/>
          <a:lstStyle/>
          <a:p>
            <a:r>
              <a:rPr lang="pl-PL" dirty="0" smtClean="0"/>
              <a:t>Julia Muszyńska 3B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4479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Napadowa nocna hemoglobinuria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988840"/>
            <a:ext cx="7239000" cy="4414272"/>
          </a:xfrm>
        </p:spPr>
        <p:txBody>
          <a:bodyPr/>
          <a:lstStyle/>
          <a:p>
            <a:pPr marL="0" indent="0">
              <a:buNone/>
            </a:pPr>
            <a:r>
              <a:rPr lang="pl-PL" sz="4000" dirty="0" smtClean="0"/>
              <a:t>Rzadkie schorzenie erytrocytów polegające na braku czynników  broniących przed ich rozpadem. Erytrocyty są odpowiedzialne  za przenoszenie tlenu z płuc do pozostałych tkanek organizmu. 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4886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Objawy i przebieg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Niedokrwistość.</a:t>
            </a:r>
          </a:p>
          <a:p>
            <a:r>
              <a:rPr lang="pl-PL" sz="3200" dirty="0" smtClean="0"/>
              <a:t>Bóle brzucha.</a:t>
            </a:r>
          </a:p>
          <a:p>
            <a:r>
              <a:rPr lang="pl-PL" sz="3200" dirty="0" smtClean="0"/>
              <a:t>Ciemne zabarwienie moczu oddanego rano.</a:t>
            </a:r>
          </a:p>
          <a:p>
            <a:r>
              <a:rPr lang="pl-PL" sz="3200" dirty="0" smtClean="0"/>
              <a:t>Skłonność do zakrzepów i zatorów. ( co może się objawiać priapizmem*.) </a:t>
            </a:r>
          </a:p>
          <a:p>
            <a:endParaRPr lang="pl-PL" sz="2800" dirty="0"/>
          </a:p>
          <a:p>
            <a:endParaRPr lang="pl-PL" sz="2800" dirty="0" smtClean="0"/>
          </a:p>
          <a:p>
            <a:pPr marL="0" indent="0">
              <a:buNone/>
            </a:pPr>
            <a:r>
              <a:rPr lang="pl-PL" sz="1600" dirty="0" smtClean="0"/>
              <a:t>* Priapizm – Objaw choroby polegający na bolesny i długotrwały wzwód członka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756876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Leczenie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sz="2800" dirty="0" smtClean="0"/>
              <a:t>Podawanie preparatów ( krwinek płukanych).</a:t>
            </a:r>
          </a:p>
          <a:p>
            <a:r>
              <a:rPr lang="pl-PL" sz="2800" dirty="0" smtClean="0"/>
              <a:t>Leki przeciw zakrzepowe.</a:t>
            </a:r>
          </a:p>
          <a:p>
            <a:r>
              <a:rPr lang="pl-PL" sz="2800" dirty="0" smtClean="0"/>
              <a:t>Leki alkalizujące.</a:t>
            </a:r>
          </a:p>
          <a:p>
            <a:r>
              <a:rPr lang="pl-PL" sz="2800" dirty="0" smtClean="0"/>
              <a:t>Lek który jest przeciwciałem monoklonalnym*. </a:t>
            </a:r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pPr marL="0" indent="0">
              <a:buNone/>
            </a:pPr>
            <a:r>
              <a:rPr lang="pl-PL" sz="1800" dirty="0" smtClean="0"/>
              <a:t>*zbiór przeciw ciał które wykazują jednakową swoistość względem danego antygenu.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474279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Cystynoza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sz="3600" dirty="0" smtClean="0"/>
              <a:t>Rzadka genetyczna choroba metaboliczna. Dziedziczenie choroby jest </a:t>
            </a:r>
            <a:r>
              <a:rPr lang="pl-PL" sz="3600" b="1" dirty="0" smtClean="0"/>
              <a:t> autosomalne recesywnie* </a:t>
            </a:r>
            <a:r>
              <a:rPr lang="pl-PL" sz="3600" dirty="0" smtClean="0"/>
              <a:t>Cystynoza związana jest z mutacjami  genu </a:t>
            </a:r>
            <a:r>
              <a:rPr lang="pl-PL" sz="3600" dirty="0"/>
              <a:t>kodującego </a:t>
            </a:r>
            <a:r>
              <a:rPr lang="pl-PL" sz="3600" dirty="0" smtClean="0"/>
              <a:t>.Polega </a:t>
            </a:r>
            <a:r>
              <a:rPr lang="pl-PL" sz="3600" dirty="0"/>
              <a:t>na wewnątrzkomórkowym nagromadzeniu cystyny. W narządach wewnętrznych, rogówce, szpiku kostnym, węzłach chłonnych i leukocytach odkładają się kryształki cystyny.</a:t>
            </a:r>
            <a:endParaRPr lang="pl-PL" sz="3600" dirty="0" smtClean="0"/>
          </a:p>
          <a:p>
            <a:pPr marL="0" indent="0">
              <a:buNone/>
            </a:pPr>
            <a:endParaRPr lang="pl-PL" sz="3600" b="1" dirty="0"/>
          </a:p>
          <a:p>
            <a:pPr marL="0" indent="0">
              <a:buNone/>
            </a:pPr>
            <a:endParaRPr lang="pl-PL" sz="1900" b="1" dirty="0" smtClean="0"/>
          </a:p>
          <a:p>
            <a:pPr marL="0" indent="0">
              <a:buNone/>
            </a:pPr>
            <a:r>
              <a:rPr lang="pl-PL" sz="1900" b="1" dirty="0" smtClean="0"/>
              <a:t>*autosomalne recesywne – Cecha dziedziczna jest w sprzężeniu chromosomami innymi niż chromosomy płci </a:t>
            </a:r>
            <a:endParaRPr lang="pl-PL" sz="1900" b="1" dirty="0"/>
          </a:p>
        </p:txBody>
      </p:sp>
    </p:spTree>
    <p:extLst>
      <p:ext uri="{BB962C8B-B14F-4D97-AF65-F5344CB8AC3E}">
        <p14:creationId xmlns:p14="http://schemas.microsoft.com/office/powerpoint/2010/main" val="573176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Objawy i przebieg.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endParaRPr lang="pl-PL" dirty="0"/>
          </a:p>
          <a:p>
            <a:endParaRPr lang="pl-PL" dirty="0"/>
          </a:p>
          <a:p>
            <a:r>
              <a:rPr lang="pl-PL" dirty="0"/>
              <a:t>    niewydolność nerek</a:t>
            </a:r>
          </a:p>
          <a:p>
            <a:r>
              <a:rPr lang="pl-PL" dirty="0"/>
              <a:t>    kamica nerkowa (moczanowa i szczawianowa)</a:t>
            </a:r>
          </a:p>
          <a:p>
            <a:r>
              <a:rPr lang="pl-PL" dirty="0"/>
              <a:t>    opóźniony wiek kostny</a:t>
            </a:r>
          </a:p>
          <a:p>
            <a:r>
              <a:rPr lang="pl-PL" dirty="0"/>
              <a:t>    kolana koślawe</a:t>
            </a:r>
          </a:p>
          <a:p>
            <a:r>
              <a:rPr lang="pl-PL" dirty="0"/>
              <a:t>    jasne włosy i skóra</a:t>
            </a:r>
          </a:p>
          <a:p>
            <a:r>
              <a:rPr lang="pl-PL" dirty="0"/>
              <a:t>    męczliwość </a:t>
            </a:r>
            <a:r>
              <a:rPr lang="pl-PL" dirty="0" smtClean="0"/>
              <a:t>mięśni</a:t>
            </a:r>
            <a:endParaRPr lang="pl-PL" dirty="0"/>
          </a:p>
          <a:p>
            <a:r>
              <a:rPr lang="pl-PL" dirty="0"/>
              <a:t>    trudności w połykaniu</a:t>
            </a:r>
          </a:p>
          <a:p>
            <a:r>
              <a:rPr lang="pl-PL" dirty="0"/>
              <a:t>    prawidłowa </a:t>
            </a:r>
            <a:r>
              <a:rPr lang="pl-PL" dirty="0" smtClean="0"/>
              <a:t>inteligencja</a:t>
            </a:r>
            <a:endParaRPr lang="pl-PL" dirty="0"/>
          </a:p>
          <a:p>
            <a:r>
              <a:rPr lang="pl-PL" dirty="0"/>
              <a:t>    nawracające epizody kwasicy i </a:t>
            </a:r>
            <a:r>
              <a:rPr lang="pl-PL" dirty="0" smtClean="0"/>
              <a:t>odwodnien</a:t>
            </a:r>
            <a:endParaRPr lang="pl-PL" dirty="0"/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2132856"/>
            <a:ext cx="3520440" cy="3993307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 prawidłowa masa i długość urodzeniowa</a:t>
            </a:r>
          </a:p>
          <a:p>
            <a:r>
              <a:rPr lang="pl-PL" dirty="0"/>
              <a:t>    niedobór wzrostu w pierwszym roku życia</a:t>
            </a:r>
          </a:p>
          <a:p>
            <a:r>
              <a:rPr lang="pl-PL" dirty="0"/>
              <a:t>    niechęć do ssania w wieku niemowlęcym</a:t>
            </a:r>
          </a:p>
          <a:p>
            <a:r>
              <a:rPr lang="pl-PL" dirty="0"/>
              <a:t>    wydatne czoło</a:t>
            </a:r>
          </a:p>
          <a:p>
            <a:r>
              <a:rPr lang="pl-PL" dirty="0"/>
              <a:t>    nieprawidłowości oczne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r>
              <a:rPr lang="pl-PL" dirty="0"/>
              <a:t>-</a:t>
            </a:r>
            <a:r>
              <a:rPr lang="pl-PL" dirty="0" smtClean="0"/>
              <a:t>        światłowstręt</a:t>
            </a:r>
          </a:p>
          <a:p>
            <a:pPr marL="0" indent="0">
              <a:buNone/>
            </a:pPr>
            <a:r>
              <a:rPr lang="pl-PL" dirty="0"/>
              <a:t>-</a:t>
            </a:r>
            <a:r>
              <a:rPr lang="pl-PL" dirty="0" smtClean="0"/>
              <a:t>        </a:t>
            </a:r>
            <a:r>
              <a:rPr lang="pl-PL" dirty="0"/>
              <a:t>obniżona ostrość wzroku</a:t>
            </a:r>
          </a:p>
          <a:p>
            <a:pPr marL="0" indent="0">
              <a:buNone/>
            </a:pPr>
            <a:r>
              <a:rPr lang="pl-PL" dirty="0" smtClean="0"/>
              <a:t>-        </a:t>
            </a:r>
            <a:r>
              <a:rPr lang="pl-PL" dirty="0"/>
              <a:t>kryształki w </a:t>
            </a:r>
            <a:r>
              <a:rPr lang="pl-PL" dirty="0" smtClean="0"/>
              <a:t>rogówce</a:t>
            </a:r>
            <a:endParaRPr lang="pl-PL" dirty="0"/>
          </a:p>
          <a:p>
            <a:r>
              <a:rPr lang="pl-PL" dirty="0"/>
              <a:t>    niewydolność </a:t>
            </a:r>
            <a:r>
              <a:rPr lang="pl-PL" dirty="0" smtClean="0"/>
              <a:t>trzustki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9793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Zespół parinauda</a:t>
            </a:r>
            <a:endParaRPr lang="pl-PL" sz="3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Objawy zachodzącego słońca </a:t>
            </a:r>
            <a:endParaRPr lang="pl-PL" sz="20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Zespół neurologiczny spowodowany uszkodzeniem podkorowego ośrodka skojarzonego spojrzenia do góry lub </a:t>
            </a:r>
            <a:r>
              <a:rPr lang="pl-PL" dirty="0"/>
              <a:t>w dół. Zwykle dotyczy tylko jednego oka i towarzyszy obrzęk okolicznych węzłów chłonnych oraz chorobę z gorączką.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8727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Objawy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556792"/>
            <a:ext cx="7239000" cy="4846320"/>
          </a:xfrm>
        </p:spPr>
        <p:txBody>
          <a:bodyPr/>
          <a:lstStyle/>
          <a:p>
            <a:r>
              <a:rPr lang="pl-PL" dirty="0" smtClean="0"/>
              <a:t>Brak reakcji źrenic na światło.</a:t>
            </a:r>
          </a:p>
          <a:p>
            <a:r>
              <a:rPr lang="pl-PL" dirty="0" smtClean="0"/>
              <a:t>Porażenie ruchów gałek ocznych w górę i w dół.</a:t>
            </a:r>
          </a:p>
          <a:p>
            <a:r>
              <a:rPr lang="pl-PL" dirty="0" smtClean="0"/>
              <a:t>Zachowania reakcji źrenic na zbieżność.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8078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leczenie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Choroba neurologiczna nie do wyleczenia.</a:t>
            </a: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780928"/>
            <a:ext cx="482453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983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105</TotalTime>
  <Words>310</Words>
  <Application>Microsoft Office PowerPoint</Application>
  <PresentationFormat>Pokaz na ekranie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Bogaty</vt:lpstr>
      <vt:lpstr>Choroby  </vt:lpstr>
      <vt:lpstr>Napadowa nocna hemoglobinuria</vt:lpstr>
      <vt:lpstr>Objawy i przebieg </vt:lpstr>
      <vt:lpstr>Leczenie</vt:lpstr>
      <vt:lpstr>Cystynoza </vt:lpstr>
      <vt:lpstr>Objawy i przebieg.</vt:lpstr>
      <vt:lpstr>Zespół parinauda</vt:lpstr>
      <vt:lpstr>Objawy </vt:lpstr>
      <vt:lpstr>leczenie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Choroby</dc:title>
  <dc:creator>JULIA</dc:creator>
  <cp:lastModifiedBy>JULIA</cp:lastModifiedBy>
  <cp:revision>9</cp:revision>
  <dcterms:created xsi:type="dcterms:W3CDTF">2013-02-28T17:24:23Z</dcterms:created>
  <dcterms:modified xsi:type="dcterms:W3CDTF">2013-02-28T19:09:42Z</dcterms:modified>
</cp:coreProperties>
</file>