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ankieta%20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ankieta%20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ankieta%20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ankieta%20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ankieta%20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ankieta%20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layout/>
      <c:txPr>
        <a:bodyPr/>
        <a:lstStyle/>
        <a:p>
          <a:pPr>
            <a:defRPr lang="en-GB" sz="2000"/>
          </a:pPr>
          <a:endParaRPr lang="pl-PL"/>
        </a:p>
      </c:txPr>
    </c:title>
    <c:plotArea>
      <c:layout/>
      <c:pieChart>
        <c:varyColors val="1"/>
        <c:ser>
          <c:idx val="0"/>
          <c:order val="0"/>
          <c:tx>
            <c:strRef>
              <c:f>Arkusz3!$B$1</c:f>
              <c:strCache>
                <c:ptCount val="1"/>
                <c:pt idx="0">
                  <c:v>Płeć ankietowanych</c:v>
                </c:pt>
              </c:strCache>
            </c:strRef>
          </c:tx>
          <c:dPt>
            <c:idx val="0"/>
            <c:explosion val="2"/>
          </c:dPt>
          <c:dLbls>
            <c:txPr>
              <a:bodyPr/>
              <a:lstStyle/>
              <a:p>
                <a:pPr>
                  <a:defRPr lang="en-GB" sz="2400"/>
                </a:pPr>
                <a:endParaRPr lang="pl-PL"/>
              </a:p>
            </c:txPr>
            <c:showPercent val="1"/>
            <c:showLeaderLines val="1"/>
          </c:dLbls>
          <c:cat>
            <c:strRef>
              <c:f>Arkusz3!$A$2:$A$3</c:f>
              <c:strCache>
                <c:ptCount val="2"/>
                <c:pt idx="0">
                  <c:v>Chłopcy</c:v>
                </c:pt>
                <c:pt idx="1">
                  <c:v>Dziewczynki</c:v>
                </c:pt>
              </c:strCache>
            </c:strRef>
          </c:cat>
          <c:val>
            <c:numRef>
              <c:f>Arkusz3!$B$2:$B$3</c:f>
              <c:numCache>
                <c:formatCode>General</c:formatCode>
                <c:ptCount val="2"/>
                <c:pt idx="0">
                  <c:v>17</c:v>
                </c:pt>
                <c:pt idx="1">
                  <c:v>16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4958786127672683"/>
          <c:y val="0.74825757207532484"/>
          <c:w val="0.2351392196005804"/>
          <c:h val="0.22599268484057339"/>
        </c:manualLayout>
      </c:layout>
      <c:txPr>
        <a:bodyPr/>
        <a:lstStyle/>
        <a:p>
          <a:pPr>
            <a:defRPr lang="en-GB" sz="1600"/>
          </a:pPr>
          <a:endParaRPr lang="pl-PL"/>
        </a:p>
      </c:txPr>
    </c:legend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tx>
        <c:rich>
          <a:bodyPr/>
          <a:lstStyle/>
          <a:p>
            <a:pPr>
              <a:defRPr lang="en-GB" sz="2000"/>
            </a:pPr>
            <a:r>
              <a:rPr lang="pl-PL" sz="2000"/>
              <a:t>Ulubiony</a:t>
            </a:r>
            <a:r>
              <a:rPr lang="pl-PL" sz="2000" baseline="0"/>
              <a:t> gatunek filmowy</a:t>
            </a:r>
            <a:endParaRPr lang="en-GB" sz="200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Arkusz3!$A$27</c:f>
              <c:strCache>
                <c:ptCount val="1"/>
                <c:pt idx="0">
                  <c:v>Chłopcy</c:v>
                </c:pt>
              </c:strCache>
            </c:strRef>
          </c:tx>
          <c:cat>
            <c:strRef>
              <c:f>Arkusz3!$B$26:$F$26</c:f>
              <c:strCache>
                <c:ptCount val="5"/>
                <c:pt idx="0">
                  <c:v>akcja</c:v>
                </c:pt>
                <c:pt idx="1">
                  <c:v>komedia</c:v>
                </c:pt>
                <c:pt idx="2">
                  <c:v>S.F.</c:v>
                </c:pt>
                <c:pt idx="3">
                  <c:v>animowane</c:v>
                </c:pt>
                <c:pt idx="4">
                  <c:v>romantyczne</c:v>
                </c:pt>
              </c:strCache>
            </c:strRef>
          </c:cat>
          <c:val>
            <c:numRef>
              <c:f>Arkusz3!$B$27:$F$27</c:f>
              <c:numCache>
                <c:formatCode>0%</c:formatCode>
                <c:ptCount val="5"/>
                <c:pt idx="0">
                  <c:v>0.70588235294117663</c:v>
                </c:pt>
                <c:pt idx="1">
                  <c:v>0.17647058823529418</c:v>
                </c:pt>
                <c:pt idx="2">
                  <c:v>5.8823529411764705E-2</c:v>
                </c:pt>
                <c:pt idx="3">
                  <c:v>5.8823529411764705E-2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Arkusz3!$A$28</c:f>
              <c:strCache>
                <c:ptCount val="1"/>
                <c:pt idx="0">
                  <c:v>Dziewczynki</c:v>
                </c:pt>
              </c:strCache>
            </c:strRef>
          </c:tx>
          <c:cat>
            <c:strRef>
              <c:f>Arkusz3!$B$26:$F$26</c:f>
              <c:strCache>
                <c:ptCount val="5"/>
                <c:pt idx="0">
                  <c:v>akcja</c:v>
                </c:pt>
                <c:pt idx="1">
                  <c:v>komedia</c:v>
                </c:pt>
                <c:pt idx="2">
                  <c:v>S.F.</c:v>
                </c:pt>
                <c:pt idx="3">
                  <c:v>animowane</c:v>
                </c:pt>
                <c:pt idx="4">
                  <c:v>romantyczne</c:v>
                </c:pt>
              </c:strCache>
            </c:strRef>
          </c:cat>
          <c:val>
            <c:numRef>
              <c:f>Arkusz3!$B$28:$F$28</c:f>
              <c:numCache>
                <c:formatCode>0%</c:formatCode>
                <c:ptCount val="5"/>
                <c:pt idx="0">
                  <c:v>0.41176470588235303</c:v>
                </c:pt>
                <c:pt idx="1">
                  <c:v>0.41176470588235303</c:v>
                </c:pt>
                <c:pt idx="2">
                  <c:v>5.8823529411764705E-2</c:v>
                </c:pt>
                <c:pt idx="3">
                  <c:v>5.8823529411764705E-2</c:v>
                </c:pt>
                <c:pt idx="4">
                  <c:v>5.8823529411764705E-2</c:v>
                </c:pt>
              </c:numCache>
            </c:numRef>
          </c:val>
        </c:ser>
        <c:ser>
          <c:idx val="2"/>
          <c:order val="2"/>
          <c:tx>
            <c:strRef>
              <c:f>Arkusz3!$A$29</c:f>
              <c:strCache>
                <c:ptCount val="1"/>
                <c:pt idx="0">
                  <c:v>Wszyscy </c:v>
                </c:pt>
              </c:strCache>
            </c:strRef>
          </c:tx>
          <c:cat>
            <c:strRef>
              <c:f>Arkusz3!$B$26:$F$26</c:f>
              <c:strCache>
                <c:ptCount val="5"/>
                <c:pt idx="0">
                  <c:v>akcja</c:v>
                </c:pt>
                <c:pt idx="1">
                  <c:v>komedia</c:v>
                </c:pt>
                <c:pt idx="2">
                  <c:v>S.F.</c:v>
                </c:pt>
                <c:pt idx="3">
                  <c:v>animowane</c:v>
                </c:pt>
                <c:pt idx="4">
                  <c:v>romantyczne</c:v>
                </c:pt>
              </c:strCache>
            </c:strRef>
          </c:cat>
          <c:val>
            <c:numRef>
              <c:f>Arkusz3!$B$29:$F$29</c:f>
              <c:numCache>
                <c:formatCode>0%</c:formatCode>
                <c:ptCount val="5"/>
                <c:pt idx="0">
                  <c:v>0.5588235294117645</c:v>
                </c:pt>
                <c:pt idx="1">
                  <c:v>0.29411764705882365</c:v>
                </c:pt>
                <c:pt idx="2">
                  <c:v>5.8823529411764705E-2</c:v>
                </c:pt>
                <c:pt idx="3">
                  <c:v>5.8823529411764705E-2</c:v>
                </c:pt>
                <c:pt idx="4">
                  <c:v>2.9411764705882353E-2</c:v>
                </c:pt>
              </c:numCache>
            </c:numRef>
          </c:val>
        </c:ser>
        <c:axId val="57316096"/>
        <c:axId val="57317632"/>
      </c:barChart>
      <c:catAx>
        <c:axId val="5731609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GB" sz="1200"/>
            </a:pPr>
            <a:endParaRPr lang="pl-PL"/>
          </a:p>
        </c:txPr>
        <c:crossAx val="57317632"/>
        <c:crosses val="autoZero"/>
        <c:auto val="1"/>
        <c:lblAlgn val="ctr"/>
        <c:lblOffset val="100"/>
      </c:catAx>
      <c:valAx>
        <c:axId val="57317632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lang="en-GB" sz="1200"/>
            </a:pPr>
            <a:endParaRPr lang="pl-PL"/>
          </a:p>
        </c:txPr>
        <c:crossAx val="57316096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lang="en-GB" sz="1600"/>
          </a:pPr>
          <a:endParaRPr lang="pl-PL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tx>
        <c:rich>
          <a:bodyPr/>
          <a:lstStyle/>
          <a:p>
            <a:pPr>
              <a:defRPr lang="en-GB" sz="2000"/>
            </a:pPr>
            <a:r>
              <a:rPr lang="pl-PL" sz="2000" dirty="0"/>
              <a:t>Ulubione miejsce</a:t>
            </a:r>
            <a:r>
              <a:rPr lang="pl-PL" sz="2000" baseline="0" dirty="0"/>
              <a:t> </a:t>
            </a:r>
            <a:r>
              <a:rPr lang="pl-PL" sz="2000" baseline="0" dirty="0" smtClean="0"/>
              <a:t>oglądania </a:t>
            </a:r>
            <a:r>
              <a:rPr lang="pl-PL" sz="2000" baseline="0" dirty="0"/>
              <a:t>filmów</a:t>
            </a:r>
            <a:endParaRPr lang="en-GB" sz="20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Arkusz3!$A$45</c:f>
              <c:strCache>
                <c:ptCount val="1"/>
                <c:pt idx="0">
                  <c:v>Chłopcy</c:v>
                </c:pt>
              </c:strCache>
            </c:strRef>
          </c:tx>
          <c:cat>
            <c:strRef>
              <c:f>Arkusz3!$B$44:$D$44</c:f>
              <c:strCache>
                <c:ptCount val="3"/>
                <c:pt idx="0">
                  <c:v>w domu</c:v>
                </c:pt>
                <c:pt idx="1">
                  <c:v>u znajomych </c:v>
                </c:pt>
                <c:pt idx="2">
                  <c:v>w kinie</c:v>
                </c:pt>
              </c:strCache>
            </c:strRef>
          </c:cat>
          <c:val>
            <c:numRef>
              <c:f>Arkusz3!$B$45:$D$45</c:f>
              <c:numCache>
                <c:formatCode>0%</c:formatCode>
                <c:ptCount val="3"/>
                <c:pt idx="0">
                  <c:v>0.41176470588235303</c:v>
                </c:pt>
                <c:pt idx="1">
                  <c:v>0.17647058823529418</c:v>
                </c:pt>
                <c:pt idx="2">
                  <c:v>0.41176470588235303</c:v>
                </c:pt>
              </c:numCache>
            </c:numRef>
          </c:val>
        </c:ser>
        <c:ser>
          <c:idx val="1"/>
          <c:order val="1"/>
          <c:tx>
            <c:strRef>
              <c:f>Arkusz3!$A$46</c:f>
              <c:strCache>
                <c:ptCount val="1"/>
                <c:pt idx="0">
                  <c:v>Dziewczynki</c:v>
                </c:pt>
              </c:strCache>
            </c:strRef>
          </c:tx>
          <c:cat>
            <c:strRef>
              <c:f>Arkusz3!$B$44:$D$44</c:f>
              <c:strCache>
                <c:ptCount val="3"/>
                <c:pt idx="0">
                  <c:v>w domu</c:v>
                </c:pt>
                <c:pt idx="1">
                  <c:v>u znajomych </c:v>
                </c:pt>
                <c:pt idx="2">
                  <c:v>w kinie</c:v>
                </c:pt>
              </c:strCache>
            </c:strRef>
          </c:cat>
          <c:val>
            <c:numRef>
              <c:f>Arkusz3!$B$46:$D$46</c:f>
              <c:numCache>
                <c:formatCode>0%</c:formatCode>
                <c:ptCount val="3"/>
                <c:pt idx="0">
                  <c:v>0.43750000000000011</c:v>
                </c:pt>
                <c:pt idx="1">
                  <c:v>0</c:v>
                </c:pt>
                <c:pt idx="2">
                  <c:v>0.5625</c:v>
                </c:pt>
              </c:numCache>
            </c:numRef>
          </c:val>
        </c:ser>
        <c:ser>
          <c:idx val="2"/>
          <c:order val="2"/>
          <c:tx>
            <c:strRef>
              <c:f>Arkusz3!$A$47</c:f>
              <c:strCache>
                <c:ptCount val="1"/>
                <c:pt idx="0">
                  <c:v>Wszyscy </c:v>
                </c:pt>
              </c:strCache>
            </c:strRef>
          </c:tx>
          <c:cat>
            <c:strRef>
              <c:f>Arkusz3!$B$44:$D$44</c:f>
              <c:strCache>
                <c:ptCount val="3"/>
                <c:pt idx="0">
                  <c:v>w domu</c:v>
                </c:pt>
                <c:pt idx="1">
                  <c:v>u znajomych </c:v>
                </c:pt>
                <c:pt idx="2">
                  <c:v>w kinie</c:v>
                </c:pt>
              </c:strCache>
            </c:strRef>
          </c:cat>
          <c:val>
            <c:numRef>
              <c:f>Arkusz3!$B$47:$D$47</c:f>
              <c:numCache>
                <c:formatCode>0%</c:formatCode>
                <c:ptCount val="3"/>
                <c:pt idx="0">
                  <c:v>0.42424242424242431</c:v>
                </c:pt>
                <c:pt idx="1">
                  <c:v>9.0909090909090981E-2</c:v>
                </c:pt>
                <c:pt idx="2">
                  <c:v>0.48484848484848497</c:v>
                </c:pt>
              </c:numCache>
            </c:numRef>
          </c:val>
        </c:ser>
        <c:axId val="57468416"/>
        <c:axId val="57469952"/>
      </c:barChart>
      <c:catAx>
        <c:axId val="5746841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GB" sz="1200"/>
            </a:pPr>
            <a:endParaRPr lang="pl-PL"/>
          </a:p>
        </c:txPr>
        <c:crossAx val="57469952"/>
        <c:crosses val="autoZero"/>
        <c:auto val="1"/>
        <c:lblAlgn val="ctr"/>
        <c:lblOffset val="100"/>
      </c:catAx>
      <c:valAx>
        <c:axId val="57469952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lang="en-GB" sz="1200"/>
            </a:pPr>
            <a:endParaRPr lang="pl-PL"/>
          </a:p>
        </c:txPr>
        <c:crossAx val="57468416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lang="en-GB" sz="1600"/>
          </a:pPr>
          <a:endParaRPr lang="pl-PL"/>
        </a:p>
      </c:txPr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tx>
        <c:rich>
          <a:bodyPr/>
          <a:lstStyle/>
          <a:p>
            <a:pPr>
              <a:defRPr lang="en-GB" sz="2000"/>
            </a:pPr>
            <a:r>
              <a:rPr lang="pl-PL" sz="2000"/>
              <a:t>Ile</a:t>
            </a:r>
            <a:r>
              <a:rPr lang="pl-PL" sz="2000" baseline="0"/>
              <a:t> czasu spędzasz przed telewizorem dziennie</a:t>
            </a:r>
            <a:endParaRPr lang="en-GB" sz="2000"/>
          </a:p>
        </c:rich>
      </c:tx>
      <c:layout/>
    </c:title>
    <c:plotArea>
      <c:layout>
        <c:manualLayout>
          <c:layoutTarget val="inner"/>
          <c:xMode val="edge"/>
          <c:yMode val="edge"/>
          <c:x val="9.0483727347044324E-2"/>
          <c:y val="0.18781962594433951"/>
          <c:w val="0.87003061019754047"/>
          <c:h val="0.6410431393039665"/>
        </c:manualLayout>
      </c:layout>
      <c:barChart>
        <c:barDir val="col"/>
        <c:grouping val="clustered"/>
        <c:ser>
          <c:idx val="0"/>
          <c:order val="0"/>
          <c:tx>
            <c:strRef>
              <c:f>Arkusz3!$A$65</c:f>
              <c:strCache>
                <c:ptCount val="1"/>
                <c:pt idx="0">
                  <c:v>Chłopcy</c:v>
                </c:pt>
              </c:strCache>
            </c:strRef>
          </c:tx>
          <c:cat>
            <c:strRef>
              <c:f>Arkusz3!$B$64:$E$64</c:f>
              <c:strCache>
                <c:ptCount val="4"/>
                <c:pt idx="0">
                  <c:v>10-15 min.</c:v>
                </c:pt>
                <c:pt idx="1">
                  <c:v>15-30 min.</c:v>
                </c:pt>
                <c:pt idx="2">
                  <c:v>30-60 min</c:v>
                </c:pt>
                <c:pt idx="3">
                  <c:v>wiencej niż 1h</c:v>
                </c:pt>
              </c:strCache>
            </c:strRef>
          </c:cat>
          <c:val>
            <c:numRef>
              <c:f>Arkusz3!$B$65:$E$65</c:f>
              <c:numCache>
                <c:formatCode>0%</c:formatCode>
                <c:ptCount val="4"/>
                <c:pt idx="0">
                  <c:v>0.17647058823529418</c:v>
                </c:pt>
                <c:pt idx="1">
                  <c:v>0.17647058823529418</c:v>
                </c:pt>
                <c:pt idx="2">
                  <c:v>0.29411764705882365</c:v>
                </c:pt>
                <c:pt idx="3">
                  <c:v>0.35294117647058826</c:v>
                </c:pt>
              </c:numCache>
            </c:numRef>
          </c:val>
        </c:ser>
        <c:ser>
          <c:idx val="1"/>
          <c:order val="1"/>
          <c:tx>
            <c:strRef>
              <c:f>Arkusz3!$A$66</c:f>
              <c:strCache>
                <c:ptCount val="1"/>
                <c:pt idx="0">
                  <c:v>Dziewczynki</c:v>
                </c:pt>
              </c:strCache>
            </c:strRef>
          </c:tx>
          <c:cat>
            <c:strRef>
              <c:f>Arkusz3!$B$64:$E$64</c:f>
              <c:strCache>
                <c:ptCount val="4"/>
                <c:pt idx="0">
                  <c:v>10-15 min.</c:v>
                </c:pt>
                <c:pt idx="1">
                  <c:v>15-30 min.</c:v>
                </c:pt>
                <c:pt idx="2">
                  <c:v>30-60 min</c:v>
                </c:pt>
                <c:pt idx="3">
                  <c:v>wiencej niż 1h</c:v>
                </c:pt>
              </c:strCache>
            </c:strRef>
          </c:cat>
          <c:val>
            <c:numRef>
              <c:f>Arkusz3!$B$66:$E$66</c:f>
              <c:numCache>
                <c:formatCode>0%</c:formatCode>
                <c:ptCount val="4"/>
                <c:pt idx="0">
                  <c:v>0.18750000000000006</c:v>
                </c:pt>
                <c:pt idx="1">
                  <c:v>6.25E-2</c:v>
                </c:pt>
                <c:pt idx="2">
                  <c:v>0.5625</c:v>
                </c:pt>
                <c:pt idx="3">
                  <c:v>0.18750000000000006</c:v>
                </c:pt>
              </c:numCache>
            </c:numRef>
          </c:val>
        </c:ser>
        <c:ser>
          <c:idx val="2"/>
          <c:order val="2"/>
          <c:tx>
            <c:strRef>
              <c:f>Arkusz3!$A$67</c:f>
              <c:strCache>
                <c:ptCount val="1"/>
                <c:pt idx="0">
                  <c:v>Wszyscy </c:v>
                </c:pt>
              </c:strCache>
            </c:strRef>
          </c:tx>
          <c:cat>
            <c:strRef>
              <c:f>Arkusz3!$B$64:$E$64</c:f>
              <c:strCache>
                <c:ptCount val="4"/>
                <c:pt idx="0">
                  <c:v>10-15 min.</c:v>
                </c:pt>
                <c:pt idx="1">
                  <c:v>15-30 min.</c:v>
                </c:pt>
                <c:pt idx="2">
                  <c:v>30-60 min</c:v>
                </c:pt>
                <c:pt idx="3">
                  <c:v>wiencej niż 1h</c:v>
                </c:pt>
              </c:strCache>
            </c:strRef>
          </c:cat>
          <c:val>
            <c:numRef>
              <c:f>Arkusz3!$B$67:$E$67</c:f>
              <c:numCache>
                <c:formatCode>0%</c:formatCode>
                <c:ptCount val="4"/>
                <c:pt idx="0">
                  <c:v>0.18181818181818193</c:v>
                </c:pt>
                <c:pt idx="1">
                  <c:v>0.12121212121212124</c:v>
                </c:pt>
                <c:pt idx="2">
                  <c:v>0.42424242424242431</c:v>
                </c:pt>
                <c:pt idx="3">
                  <c:v>0.27272727272727282</c:v>
                </c:pt>
              </c:numCache>
            </c:numRef>
          </c:val>
        </c:ser>
        <c:axId val="58165504"/>
        <c:axId val="58187776"/>
      </c:barChart>
      <c:catAx>
        <c:axId val="5816550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GB" sz="1200"/>
            </a:pPr>
            <a:endParaRPr lang="pl-PL"/>
          </a:p>
        </c:txPr>
        <c:crossAx val="58187776"/>
        <c:crosses val="autoZero"/>
        <c:auto val="1"/>
        <c:lblAlgn val="ctr"/>
        <c:lblOffset val="100"/>
      </c:catAx>
      <c:valAx>
        <c:axId val="58187776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lang="en-GB" sz="1200"/>
            </a:pPr>
            <a:endParaRPr lang="pl-PL"/>
          </a:p>
        </c:txPr>
        <c:crossAx val="581655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8997397200349961"/>
          <c:y val="0.92420655517442507"/>
          <c:w val="0.60338538932633401"/>
          <c:h val="5.6503053480168867E-2"/>
        </c:manualLayout>
      </c:layout>
      <c:txPr>
        <a:bodyPr/>
        <a:lstStyle/>
        <a:p>
          <a:pPr>
            <a:defRPr lang="en-GB" sz="1600"/>
          </a:pPr>
          <a:endParaRPr lang="pl-PL"/>
        </a:p>
      </c:txPr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tx>
        <c:rich>
          <a:bodyPr/>
          <a:lstStyle/>
          <a:p>
            <a:pPr>
              <a:defRPr lang="en-GB" sz="2000"/>
            </a:pPr>
            <a:r>
              <a:rPr lang="pl-PL" sz="2000" dirty="0"/>
              <a:t>Jaka</a:t>
            </a:r>
            <a:r>
              <a:rPr lang="pl-PL" sz="2000" baseline="0" dirty="0"/>
              <a:t> była twoja ulubiona bajka </a:t>
            </a:r>
            <a:endParaRPr lang="pl-PL" sz="2000" baseline="0" dirty="0" smtClean="0"/>
          </a:p>
          <a:p>
            <a:pPr>
              <a:defRPr lang="en-GB" sz="2000"/>
            </a:pPr>
            <a:r>
              <a:rPr lang="pl-PL" sz="2000" baseline="0" dirty="0" smtClean="0"/>
              <a:t>w </a:t>
            </a:r>
            <a:r>
              <a:rPr lang="pl-PL" sz="2000" baseline="0" dirty="0"/>
              <a:t>dzieciństwie</a:t>
            </a:r>
            <a:endParaRPr lang="en-GB" sz="2000" dirty="0"/>
          </a:p>
        </c:rich>
      </c:tx>
      <c:layout>
        <c:manualLayout>
          <c:xMode val="edge"/>
          <c:yMode val="edge"/>
          <c:x val="0.10188888888888888"/>
          <c:y val="0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Arkusz3!$A$84</c:f>
              <c:strCache>
                <c:ptCount val="1"/>
                <c:pt idx="0">
                  <c:v>Chłopcy</c:v>
                </c:pt>
              </c:strCache>
            </c:strRef>
          </c:tx>
          <c:cat>
            <c:strRef>
              <c:f>Arkusz3!$B$83:$E$83</c:f>
              <c:strCache>
                <c:ptCount val="4"/>
                <c:pt idx="0">
                  <c:v>kubuś puchatek</c:v>
                </c:pt>
                <c:pt idx="1">
                  <c:v>nodi</c:v>
                </c:pt>
                <c:pt idx="2">
                  <c:v>tomek </c:v>
                </c:pt>
                <c:pt idx="3">
                  <c:v>żadna z nich </c:v>
                </c:pt>
              </c:strCache>
            </c:strRef>
          </c:cat>
          <c:val>
            <c:numRef>
              <c:f>Arkusz3!$B$84:$E$84</c:f>
              <c:numCache>
                <c:formatCode>0%</c:formatCode>
                <c:ptCount val="4"/>
                <c:pt idx="0">
                  <c:v>0.47058823529411786</c:v>
                </c:pt>
                <c:pt idx="1">
                  <c:v>5.8823529411764705E-2</c:v>
                </c:pt>
                <c:pt idx="2">
                  <c:v>0.23529411764705888</c:v>
                </c:pt>
                <c:pt idx="3">
                  <c:v>0.23529411764705888</c:v>
                </c:pt>
              </c:numCache>
            </c:numRef>
          </c:val>
        </c:ser>
        <c:ser>
          <c:idx val="1"/>
          <c:order val="1"/>
          <c:tx>
            <c:strRef>
              <c:f>Arkusz3!$A$85</c:f>
              <c:strCache>
                <c:ptCount val="1"/>
                <c:pt idx="0">
                  <c:v>Dziewczynki</c:v>
                </c:pt>
              </c:strCache>
            </c:strRef>
          </c:tx>
          <c:cat>
            <c:strRef>
              <c:f>Arkusz3!$B$83:$E$83</c:f>
              <c:strCache>
                <c:ptCount val="4"/>
                <c:pt idx="0">
                  <c:v>kubuś puchatek</c:v>
                </c:pt>
                <c:pt idx="1">
                  <c:v>nodi</c:v>
                </c:pt>
                <c:pt idx="2">
                  <c:v>tomek </c:v>
                </c:pt>
                <c:pt idx="3">
                  <c:v>żadna z nich </c:v>
                </c:pt>
              </c:strCache>
            </c:strRef>
          </c:cat>
          <c:val>
            <c:numRef>
              <c:f>Arkusz3!$B$85:$E$85</c:f>
              <c:numCache>
                <c:formatCode>0%</c:formatCode>
                <c:ptCount val="4"/>
                <c:pt idx="0">
                  <c:v>0.47058823529411786</c:v>
                </c:pt>
                <c:pt idx="1">
                  <c:v>5.8823529411764705E-2</c:v>
                </c:pt>
                <c:pt idx="2">
                  <c:v>5.8823529411764705E-2</c:v>
                </c:pt>
                <c:pt idx="3">
                  <c:v>0.41176470588235303</c:v>
                </c:pt>
              </c:numCache>
            </c:numRef>
          </c:val>
        </c:ser>
        <c:ser>
          <c:idx val="2"/>
          <c:order val="2"/>
          <c:tx>
            <c:strRef>
              <c:f>Arkusz3!$A$86</c:f>
              <c:strCache>
                <c:ptCount val="1"/>
                <c:pt idx="0">
                  <c:v>Wszyscy </c:v>
                </c:pt>
              </c:strCache>
            </c:strRef>
          </c:tx>
          <c:cat>
            <c:strRef>
              <c:f>Arkusz3!$B$83:$E$83</c:f>
              <c:strCache>
                <c:ptCount val="4"/>
                <c:pt idx="0">
                  <c:v>kubuś puchatek</c:v>
                </c:pt>
                <c:pt idx="1">
                  <c:v>nodi</c:v>
                </c:pt>
                <c:pt idx="2">
                  <c:v>tomek </c:v>
                </c:pt>
                <c:pt idx="3">
                  <c:v>żadna z nich </c:v>
                </c:pt>
              </c:strCache>
            </c:strRef>
          </c:cat>
          <c:val>
            <c:numRef>
              <c:f>Arkusz3!$B$86:$E$86</c:f>
              <c:numCache>
                <c:formatCode>0%</c:formatCode>
                <c:ptCount val="4"/>
                <c:pt idx="0">
                  <c:v>0.47058823529411786</c:v>
                </c:pt>
                <c:pt idx="1">
                  <c:v>5.8823529411764705E-2</c:v>
                </c:pt>
                <c:pt idx="2">
                  <c:v>0.14705882352941183</c:v>
                </c:pt>
                <c:pt idx="3">
                  <c:v>0.32352941176470612</c:v>
                </c:pt>
              </c:numCache>
            </c:numRef>
          </c:val>
        </c:ser>
        <c:axId val="58304768"/>
        <c:axId val="58314752"/>
      </c:barChart>
      <c:catAx>
        <c:axId val="5830476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n-GB" sz="1200"/>
            </a:pPr>
            <a:endParaRPr lang="pl-PL"/>
          </a:p>
        </c:txPr>
        <c:crossAx val="58314752"/>
        <c:crosses val="autoZero"/>
        <c:auto val="1"/>
        <c:lblAlgn val="ctr"/>
        <c:lblOffset val="100"/>
      </c:catAx>
      <c:valAx>
        <c:axId val="58314752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lang="en-GB" sz="1200"/>
            </a:pPr>
            <a:endParaRPr lang="pl-PL"/>
          </a:p>
        </c:txPr>
        <c:crossAx val="58304768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lang="en-GB" sz="1600"/>
          </a:pPr>
          <a:endParaRPr lang="pl-PL"/>
        </a:p>
      </c:txPr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tx>
        <c:rich>
          <a:bodyPr/>
          <a:lstStyle/>
          <a:p>
            <a:pPr algn="ctr">
              <a:defRPr lang="en-GB"/>
            </a:pPr>
            <a:r>
              <a:rPr lang="pl-PL"/>
              <a:t>Na</a:t>
            </a:r>
            <a:r>
              <a:rPr lang="pl-PL" baseline="0"/>
              <a:t> czym ostatnio byłeś w kinie</a:t>
            </a:r>
            <a:endParaRPr lang="en-GB"/>
          </a:p>
        </c:rich>
      </c:tx>
      <c:layout>
        <c:manualLayout>
          <c:xMode val="edge"/>
          <c:yMode val="edge"/>
          <c:x val="0.10188888888888888"/>
          <c:y val="9.2592592592592657E-3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Arkusz3!$A$102</c:f>
              <c:strCache>
                <c:ptCount val="1"/>
                <c:pt idx="0">
                  <c:v>Chłopcy</c:v>
                </c:pt>
              </c:strCache>
            </c:strRef>
          </c:tx>
          <c:cat>
            <c:strRef>
              <c:f>Arkusz3!$B$101:$E$101</c:f>
              <c:strCache>
                <c:ptCount val="4"/>
                <c:pt idx="0">
                  <c:v>krudowie</c:v>
                </c:pt>
                <c:pt idx="1">
                  <c:v>ralph demolka</c:v>
                </c:pt>
                <c:pt idx="2">
                  <c:v>żaden z nich</c:v>
                </c:pt>
                <c:pt idx="3">
                  <c:v>zambezia</c:v>
                </c:pt>
              </c:strCache>
            </c:strRef>
          </c:cat>
          <c:val>
            <c:numRef>
              <c:f>Arkusz3!$B$102:$E$102</c:f>
              <c:numCache>
                <c:formatCode>0%</c:formatCode>
                <c:ptCount val="4"/>
                <c:pt idx="0">
                  <c:v>0.17647058823529418</c:v>
                </c:pt>
                <c:pt idx="1">
                  <c:v>0.11764705882352942</c:v>
                </c:pt>
                <c:pt idx="2">
                  <c:v>0.70588235294117663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Arkusz3!$A$103</c:f>
              <c:strCache>
                <c:ptCount val="1"/>
                <c:pt idx="0">
                  <c:v>Dziewczynki</c:v>
                </c:pt>
              </c:strCache>
            </c:strRef>
          </c:tx>
          <c:cat>
            <c:strRef>
              <c:f>Arkusz3!$B$101:$E$101</c:f>
              <c:strCache>
                <c:ptCount val="4"/>
                <c:pt idx="0">
                  <c:v>krudowie</c:v>
                </c:pt>
                <c:pt idx="1">
                  <c:v>ralph demolka</c:v>
                </c:pt>
                <c:pt idx="2">
                  <c:v>żaden z nich</c:v>
                </c:pt>
                <c:pt idx="3">
                  <c:v>zambezia</c:v>
                </c:pt>
              </c:strCache>
            </c:strRef>
          </c:cat>
          <c:val>
            <c:numRef>
              <c:f>Arkusz3!$B$103:$E$103</c:f>
              <c:numCache>
                <c:formatCode>0%</c:formatCode>
                <c:ptCount val="4"/>
                <c:pt idx="0">
                  <c:v>0.31250000000000011</c:v>
                </c:pt>
                <c:pt idx="1">
                  <c:v>6.25E-2</c:v>
                </c:pt>
                <c:pt idx="2">
                  <c:v>0.5</c:v>
                </c:pt>
                <c:pt idx="3">
                  <c:v>0.125</c:v>
                </c:pt>
              </c:numCache>
            </c:numRef>
          </c:val>
        </c:ser>
        <c:ser>
          <c:idx val="2"/>
          <c:order val="2"/>
          <c:tx>
            <c:strRef>
              <c:f>Arkusz3!$A$104</c:f>
              <c:strCache>
                <c:ptCount val="1"/>
                <c:pt idx="0">
                  <c:v>Wszyscy </c:v>
                </c:pt>
              </c:strCache>
            </c:strRef>
          </c:tx>
          <c:cat>
            <c:strRef>
              <c:f>Arkusz3!$B$101:$E$101</c:f>
              <c:strCache>
                <c:ptCount val="4"/>
                <c:pt idx="0">
                  <c:v>krudowie</c:v>
                </c:pt>
                <c:pt idx="1">
                  <c:v>ralph demolka</c:v>
                </c:pt>
                <c:pt idx="2">
                  <c:v>żaden z nich</c:v>
                </c:pt>
                <c:pt idx="3">
                  <c:v>zambezia</c:v>
                </c:pt>
              </c:strCache>
            </c:strRef>
          </c:cat>
          <c:val>
            <c:numRef>
              <c:f>Arkusz3!$B$104:$E$104</c:f>
              <c:numCache>
                <c:formatCode>0%</c:formatCode>
                <c:ptCount val="4"/>
                <c:pt idx="0">
                  <c:v>0.24242424242424249</c:v>
                </c:pt>
                <c:pt idx="1">
                  <c:v>9.0909090909090981E-2</c:v>
                </c:pt>
                <c:pt idx="2">
                  <c:v>0.6060606060606063</c:v>
                </c:pt>
                <c:pt idx="3">
                  <c:v>6.0606060606060622E-2</c:v>
                </c:pt>
              </c:numCache>
            </c:numRef>
          </c:val>
        </c:ser>
        <c:axId val="58260864"/>
        <c:axId val="58340480"/>
      </c:barChart>
      <c:catAx>
        <c:axId val="5826086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lang="en-GB" sz="1200"/>
            </a:pPr>
            <a:endParaRPr lang="pl-PL"/>
          </a:p>
        </c:txPr>
        <c:crossAx val="58340480"/>
        <c:crosses val="autoZero"/>
        <c:auto val="1"/>
        <c:lblAlgn val="ctr"/>
        <c:lblOffset val="100"/>
      </c:catAx>
      <c:valAx>
        <c:axId val="58340480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/>
          <a:lstStyle/>
          <a:p>
            <a:pPr>
              <a:defRPr lang="en-GB" sz="1200"/>
            </a:pPr>
            <a:endParaRPr lang="pl-PL"/>
          </a:p>
        </c:txPr>
        <c:crossAx val="5826086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lang="en-GB" sz="1600"/>
          </a:pPr>
          <a:endParaRPr lang="pl-PL"/>
        </a:p>
      </c:txPr>
    </c:legend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D44C5-B258-4107-A724-F4B91A994E2C}" type="datetimeFigureOut">
              <a:rPr lang="en-GB" smtClean="0"/>
              <a:pPr/>
              <a:t>17/06/2013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D265-9864-44C0-B52B-F0EC678DC3A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121665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D44C5-B258-4107-A724-F4B91A994E2C}" type="datetimeFigureOut">
              <a:rPr lang="en-GB" smtClean="0"/>
              <a:pPr/>
              <a:t>17/06/2013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D265-9864-44C0-B52B-F0EC678DC3A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81035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D44C5-B258-4107-A724-F4B91A994E2C}" type="datetimeFigureOut">
              <a:rPr lang="en-GB" smtClean="0"/>
              <a:pPr/>
              <a:t>17/06/2013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D265-9864-44C0-B52B-F0EC678DC3A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592316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D44C5-B258-4107-A724-F4B91A994E2C}" type="datetimeFigureOut">
              <a:rPr lang="en-GB" smtClean="0"/>
              <a:pPr/>
              <a:t>17/06/2013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D265-9864-44C0-B52B-F0EC678DC3A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194384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D44C5-B258-4107-A724-F4B91A994E2C}" type="datetimeFigureOut">
              <a:rPr lang="en-GB" smtClean="0"/>
              <a:pPr/>
              <a:t>17/06/2013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D265-9864-44C0-B52B-F0EC678DC3A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08422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D44C5-B258-4107-A724-F4B91A994E2C}" type="datetimeFigureOut">
              <a:rPr lang="en-GB" smtClean="0"/>
              <a:pPr/>
              <a:t>17/06/2013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D265-9864-44C0-B52B-F0EC678DC3A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88865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D44C5-B258-4107-A724-F4B91A994E2C}" type="datetimeFigureOut">
              <a:rPr lang="en-GB" smtClean="0"/>
              <a:pPr/>
              <a:t>17/06/2013</a:t>
            </a:fld>
            <a:endParaRPr lang="en-GB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D265-9864-44C0-B52B-F0EC678DC3A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89655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D44C5-B258-4107-A724-F4B91A994E2C}" type="datetimeFigureOut">
              <a:rPr lang="en-GB" smtClean="0"/>
              <a:pPr/>
              <a:t>17/06/2013</a:t>
            </a:fld>
            <a:endParaRPr lang="en-GB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D265-9864-44C0-B52B-F0EC678DC3A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950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D44C5-B258-4107-A724-F4B91A994E2C}" type="datetimeFigureOut">
              <a:rPr lang="en-GB" smtClean="0"/>
              <a:pPr/>
              <a:t>17/06/2013</a:t>
            </a:fld>
            <a:endParaRPr lang="en-GB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D265-9864-44C0-B52B-F0EC678DC3A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0066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D44C5-B258-4107-A724-F4B91A994E2C}" type="datetimeFigureOut">
              <a:rPr lang="en-GB" smtClean="0"/>
              <a:pPr/>
              <a:t>17/06/2013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D265-9864-44C0-B52B-F0EC678DC3A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87851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D44C5-B258-4107-A724-F4B91A994E2C}" type="datetimeFigureOut">
              <a:rPr lang="en-GB" smtClean="0"/>
              <a:pPr/>
              <a:t>17/06/2013</a:t>
            </a:fld>
            <a:endParaRPr lang="en-GB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D265-9864-44C0-B52B-F0EC678DC3A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274040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GB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GB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D44C5-B258-4107-A724-F4B91A994E2C}" type="datetimeFigureOut">
              <a:rPr lang="en-GB" smtClean="0"/>
              <a:pPr/>
              <a:t>17/06/2013</a:t>
            </a:fld>
            <a:endParaRPr lang="en-GB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7D265-9864-44C0-B52B-F0EC678DC3A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196580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56793"/>
            <a:ext cx="7772400" cy="204365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Badanie wśród uczniów klas 4a i 4b na temat popularności gatunków filmowych i preferowanych filmów.</a:t>
            </a:r>
            <a:endParaRPr lang="en-GB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Mateusz Wójcik 4b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428459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Ankietowani </a:t>
            </a:r>
            <a:r>
              <a:rPr lang="pl-PL" sz="4000" dirty="0" smtClean="0"/>
              <a:t> </a:t>
            </a:r>
            <a:endParaRPr lang="en-GB" sz="4000" dirty="0"/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30772750"/>
              </p:ext>
            </p:extLst>
          </p:nvPr>
        </p:nvGraphicFramePr>
        <p:xfrm>
          <a:off x="3261040" y="1196752"/>
          <a:ext cx="549329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pole tekstowe 10"/>
          <p:cNvSpPr txBox="1"/>
          <p:nvPr/>
        </p:nvSpPr>
        <p:spPr>
          <a:xfrm>
            <a:off x="380720" y="1412776"/>
            <a:ext cx="28803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Rozdałem ankiety zarówno chłopcom jak </a:t>
            </a:r>
          </a:p>
          <a:p>
            <a:r>
              <a:rPr lang="pl-PL" sz="2000" dirty="0" smtClean="0"/>
              <a:t>i dziewczynom </a:t>
            </a:r>
          </a:p>
          <a:p>
            <a:r>
              <a:rPr lang="pl-PL" sz="2000" dirty="0" smtClean="0"/>
              <a:t>z klas 4a i 4b. </a:t>
            </a:r>
          </a:p>
          <a:p>
            <a:r>
              <a:rPr lang="pl-PL" sz="2000" dirty="0" smtClean="0"/>
              <a:t>W ankiecie udział wzięło 16 dziewczyn                       i 17 chłopców.</a:t>
            </a:r>
            <a:endParaRPr lang="en-GB" sz="2000" dirty="0"/>
          </a:p>
        </p:txBody>
      </p:sp>
    </p:spTree>
    <p:extLst>
      <p:ext uri="{BB962C8B-B14F-4D97-AF65-F5344CB8AC3E}">
        <p14:creationId xmlns="" xmlns:p14="http://schemas.microsoft.com/office/powerpoint/2010/main" val="172506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Ulubiony</a:t>
            </a:r>
            <a:r>
              <a:rPr lang="pl-PL" sz="4000" b="1" i="1" u="sng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gatunek filmowy</a:t>
            </a:r>
            <a:endParaRPr lang="en-GB" sz="40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3250704" cy="4525963"/>
          </a:xfrm>
        </p:spPr>
        <p:txBody>
          <a:bodyPr>
            <a:normAutofit lnSpcReduction="10000"/>
          </a:bodyPr>
          <a:lstStyle/>
          <a:p>
            <a:r>
              <a:rPr lang="pl-PL" sz="2000" dirty="0" smtClean="0"/>
              <a:t>Najbardziej popularnym gatunkiem filmowym są filmy akcji, ogólnie mają one ponad 50% głosów .</a:t>
            </a:r>
          </a:p>
          <a:p>
            <a:r>
              <a:rPr lang="pl-PL" sz="2000" dirty="0" smtClean="0"/>
              <a:t>Na drugim miejscu znalazły się filmy komediowe.</a:t>
            </a:r>
          </a:p>
          <a:p>
            <a:r>
              <a:rPr lang="pl-PL" sz="2000" dirty="0"/>
              <a:t>U</a:t>
            </a:r>
            <a:r>
              <a:rPr lang="pl-PL" sz="2000" dirty="0" smtClean="0"/>
              <a:t> chłopców największym powodzeniem cieszą się filmy akcji.</a:t>
            </a:r>
          </a:p>
          <a:p>
            <a:r>
              <a:rPr lang="pl-PL" sz="2000" dirty="0" smtClean="0"/>
              <a:t>U dziewczyn równym         i największym powodzeniem cieszą się filmy akcji i komedie.  </a:t>
            </a:r>
            <a:endParaRPr lang="en-GB" sz="2000" dirty="0"/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014769944"/>
              </p:ext>
            </p:extLst>
          </p:nvPr>
        </p:nvGraphicFramePr>
        <p:xfrm>
          <a:off x="3707904" y="1484784"/>
          <a:ext cx="496855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178328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Ulubione miejsce</a:t>
            </a:r>
            <a:r>
              <a:rPr lang="pl-PL" sz="4000" b="1" i="1" u="sng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oglądania filmów</a:t>
            </a:r>
            <a:r>
              <a:rPr lang="en-GB" sz="4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4000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4000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1357298"/>
            <a:ext cx="3958160" cy="5112568"/>
          </a:xfrm>
        </p:spPr>
        <p:txBody>
          <a:bodyPr>
            <a:normAutofit/>
          </a:bodyPr>
          <a:lstStyle/>
          <a:p>
            <a:r>
              <a:rPr lang="pl-PL" sz="2000" dirty="0" smtClean="0"/>
              <a:t>Ogółem na pierwszym miejscu jest oglądanie filmów w kinie, na drugim w domu, a na trzecim     u znajomych.</a:t>
            </a:r>
          </a:p>
          <a:p>
            <a:r>
              <a:rPr lang="pl-PL" sz="2000" dirty="0" smtClean="0"/>
              <a:t>Wśród chłopców największą popularnością cieszy się oglądanie w kinie i w domu. Na trzecim miejscu jest oglądanie filmów u znajomych.</a:t>
            </a:r>
          </a:p>
          <a:p>
            <a:r>
              <a:rPr lang="pl-PL" sz="2000" dirty="0" smtClean="0"/>
              <a:t>Najwięcej dziewczyn ogląda filmy w kinie a na drugim miejscu       w domu. Żadna z ankietowanych dziewczyn nie ogląda filmów       u znajomych.</a:t>
            </a:r>
          </a:p>
          <a:p>
            <a:pPr marL="0" indent="0">
              <a:buNone/>
            </a:pPr>
            <a:endParaRPr lang="pl-PL" sz="2000" dirty="0" smtClean="0"/>
          </a:p>
          <a:p>
            <a:endParaRPr lang="en-GB" sz="2000" dirty="0"/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752369964"/>
              </p:ext>
            </p:extLst>
          </p:nvPr>
        </p:nvGraphicFramePr>
        <p:xfrm>
          <a:off x="4139952" y="1628800"/>
          <a:ext cx="4572000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47067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Ile</a:t>
            </a:r>
            <a:r>
              <a:rPr lang="pl-PL" b="1" i="1" u="sng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czasu </a:t>
            </a:r>
            <a:r>
              <a:rPr lang="pl-PL" sz="4900" b="1" i="1" u="sng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spędzasz</a:t>
            </a:r>
            <a:r>
              <a:rPr lang="pl-PL" b="1" i="1" u="sng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przed telewizorem dziennie</a:t>
            </a:r>
            <a:r>
              <a:rPr lang="en-GB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3538736" cy="4997152"/>
          </a:xfrm>
        </p:spPr>
        <p:txBody>
          <a:bodyPr>
            <a:normAutofit lnSpcReduction="10000"/>
          </a:bodyPr>
          <a:lstStyle/>
          <a:p>
            <a:r>
              <a:rPr lang="pl-PL" sz="2000" dirty="0" smtClean="0"/>
              <a:t>Najwięcej osób w ciągu jednego dnia, telewizję ogląda od 30 min do 1 godz. Na drugim miejscu jest oglądanie przez więcej niż 1 godz. a na trzecim 10-15 min   a na ostatnim od 15 min. </a:t>
            </a:r>
            <a:r>
              <a:rPr lang="pl-PL" sz="2000" dirty="0"/>
              <a:t>d</a:t>
            </a:r>
            <a:r>
              <a:rPr lang="pl-PL" sz="2000" dirty="0" smtClean="0"/>
              <a:t>o 30 min.</a:t>
            </a:r>
          </a:p>
          <a:p>
            <a:r>
              <a:rPr lang="pl-PL" sz="2000" dirty="0"/>
              <a:t>N</a:t>
            </a:r>
            <a:r>
              <a:rPr lang="pl-PL" sz="2000" dirty="0" smtClean="0"/>
              <a:t>ajwięcej chłopców ogląda telewizję więcej niż godzinę potem na drugim miejscu jest oglądanie telewizji 30 </a:t>
            </a:r>
            <a:r>
              <a:rPr lang="pl-PL" sz="2000" dirty="0"/>
              <a:t>-</a:t>
            </a:r>
            <a:r>
              <a:rPr lang="pl-PL" sz="2000" dirty="0" smtClean="0"/>
              <a:t> 60 min. i 10- 15 min.</a:t>
            </a:r>
          </a:p>
          <a:p>
            <a:r>
              <a:rPr lang="pl-PL" sz="2000" dirty="0" smtClean="0"/>
              <a:t>W przypadku dziewczyn rozkład jest taki sam jak       w danych dla wszystkich.</a:t>
            </a:r>
            <a:endParaRPr lang="en-GB" sz="2000" dirty="0"/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532113572"/>
              </p:ext>
            </p:extLst>
          </p:nvPr>
        </p:nvGraphicFramePr>
        <p:xfrm>
          <a:off x="4139952" y="1556792"/>
          <a:ext cx="4824536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92947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Jaka</a:t>
            </a:r>
            <a:r>
              <a:rPr lang="pl-PL" b="1" i="1" u="sng" baseline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była twoja ulubiona bajka          w dzieciństwie</a:t>
            </a:r>
            <a:r>
              <a:rPr lang="en-GB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3826768" cy="4925144"/>
          </a:xfrm>
        </p:spPr>
        <p:txBody>
          <a:bodyPr>
            <a:normAutofit/>
          </a:bodyPr>
          <a:lstStyle/>
          <a:p>
            <a:r>
              <a:rPr lang="pl-PL" sz="2000" dirty="0" smtClean="0"/>
              <a:t>W dzieciństwie najwięcej osób najbardziej lubiło   ,,Kubusia Puchatka ’’ .	 </a:t>
            </a:r>
          </a:p>
          <a:p>
            <a:r>
              <a:rPr lang="pl-PL" sz="2000" dirty="0" smtClean="0"/>
              <a:t>Wśród chłopców  najpopularniejszy był ,,Kubuś Puchatek ’’ .</a:t>
            </a:r>
          </a:p>
          <a:p>
            <a:r>
              <a:rPr lang="pl-PL" sz="2000" dirty="0" smtClean="0"/>
              <a:t>Wśród dziewczyn tak samo.</a:t>
            </a:r>
            <a:endParaRPr lang="en-GB" sz="2000" dirty="0"/>
          </a:p>
        </p:txBody>
      </p:sp>
      <p:graphicFrame>
        <p:nvGraphicFramePr>
          <p:cNvPr id="6" name="Wykres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453087483"/>
              </p:ext>
            </p:extLst>
          </p:nvPr>
        </p:nvGraphicFramePr>
        <p:xfrm>
          <a:off x="4283968" y="1412776"/>
          <a:ext cx="457200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99241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pl-PL" sz="4000" i="1" u="sng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czym ostatnio byłeś w kinie</a:t>
            </a:r>
            <a:r>
              <a:rPr lang="en-GB" sz="4000" i="1" u="sng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4000" i="1" u="sng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4000" i="1" u="sng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95536"/>
            <a:ext cx="3682752" cy="5257800"/>
          </a:xfrm>
        </p:spPr>
        <p:txBody>
          <a:bodyPr>
            <a:normAutofit/>
          </a:bodyPr>
          <a:lstStyle/>
          <a:p>
            <a:r>
              <a:rPr lang="pl-PL" sz="2000" dirty="0" smtClean="0"/>
              <a:t>Przewarzająca  większość ostatnio nie była na żadnym    z podanych przeze mnie filmów. Na drugim miejscu byli „</a:t>
            </a:r>
            <a:r>
              <a:rPr lang="pl-PL" sz="2000" dirty="0" err="1" smtClean="0"/>
              <a:t>Krudowie</a:t>
            </a:r>
            <a:r>
              <a:rPr lang="pl-PL" sz="2000" dirty="0" smtClean="0"/>
              <a:t>” a na trzecim „Ralph </a:t>
            </a:r>
            <a:r>
              <a:rPr lang="pl-PL" sz="2000" dirty="0" smtClean="0"/>
              <a:t>Demolka</a:t>
            </a:r>
            <a:r>
              <a:rPr lang="pl-PL" sz="2000" dirty="0" smtClean="0"/>
              <a:t>” a na trzecim miejscu „</a:t>
            </a:r>
            <a:r>
              <a:rPr lang="pl-PL" sz="2000" dirty="0" err="1" smtClean="0"/>
              <a:t>Zambezia</a:t>
            </a:r>
            <a:r>
              <a:rPr lang="pl-PL" sz="2000" dirty="0" smtClean="0"/>
              <a:t>”.</a:t>
            </a:r>
          </a:p>
          <a:p>
            <a:r>
              <a:rPr lang="pl-PL" sz="2000" dirty="0" smtClean="0"/>
              <a:t>U chłopców tak samo jak        w przypadku wszystkich ankietowanych.</a:t>
            </a:r>
          </a:p>
          <a:p>
            <a:r>
              <a:rPr lang="pl-PL" sz="2000" dirty="0" smtClean="0"/>
              <a:t> U dziewczyn tak samo jak       u  chłopców i wszystkich.</a:t>
            </a:r>
          </a:p>
          <a:p>
            <a:pPr marL="0" indent="0">
              <a:buNone/>
            </a:pPr>
            <a:endParaRPr lang="en-GB" sz="2000" dirty="0" smtClean="0"/>
          </a:p>
        </p:txBody>
      </p:sp>
      <p:graphicFrame>
        <p:nvGraphicFramePr>
          <p:cNvPr id="4" name="Wykres 3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95496723"/>
              </p:ext>
            </p:extLst>
          </p:nvPr>
        </p:nvGraphicFramePr>
        <p:xfrm>
          <a:off x="4139952" y="1628800"/>
          <a:ext cx="457200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417346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</a:t>
            </a:r>
            <a:r>
              <a:rPr lang="pl-PL" smtClean="0"/>
              <a:t>oniec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 smtClean="0"/>
              <a:t>Bardzo dziękuję wszystkim kolegom                       i koleżankom za udział w tym badaniu.</a:t>
            </a:r>
            <a:endParaRPr lang="pl-PL" dirty="0"/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Mateusz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10119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369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Motyw pakietu Office</vt:lpstr>
      <vt:lpstr>Badanie wśród uczniów klas 4a i 4b na temat popularności gatunków filmowych i preferowanych filmów.</vt:lpstr>
      <vt:lpstr>Ankietowani  </vt:lpstr>
      <vt:lpstr>Ulubiony gatunek filmowy</vt:lpstr>
      <vt:lpstr>Ulubione miejsce oglądania filmów </vt:lpstr>
      <vt:lpstr>Ile czasu spędzasz przed telewizorem dziennie </vt:lpstr>
      <vt:lpstr>Jaka była twoja ulubiona bajka          w dzieciństwie </vt:lpstr>
      <vt:lpstr>Na czym ostatnio byłeś w kinie </vt:lpstr>
      <vt:lpstr>Koniec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Filmy </dc:title>
  <dc:creator>abs1</dc:creator>
  <cp:lastModifiedBy> </cp:lastModifiedBy>
  <cp:revision>32</cp:revision>
  <dcterms:created xsi:type="dcterms:W3CDTF">2003-01-05T10:28:43Z</dcterms:created>
  <dcterms:modified xsi:type="dcterms:W3CDTF">2013-06-17T12:03:55Z</dcterms:modified>
</cp:coreProperties>
</file>