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tupot małych stóp </c:v>
                </c:pt>
                <c:pt idx="1">
                  <c:v>marsz pingwinów </c:v>
                </c:pt>
                <c:pt idx="2">
                  <c:v>mikrokosmos </c:v>
                </c:pt>
                <c:pt idx="3">
                  <c:v>makrokosmos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tupot małych stóp </c:v>
                </c:pt>
                <c:pt idx="1">
                  <c:v>marsz pingwinów </c:v>
                </c:pt>
                <c:pt idx="2">
                  <c:v>mikrokosmos </c:v>
                </c:pt>
                <c:pt idx="3">
                  <c:v>makrokosmos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tupot małych stóp </c:v>
                </c:pt>
                <c:pt idx="1">
                  <c:v>marsz pingwinów </c:v>
                </c:pt>
                <c:pt idx="2">
                  <c:v>mikrokosmos </c:v>
                </c:pt>
                <c:pt idx="3">
                  <c:v>makrokosmos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tupot małych stóp </c:v>
                </c:pt>
                <c:pt idx="1">
                  <c:v>marsz pingwinów </c:v>
                </c:pt>
                <c:pt idx="2">
                  <c:v>mikrokosmos </c:v>
                </c:pt>
                <c:pt idx="3">
                  <c:v>makrokosmos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axId val="57326976"/>
        <c:axId val="61613184"/>
      </c:barChart>
      <c:catAx>
        <c:axId val="57326976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1613184"/>
        <c:crosses val="autoZero"/>
        <c:auto val="1"/>
        <c:lblAlgn val="ctr"/>
        <c:lblOffset val="100"/>
      </c:catAx>
      <c:valAx>
        <c:axId val="61613184"/>
        <c:scaling>
          <c:orientation val="minMax"/>
        </c:scaling>
        <c:axPos val="l"/>
        <c:majorGridlines/>
        <c:numFmt formatCode="General" sourceLinked="1"/>
        <c:tickLblPos val="nextTo"/>
        <c:crossAx val="573269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1 w tygodniu</c:v>
                </c:pt>
                <c:pt idx="1">
                  <c:v>1 raz na 2 tygodnie</c:v>
                </c:pt>
                <c:pt idx="2">
                  <c:v>1 raz w miesiącu</c:v>
                </c:pt>
                <c:pt idx="3">
                  <c:v>1 na rok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1 w tygodniu</c:v>
                </c:pt>
                <c:pt idx="1">
                  <c:v>1 raz na 2 tygodnie</c:v>
                </c:pt>
                <c:pt idx="2">
                  <c:v>1 raz w miesiącu</c:v>
                </c:pt>
                <c:pt idx="3">
                  <c:v>1 na rok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1 w tygodniu</c:v>
                </c:pt>
                <c:pt idx="1">
                  <c:v>1 raz na 2 tygodnie</c:v>
                </c:pt>
                <c:pt idx="2">
                  <c:v>1 raz w miesiącu</c:v>
                </c:pt>
                <c:pt idx="3">
                  <c:v>1 na rok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1 w tygodniu</c:v>
                </c:pt>
                <c:pt idx="1">
                  <c:v>1 raz na 2 tygodnie</c:v>
                </c:pt>
                <c:pt idx="2">
                  <c:v>1 raz w miesiącu</c:v>
                </c:pt>
                <c:pt idx="3">
                  <c:v>1 na rok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axId val="62834944"/>
        <c:axId val="62844928"/>
      </c:barChart>
      <c:catAx>
        <c:axId val="62834944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2844928"/>
        <c:crosses val="autoZero"/>
        <c:auto val="1"/>
        <c:lblAlgn val="ctr"/>
        <c:lblOffset val="100"/>
      </c:catAx>
      <c:valAx>
        <c:axId val="62844928"/>
        <c:scaling>
          <c:orientation val="minMax"/>
        </c:scaling>
        <c:axPos val="l"/>
        <c:majorGridlines/>
        <c:numFmt formatCode="General" sourceLinked="1"/>
        <c:tickLblPos val="nextTo"/>
        <c:crossAx val="628349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kino</c:v>
                </c:pt>
                <c:pt idx="1">
                  <c:v>dom</c:v>
                </c:pt>
                <c:pt idx="2">
                  <c:v>szoła</c:v>
                </c:pt>
                <c:pt idx="3">
                  <c:v>u znajomych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kino</c:v>
                </c:pt>
                <c:pt idx="1">
                  <c:v>dom</c:v>
                </c:pt>
                <c:pt idx="2">
                  <c:v>szoła</c:v>
                </c:pt>
                <c:pt idx="3">
                  <c:v>u znajomych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kino</c:v>
                </c:pt>
                <c:pt idx="1">
                  <c:v>dom</c:v>
                </c:pt>
                <c:pt idx="2">
                  <c:v>szoła</c:v>
                </c:pt>
                <c:pt idx="3">
                  <c:v>u znajomych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kino</c:v>
                </c:pt>
                <c:pt idx="1">
                  <c:v>dom</c:v>
                </c:pt>
                <c:pt idx="2">
                  <c:v>szoła</c:v>
                </c:pt>
                <c:pt idx="3">
                  <c:v>u znajomych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62617472"/>
        <c:axId val="62619008"/>
      </c:barChart>
      <c:catAx>
        <c:axId val="62617472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2619008"/>
        <c:crosses val="autoZero"/>
        <c:auto val="1"/>
        <c:lblAlgn val="ctr"/>
        <c:lblOffset val="100"/>
      </c:catAx>
      <c:valAx>
        <c:axId val="62619008"/>
        <c:scaling>
          <c:orientation val="minMax"/>
        </c:scaling>
        <c:axPos val="l"/>
        <c:majorGridlines/>
        <c:numFmt formatCode="General" sourceLinked="1"/>
        <c:tickLblPos val="nextTo"/>
        <c:crossAx val="62617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Arkusz1!$A$2:$A$14</c:f>
              <c:strCache>
                <c:ptCount val="12"/>
                <c:pt idx="0">
                  <c:v>komedie</c:v>
                </c:pt>
                <c:pt idx="1">
                  <c:v>horrory</c:v>
                </c:pt>
                <c:pt idx="2">
                  <c:v>przygodowe</c:v>
                </c:pt>
                <c:pt idx="3">
                  <c:v>miłosne</c:v>
                </c:pt>
                <c:pt idx="4">
                  <c:v>rysunkowe</c:v>
                </c:pt>
                <c:pt idx="5">
                  <c:v>muzyczne</c:v>
                </c:pt>
                <c:pt idx="6">
                  <c:v>fantasy</c:v>
                </c:pt>
                <c:pt idx="7">
                  <c:v>bajki animowane</c:v>
                </c:pt>
                <c:pt idx="8">
                  <c:v>przyrodnicze</c:v>
                </c:pt>
                <c:pt idx="9">
                  <c:v>historyczne</c:v>
                </c:pt>
                <c:pt idx="10">
                  <c:v>sci-fi</c:v>
                </c:pt>
                <c:pt idx="11">
                  <c:v>kryminalne i sensacyjne</c:v>
                </c:pt>
              </c:strCache>
            </c:strRef>
          </c:cat>
          <c:val>
            <c:numRef>
              <c:f>Arkusz1!$B$2:$B$14</c:f>
              <c:numCache>
                <c:formatCode>General</c:formatCode>
                <c:ptCount val="13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Arkusz1!$A$2:$A$14</c:f>
              <c:strCache>
                <c:ptCount val="12"/>
                <c:pt idx="0">
                  <c:v>komedie</c:v>
                </c:pt>
                <c:pt idx="1">
                  <c:v>horrory</c:v>
                </c:pt>
                <c:pt idx="2">
                  <c:v>przygodowe</c:v>
                </c:pt>
                <c:pt idx="3">
                  <c:v>miłosne</c:v>
                </c:pt>
                <c:pt idx="4">
                  <c:v>rysunkowe</c:v>
                </c:pt>
                <c:pt idx="5">
                  <c:v>muzyczne</c:v>
                </c:pt>
                <c:pt idx="6">
                  <c:v>fantasy</c:v>
                </c:pt>
                <c:pt idx="7">
                  <c:v>bajki animowane</c:v>
                </c:pt>
                <c:pt idx="8">
                  <c:v>przyrodnicze</c:v>
                </c:pt>
                <c:pt idx="9">
                  <c:v>historyczne</c:v>
                </c:pt>
                <c:pt idx="10">
                  <c:v>sci-fi</c:v>
                </c:pt>
                <c:pt idx="11">
                  <c:v>kryminalne i sensacyjne</c:v>
                </c:pt>
              </c:strCache>
            </c:strRef>
          </c:cat>
          <c:val>
            <c:numRef>
              <c:f>Arkusz1!$C$2:$C$14</c:f>
              <c:numCache>
                <c:formatCode>General</c:formatCode>
                <c:ptCount val="13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  <c:pt idx="11">
                  <c:v>3</c:v>
                </c:pt>
                <c:pt idx="12">
                  <c:v>10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Arkusz1!$A$2:$A$14</c:f>
              <c:strCache>
                <c:ptCount val="12"/>
                <c:pt idx="0">
                  <c:v>komedie</c:v>
                </c:pt>
                <c:pt idx="1">
                  <c:v>horrory</c:v>
                </c:pt>
                <c:pt idx="2">
                  <c:v>przygodowe</c:v>
                </c:pt>
                <c:pt idx="3">
                  <c:v>miłosne</c:v>
                </c:pt>
                <c:pt idx="4">
                  <c:v>rysunkowe</c:v>
                </c:pt>
                <c:pt idx="5">
                  <c:v>muzyczne</c:v>
                </c:pt>
                <c:pt idx="6">
                  <c:v>fantasy</c:v>
                </c:pt>
                <c:pt idx="7">
                  <c:v>bajki animowane</c:v>
                </c:pt>
                <c:pt idx="8">
                  <c:v>przyrodnicze</c:v>
                </c:pt>
                <c:pt idx="9">
                  <c:v>historyczne</c:v>
                </c:pt>
                <c:pt idx="10">
                  <c:v>sci-fi</c:v>
                </c:pt>
                <c:pt idx="11">
                  <c:v>kryminalne i sensacyjne</c:v>
                </c:pt>
              </c:strCache>
            </c:strRef>
          </c:cat>
          <c:val>
            <c:numRef>
              <c:f>Arkusz1!$D$2:$D$14</c:f>
              <c:numCache>
                <c:formatCode>General</c:formatCode>
                <c:ptCount val="13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Arkusz1!$A$2:$A$14</c:f>
              <c:strCache>
                <c:ptCount val="12"/>
                <c:pt idx="0">
                  <c:v>komedie</c:v>
                </c:pt>
                <c:pt idx="1">
                  <c:v>horrory</c:v>
                </c:pt>
                <c:pt idx="2">
                  <c:v>przygodowe</c:v>
                </c:pt>
                <c:pt idx="3">
                  <c:v>miłosne</c:v>
                </c:pt>
                <c:pt idx="4">
                  <c:v>rysunkowe</c:v>
                </c:pt>
                <c:pt idx="5">
                  <c:v>muzyczne</c:v>
                </c:pt>
                <c:pt idx="6">
                  <c:v>fantasy</c:v>
                </c:pt>
                <c:pt idx="7">
                  <c:v>bajki animowane</c:v>
                </c:pt>
                <c:pt idx="8">
                  <c:v>przyrodnicze</c:v>
                </c:pt>
                <c:pt idx="9">
                  <c:v>historyczne</c:v>
                </c:pt>
                <c:pt idx="10">
                  <c:v>sci-fi</c:v>
                </c:pt>
                <c:pt idx="11">
                  <c:v>kryminalne i sensacyjne</c:v>
                </c:pt>
              </c:strCache>
            </c:strRef>
          </c:cat>
          <c:val>
            <c:numRef>
              <c:f>Arkusz1!$E$2:$E$14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8</c:v>
                </c:pt>
              </c:numCache>
            </c:numRef>
          </c:val>
        </c:ser>
        <c:axId val="63339136"/>
        <c:axId val="63353216"/>
      </c:barChart>
      <c:catAx>
        <c:axId val="6333913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cap="none" baseline="0"/>
            </a:pPr>
            <a:endParaRPr lang="pl-PL"/>
          </a:p>
        </c:txPr>
        <c:crossAx val="63353216"/>
        <c:crosses val="autoZero"/>
        <c:auto val="1"/>
        <c:lblAlgn val="ctr"/>
        <c:lblOffset val="100"/>
      </c:catAx>
      <c:valAx>
        <c:axId val="63353216"/>
        <c:scaling>
          <c:orientation val="minMax"/>
        </c:scaling>
        <c:axPos val="l"/>
        <c:majorGridlines/>
        <c:numFmt formatCode="General" sourceLinked="1"/>
        <c:tickLblPos val="nextTo"/>
        <c:crossAx val="63339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74461736075927"/>
          <c:y val="4.9602482388830874E-2"/>
          <c:w val="0.23266862253368517"/>
          <c:h val="0.50734042677768243"/>
        </c:manualLayout>
      </c:layout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6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4.1081497277693557E-2"/>
          <c:y val="2.4071010718284644E-2"/>
          <c:w val="0.74442524545542943"/>
          <c:h val="1"/>
        </c:manualLayout>
      </c:layout>
      <c:bar3D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james bond </c:v>
                </c:pt>
                <c:pt idx="1">
                  <c:v>różowa pantera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3</c:v>
                </c:pt>
                <c:pt idx="1">
                  <c:v>5</c:v>
                </c:pt>
              </c:numCache>
            </c:numRef>
          </c:val>
          <c:bubble3D val="1"/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james bond </c:v>
                </c:pt>
                <c:pt idx="1">
                  <c:v>różowa pantera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7</c:v>
                </c:pt>
                <c:pt idx="1">
                  <c:v>2</c:v>
                </c:pt>
              </c:numCache>
            </c:numRef>
          </c:val>
          <c:bubble3D val="1"/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james bond </c:v>
                </c:pt>
                <c:pt idx="1">
                  <c:v>różowa pantera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7</c:v>
                </c:pt>
                <c:pt idx="1">
                  <c:v>2</c:v>
                </c:pt>
              </c:numCache>
            </c:numRef>
          </c:val>
          <c:bubble3D val="1"/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james bond </c:v>
                </c:pt>
                <c:pt idx="1">
                  <c:v>różowa pantera</c:v>
                </c:pt>
              </c:strCache>
            </c:strRef>
          </c:cat>
          <c:val>
            <c:numRef>
              <c:f>Arkusz1!$E$2:$E$3</c:f>
              <c:numCache>
                <c:formatCode>General</c:formatCode>
                <c:ptCount val="2"/>
                <c:pt idx="0">
                  <c:v>5</c:v>
                </c:pt>
                <c:pt idx="1">
                  <c:v>4</c:v>
                </c:pt>
              </c:numCache>
            </c:numRef>
          </c:val>
          <c:bubble3D val="1"/>
        </c:ser>
        <c:gapWidth val="100"/>
        <c:shape val="cylinder"/>
        <c:axId val="61751296"/>
        <c:axId val="61752832"/>
        <c:axId val="0"/>
      </c:bar3DChart>
      <c:catAx>
        <c:axId val="61751296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1752832"/>
        <c:crosses val="autoZero"/>
        <c:auto val="1"/>
        <c:lblAlgn val="ctr"/>
        <c:lblOffset val="100"/>
      </c:catAx>
      <c:valAx>
        <c:axId val="61752832"/>
        <c:scaling>
          <c:orientation val="minMax"/>
        </c:scaling>
        <c:axPos val="l"/>
        <c:majorGridlines/>
        <c:numFmt formatCode="General" sourceLinked="1"/>
        <c:tickLblPos val="nextTo"/>
        <c:crossAx val="61751296"/>
        <c:crosses val="autoZero"/>
        <c:crossBetween val="between"/>
      </c:val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star wars</c:v>
                </c:pt>
                <c:pt idx="1">
                  <c:v>matrix</c:v>
                </c:pt>
                <c:pt idx="2">
                  <c:v>władcy pierścieni</c:v>
                </c:pt>
                <c:pt idx="3">
                  <c:v>harry poterr</c:v>
                </c:pt>
                <c:pt idx="4">
                  <c:v>hobbit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star wars</c:v>
                </c:pt>
                <c:pt idx="1">
                  <c:v>matrix</c:v>
                </c:pt>
                <c:pt idx="2">
                  <c:v>władcy pierścieni</c:v>
                </c:pt>
                <c:pt idx="3">
                  <c:v>harry poterr</c:v>
                </c:pt>
                <c:pt idx="4">
                  <c:v>hobbit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star wars</c:v>
                </c:pt>
                <c:pt idx="1">
                  <c:v>matrix</c:v>
                </c:pt>
                <c:pt idx="2">
                  <c:v>władcy pierścieni</c:v>
                </c:pt>
                <c:pt idx="3">
                  <c:v>harry poterr</c:v>
                </c:pt>
                <c:pt idx="4">
                  <c:v>hobbit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star wars</c:v>
                </c:pt>
                <c:pt idx="1">
                  <c:v>matrix</c:v>
                </c:pt>
                <c:pt idx="2">
                  <c:v>władcy pierścieni</c:v>
                </c:pt>
                <c:pt idx="3">
                  <c:v>harry poterr</c:v>
                </c:pt>
                <c:pt idx="4">
                  <c:v>hobbit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axId val="61804544"/>
        <c:axId val="61806080"/>
      </c:barChart>
      <c:catAx>
        <c:axId val="61804544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1806080"/>
        <c:crosses val="autoZero"/>
        <c:auto val="1"/>
        <c:lblAlgn val="ctr"/>
        <c:lblOffset val="100"/>
      </c:catAx>
      <c:valAx>
        <c:axId val="61806080"/>
        <c:scaling>
          <c:orientation val="minMax"/>
        </c:scaling>
        <c:axPos val="l"/>
        <c:majorGridlines/>
        <c:numFmt formatCode="General" sourceLinked="1"/>
        <c:tickLblPos val="nextTo"/>
        <c:crossAx val="618045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mamma mia</c:v>
                </c:pt>
                <c:pt idx="1">
                  <c:v>moulin rouge</c:v>
                </c:pt>
                <c:pt idx="2">
                  <c:v>deszczowa piosenka</c:v>
                </c:pt>
                <c:pt idx="3">
                  <c:v>high school miusical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mamma mia</c:v>
                </c:pt>
                <c:pt idx="1">
                  <c:v>moulin rouge</c:v>
                </c:pt>
                <c:pt idx="2">
                  <c:v>deszczowa piosenka</c:v>
                </c:pt>
                <c:pt idx="3">
                  <c:v>high school miusical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mamma mia</c:v>
                </c:pt>
                <c:pt idx="1">
                  <c:v>moulin rouge</c:v>
                </c:pt>
                <c:pt idx="2">
                  <c:v>deszczowa piosenka</c:v>
                </c:pt>
                <c:pt idx="3">
                  <c:v>high school miusical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mamma mia</c:v>
                </c:pt>
                <c:pt idx="1">
                  <c:v>moulin rouge</c:v>
                </c:pt>
                <c:pt idx="2">
                  <c:v>deszczowa piosenka</c:v>
                </c:pt>
                <c:pt idx="3">
                  <c:v>high school miusical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axId val="61861888"/>
        <c:axId val="61863424"/>
      </c:barChart>
      <c:catAx>
        <c:axId val="61861888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1863424"/>
        <c:crosses val="autoZero"/>
        <c:auto val="1"/>
        <c:lblAlgn val="ctr"/>
        <c:lblOffset val="100"/>
      </c:catAx>
      <c:valAx>
        <c:axId val="61863424"/>
        <c:scaling>
          <c:orientation val="minMax"/>
        </c:scaling>
        <c:axPos val="l"/>
        <c:majorGridlines/>
        <c:numFmt formatCode="General" sourceLinked="1"/>
        <c:tickLblPos val="nextTo"/>
        <c:crossAx val="618618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shrek</c:v>
                </c:pt>
                <c:pt idx="1">
                  <c:v>król lew</c:v>
                </c:pt>
                <c:pt idx="2">
                  <c:v>madagaskar</c:v>
                </c:pt>
                <c:pt idx="3">
                  <c:v>epoka lodowcowa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shrek</c:v>
                </c:pt>
                <c:pt idx="1">
                  <c:v>król lew</c:v>
                </c:pt>
                <c:pt idx="2">
                  <c:v>madagaskar</c:v>
                </c:pt>
                <c:pt idx="3">
                  <c:v>epoka lodowcowa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shrek</c:v>
                </c:pt>
                <c:pt idx="1">
                  <c:v>król lew</c:v>
                </c:pt>
                <c:pt idx="2">
                  <c:v>madagaskar</c:v>
                </c:pt>
                <c:pt idx="3">
                  <c:v>epoka lodowcowa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shrek</c:v>
                </c:pt>
                <c:pt idx="1">
                  <c:v>król lew</c:v>
                </c:pt>
                <c:pt idx="2">
                  <c:v>madagaskar</c:v>
                </c:pt>
                <c:pt idx="3">
                  <c:v>epoka lodowcowa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axId val="62074880"/>
        <c:axId val="62076416"/>
      </c:barChart>
      <c:catAx>
        <c:axId val="62074880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2076416"/>
        <c:crosses val="autoZero"/>
        <c:auto val="1"/>
        <c:lblAlgn val="ctr"/>
        <c:lblOffset val="100"/>
      </c:catAx>
      <c:valAx>
        <c:axId val="62076416"/>
        <c:scaling>
          <c:orientation val="minMax"/>
        </c:scaling>
        <c:axPos val="l"/>
        <c:majorGridlines/>
        <c:numFmt formatCode="General" sourceLinked="1"/>
        <c:tickLblPos val="nextTo"/>
        <c:crossAx val="62074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6.3967264508603114E-2"/>
          <c:y val="4.4861391929187276E-2"/>
          <c:w val="0.93603273549139687"/>
          <c:h val="0.84317326500459699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notting hill</c:v>
                </c:pt>
                <c:pt idx="1">
                  <c:v>mamma mia</c:v>
                </c:pt>
                <c:pt idx="2">
                  <c:v>mulin rouge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notting hill</c:v>
                </c:pt>
                <c:pt idx="1">
                  <c:v>mamma mia</c:v>
                </c:pt>
                <c:pt idx="2">
                  <c:v>mulin rouge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notting hill</c:v>
                </c:pt>
                <c:pt idx="1">
                  <c:v>mamma mia</c:v>
                </c:pt>
                <c:pt idx="2">
                  <c:v>mulin rouge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notting hill</c:v>
                </c:pt>
                <c:pt idx="1">
                  <c:v>mamma mia</c:v>
                </c:pt>
                <c:pt idx="2">
                  <c:v>mulin rouge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axId val="62125184"/>
        <c:axId val="62126720"/>
      </c:barChart>
      <c:catAx>
        <c:axId val="62125184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2126720"/>
        <c:crosses val="autoZero"/>
        <c:auto val="1"/>
        <c:lblAlgn val="ctr"/>
        <c:lblOffset val="100"/>
      </c:catAx>
      <c:valAx>
        <c:axId val="62126720"/>
        <c:scaling>
          <c:orientation val="minMax"/>
        </c:scaling>
        <c:axPos val="l"/>
        <c:majorGridlines/>
        <c:numFmt formatCode="General" sourceLinked="1"/>
        <c:tickLblPos val="nextTo"/>
        <c:crossAx val="62125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10700743395665"/>
          <c:y val="3.0866359269839376E-2"/>
          <c:w val="0.23589299256604343"/>
          <c:h val="0.44560770823800372"/>
        </c:manualLayout>
      </c:layout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4.9885413628851967E-2"/>
          <c:y val="4.4861391929187276E-2"/>
          <c:w val="0.94061995722756908"/>
          <c:h val="0.78151080775516701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indiana jones</c:v>
                </c:pt>
                <c:pt idx="1">
                  <c:v>w pustyni i w puszczy</c:v>
                </c:pt>
                <c:pt idx="2">
                  <c:v>pieaci z karaibów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indiana jones</c:v>
                </c:pt>
                <c:pt idx="1">
                  <c:v>w pustyni i w puszczy</c:v>
                </c:pt>
                <c:pt idx="2">
                  <c:v>pieaci z karaibów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indiana jones</c:v>
                </c:pt>
                <c:pt idx="1">
                  <c:v>w pustyni i w puszczy</c:v>
                </c:pt>
                <c:pt idx="2">
                  <c:v>pieaci z karaibów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7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3"/>
                <c:pt idx="0">
                  <c:v>indiana jones</c:v>
                </c:pt>
                <c:pt idx="1">
                  <c:v>w pustyni i w puszczy</c:v>
                </c:pt>
                <c:pt idx="2">
                  <c:v>pieaci z karaibów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axId val="60920960"/>
        <c:axId val="60922496"/>
      </c:barChart>
      <c:catAx>
        <c:axId val="60920960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0922496"/>
        <c:crosses val="autoZero"/>
        <c:auto val="1"/>
        <c:lblAlgn val="ctr"/>
        <c:lblOffset val="100"/>
      </c:catAx>
      <c:valAx>
        <c:axId val="60922496"/>
        <c:scaling>
          <c:orientation val="minMax"/>
        </c:scaling>
        <c:axPos val="l"/>
        <c:majorGridlines/>
        <c:numFmt formatCode="General" sourceLinked="1"/>
        <c:tickLblPos val="nextTo"/>
        <c:crossAx val="60920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82174103237109"/>
          <c:y val="0.1181640419947507"/>
          <c:w val="0.23974616020219697"/>
          <c:h val="0.7247830271216098"/>
        </c:manualLayout>
      </c:layout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kiler</c:v>
                </c:pt>
                <c:pt idx="1">
                  <c:v>vabank</c:v>
                </c:pt>
                <c:pt idx="2">
                  <c:v>seria:jaś fasola</c:v>
                </c:pt>
                <c:pt idx="3">
                  <c:v>charie chapin 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kiler</c:v>
                </c:pt>
                <c:pt idx="1">
                  <c:v>vabank</c:v>
                </c:pt>
                <c:pt idx="2">
                  <c:v>seria:jaś fasola</c:v>
                </c:pt>
                <c:pt idx="3">
                  <c:v>charie chapin 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11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kiler</c:v>
                </c:pt>
                <c:pt idx="1">
                  <c:v>vabank</c:v>
                </c:pt>
                <c:pt idx="2">
                  <c:v>seria:jaś fasola</c:v>
                </c:pt>
                <c:pt idx="3">
                  <c:v>charie chapin 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kiler</c:v>
                </c:pt>
                <c:pt idx="1">
                  <c:v>vabank</c:v>
                </c:pt>
                <c:pt idx="2">
                  <c:v>seria:jaś fasola</c:v>
                </c:pt>
                <c:pt idx="3">
                  <c:v>charie chapin 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axId val="62434304"/>
        <c:axId val="62444288"/>
      </c:barChart>
      <c:catAx>
        <c:axId val="62434304"/>
        <c:scaling>
          <c:orientation val="minMax"/>
        </c:scaling>
        <c:axPos val="b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2444288"/>
        <c:crosses val="autoZero"/>
        <c:auto val="1"/>
        <c:lblAlgn val="ctr"/>
        <c:lblOffset val="100"/>
      </c:catAx>
      <c:valAx>
        <c:axId val="62444288"/>
        <c:scaling>
          <c:orientation val="minMax"/>
        </c:scaling>
        <c:axPos val="l"/>
        <c:majorGridlines/>
        <c:numFmt formatCode="General" sourceLinked="1"/>
        <c:tickLblPos val="nextTo"/>
        <c:crossAx val="624343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 4a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polskie</c:v>
                </c:pt>
                <c:pt idx="1">
                  <c:v>zadraniczne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0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 4b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polskie</c:v>
                </c:pt>
                <c:pt idx="1">
                  <c:v>zadraniczne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dziewczynki 4a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polskie</c:v>
                </c:pt>
                <c:pt idx="1">
                  <c:v>zadraniczne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2</c:v>
                </c:pt>
                <c:pt idx="1">
                  <c:v>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dziewczynki 4b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polskie</c:v>
                </c:pt>
                <c:pt idx="1">
                  <c:v>zadraniczne</c:v>
                </c:pt>
              </c:strCache>
            </c:strRef>
          </c:cat>
          <c:val>
            <c:numRef>
              <c:f>Arkusz1!$E$2:$E$3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val>
        </c:ser>
        <c:axId val="62552704"/>
        <c:axId val="62558592"/>
      </c:barChart>
      <c:catAx>
        <c:axId val="625527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cap="small" baseline="0"/>
            </a:pPr>
            <a:endParaRPr lang="pl-PL"/>
          </a:p>
        </c:txPr>
        <c:crossAx val="62558592"/>
        <c:crosses val="autoZero"/>
        <c:auto val="1"/>
        <c:lblAlgn val="ctr"/>
        <c:lblOffset val="100"/>
      </c:catAx>
      <c:valAx>
        <c:axId val="62558592"/>
        <c:scaling>
          <c:orientation val="minMax"/>
        </c:scaling>
        <c:axPos val="l"/>
        <c:majorGridlines/>
        <c:numFmt formatCode="General" sourceLinked="1"/>
        <c:tickLblPos val="nextTo"/>
        <c:crossAx val="625527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B64EA-754F-4295-B9E7-4A824BCA3558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E27FF-8D99-4615-AAA3-E9535FDED20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E27FF-8D99-4615-AAA3-E9535FDED207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17D62DD-50B0-4020-8DD3-75603135DBA4}" type="datetimeFigureOut">
              <a:rPr lang="pl-PL" smtClean="0"/>
              <a:pPr/>
              <a:t>2013-06-13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976D71D-C92B-4154-9422-49E29CAEA1A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59832" y="260648"/>
            <a:ext cx="5648623" cy="1204306"/>
          </a:xfrm>
        </p:spPr>
        <p:txBody>
          <a:bodyPr/>
          <a:lstStyle/>
          <a:p>
            <a:r>
              <a:rPr lang="pl-PL" dirty="0" smtClean="0"/>
              <a:t>filmy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rot="2986427">
            <a:off x="304236" y="6216354"/>
            <a:ext cx="6511131" cy="329259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Klasy 4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 rot="19430048">
            <a:off x="6048417" y="521833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Maria Lewandowska 4a</a:t>
            </a:r>
            <a:endParaRPr lang="pl-PL" dirty="0"/>
          </a:p>
        </p:txBody>
      </p:sp>
      <p:pic>
        <p:nvPicPr>
          <p:cNvPr id="27650" name="Picture 2" descr="http://nd05.jxs.cz/763/081/fe40dfdf76_87316114_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1412776"/>
            <a:ext cx="2614687" cy="309634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pl-PL" b="1" dirty="0" smtClean="0">
                <a:ln/>
                <a:solidFill>
                  <a:schemeClr val="accent3"/>
                </a:solidFill>
                <a:effectLst/>
              </a:rPr>
              <a:t>Polskie czy zagraniczne</a:t>
            </a:r>
            <a:endParaRPr lang="pl-PL" b="1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10000"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pl-PL" b="1" dirty="0" smtClean="0">
                <a:ln/>
                <a:solidFill>
                  <a:schemeClr val="accent3"/>
                </a:solidFill>
                <a:effectLst/>
              </a:rPr>
              <a:t>Jak często</a:t>
            </a:r>
            <a:endParaRPr lang="pl-PL" b="1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pl-PL" b="1" dirty="0" smtClean="0">
                <a:ln/>
                <a:solidFill>
                  <a:schemeClr val="accent3"/>
                </a:solidFill>
                <a:effectLst/>
              </a:rPr>
              <a:t>Gdzie najbardziej lubimy oglądać filmy</a:t>
            </a:r>
            <a:endParaRPr lang="pl-PL" b="1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10000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quadArrow">
            <a:avLst>
              <a:gd name="adj1" fmla="val 33215"/>
              <a:gd name="adj2" fmla="val 22500"/>
              <a:gd name="adj3" fmla="val 22500"/>
            </a:avLst>
          </a:prstGeo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pl-PL" b="1" dirty="0" smtClean="0">
                <a:ln/>
                <a:solidFill>
                  <a:schemeClr val="accent3"/>
                </a:solidFill>
                <a:effectLst/>
              </a:rPr>
              <a:t>Jaki gatunek </a:t>
            </a:r>
            <a:endParaRPr lang="pl-PL" b="1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-11360" y="1628800"/>
          <a:ext cx="91553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93447">
            <a:off x="1631831" y="3998854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13800" dirty="0" smtClean="0"/>
              <a:t>koniec</a:t>
            </a:r>
            <a:endParaRPr lang="pl-PL" sz="13800" dirty="0"/>
          </a:p>
        </p:txBody>
      </p:sp>
      <p:pic>
        <p:nvPicPr>
          <p:cNvPr id="13314" name="Picture 2" descr="Różne obrazki śmieszn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89 0.0294 C 0.20017 0.05185 0.1724 0.04606 0.12899 0.04953 C 0.11823 0.05393 0.10677 0.0537 0.09566 0.05602 C 0.05955 0.06342 0.02378 0.06713 -0.01267 0.06944 C -0.03125 0.07199 -0.0467 0.07708 -0.06441 0.08495 C -0.07205 0.08426 -0.0908 0.08426 -0.10104 0.08055 C -0.1125 0.07639 -0.12587 0.06736 -0.13767 0.06504 C -0.15174 0.06227 -0.14566 0.06389 -0.15608 0.06065 C -0.18038 0.04375 -0.14566 0.0669 -0.16944 0.05393 C -0.17708 0.04977 -0.18819 0.03403 -0.19271 0.025 C -0.19566 0.01921 -0.19826 0.01319 -0.20104 0.00717 C -0.20278 0.00347 -0.20608 -0.00394 -0.20608 -0.00371 C -0.20503 -0.00903 -0.20486 -0.01482 -0.20278 -0.01945 C -0.2 -0.0257 -0.18108 -0.03565 -0.17604 -0.03727 C -0.13212 -0.03287 -0.13941 -0.03704 -0.10937 -0.01713 C -0.09583 -0.0081 -0.10122 -0.0125 -0.08611 0.00046 C -0.08437 0.00185 -0.08108 0.00509 -0.08108 0.00532 C -0.08056 0.00717 -0.08003 0.00949 -0.07934 0.01157 C -0.07847 0.01389 -0.07691 0.01574 -0.07604 0.01828 C -0.07292 0.02801 -0.07118 0.03935 -0.06944 0.04953 C -0.06997 0.05532 -0.06979 0.06157 -0.07101 0.06713 C -0.07326 0.07754 -0.09167 0.0831 -0.09601 0.08495 C -0.10139 0.08727 -0.11267 0.08935 -0.11267 0.08958 C -0.14653 0.0875 -0.17899 0.08078 -0.21267 0.07824 C -0.24306 0.06574 -0.2849 0.0706 -0.31441 0.06944 C -0.35885 0.06065 -0.38681 0.0618 -0.43941 0.06065 C -0.44288 0.05995 -0.45295 0.05879 -0.45608 0.05393 C -0.45937 0.04884 -0.4599 0.04166 -0.46267 0.03611 C -0.46215 0.02639 -0.46354 0.0162 -0.46111 0.00717 C -0.45937 0.00023 -0.44115 -0.01019 -0.43611 -0.01273 C -0.41667 -0.01204 -0.39514 -0.02014 -0.37778 -0.00834 C -0.3592 0.00416 -0.38003 -0.00556 -0.36615 0.00046 C -0.3592 0.00972 -0.35903 0.01991 -0.35608 0.03171 C -0.3566 0.04213 -0.35608 0.05254 -0.35781 0.06273 C -0.35885 0.06852 -0.37101 0.07523 -0.37274 0.07616 C -0.38281 0.08125 -0.39392 0.08472 -0.40434 0.08935 C -0.40712 0.09051 -0.42378 0.09467 -0.42934 0.09606 C -0.43281 0.09699 -0.43941 0.10046 -0.43941 0.10069 C -0.45556 0.09977 -0.47153 0.09977 -0.48767 0.09838 C -0.4941 0.09791 -0.49531 0.09467 -0.50104 0.09166 C -0.51146 0.08611 -0.5224 0.08171 -0.53281 0.07616 C -0.53993 0.06666 -0.54722 0.05903 -0.55434 0.04953 C -0.55747 0.04537 -0.55972 0.04028 -0.56267 0.03611 C -0.56389 0.00972 -0.56302 -0.02014 -0.56771 -0.04607 C -0.56545 -0.0588 -0.56076 -0.06736 -0.55104 -0.0706 C -0.52535 -0.09144 -0.49497 -0.09398 -0.46615 -0.10162 C -0.40382 -0.11829 -0.33941 -0.1169 -0.27604 -0.11945 C -0.26892 -0.12269 -0.26354 -0.12639 -0.25608 -0.12824 C -0.2276 -0.14398 -0.19983 -0.13264 -0.16771 -0.13056 C -0.15208 -0.12222 -0.13299 -0.1206 -0.11615 -0.11713 C -0.10104 -0.09815 -0.08247 -0.08727 -0.06615 -0.0706 C -0.05851 -0.05 -0.05278 -0.0294 -0.04601 -0.00834 C -0.0434 -0.00047 -0.03976 0.00578 -0.03767 0.01389 C -0.03663 0.01828 -0.03437 0.02731 -0.03437 0.02754 C -0.0349 0.03981 -0.03437 0.05254 -0.03611 0.06504 C -0.04097 0.10139 -0.07483 0.10903 -0.09601 0.11157 C -0.13437 0.12222 -0.15278 0.11528 -0.20434 0.11389 C -0.25278 0.11134 -0.30104 0.10578 -0.34948 0.10278 C -0.37951 0.09745 -0.40017 0.10301 -0.41944 0.06944 C -0.42274 0.05092 -0.41823 0.04514 -0.40434 0.04051 C -0.39809 0.03472 -0.39097 0.03379 -0.38437 0.0294 C -0.38073 0.02685 -0.37691 0.02153 -0.37274 0.0206 C -0.36562 0.01898 -0.35833 0.01898 -0.35104 0.01828 C -0.3217 0.00903 -0.3467 0.0162 -0.27448 0.0162 " pathEditMode="relative" rAng="0" ptsTypes="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3" y="-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Przyrodnicze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6628" name="Picture 4" descr="Deszczowe fotki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0"/>
            <a:ext cx="2411760" cy="289411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Kryminalne</a:t>
            </a:r>
            <a:r>
              <a:rPr lang="pl-PL" dirty="0" smtClean="0"/>
              <a:t> </a:t>
            </a:r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r>
              <a:rPr lang="pl-PL" dirty="0" smtClean="0"/>
              <a:t> </a:t>
            </a:r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sensacyjne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035893"/>
          <a:ext cx="8748464" cy="5822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5602" name="Picture 2" descr="http://nd05.jxs.cz/895/710/cac7e1898e_77883717_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-315416"/>
            <a:ext cx="2411761" cy="372026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fantastyczne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4578" name="Picture 2" descr="http://nd05.jxs.cz/032/787/f5aab7d1ce_83499883_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2652" y="188640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muzyczne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3554" name="Picture 2" descr="http://nd05.jxs.cz/330/818/b39d112769_85089267_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04664"/>
            <a:ext cx="1512168" cy="151216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Bajki</a:t>
            </a:r>
            <a:r>
              <a:rPr lang="pl-PL" dirty="0" smtClean="0"/>
              <a:t> </a:t>
            </a:r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animowane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2530" name="Picture 2" descr="http://nd05.jxs.cz/990/872/689e1a6355_86351066_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04664"/>
            <a:ext cx="2009775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Komedie</a:t>
            </a:r>
            <a:r>
              <a:rPr lang="pl-PL" dirty="0" smtClean="0"/>
              <a:t> </a:t>
            </a:r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romantyczne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8092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506" name="Picture 2" descr="http://nd05.jxs.cz/778/203/35e98300f5_84670959_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3" y="-1"/>
            <a:ext cx="1763688" cy="194167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przygodowe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komedie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 advClick="0" advTm="10000"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171</TotalTime>
  <Words>32</Words>
  <Application>Microsoft Office PowerPoint</Application>
  <PresentationFormat>On-screen Show (4:3)</PresentationFormat>
  <Paragraphs>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Energetyczny</vt:lpstr>
      <vt:lpstr>filmy</vt:lpstr>
      <vt:lpstr>Przyrodnicze </vt:lpstr>
      <vt:lpstr>Kryminalne i sensacyjne</vt:lpstr>
      <vt:lpstr>fantastyczne</vt:lpstr>
      <vt:lpstr>muzyczne</vt:lpstr>
      <vt:lpstr>Bajki animowane</vt:lpstr>
      <vt:lpstr>Komedie romantyczne </vt:lpstr>
      <vt:lpstr>przygodowe</vt:lpstr>
      <vt:lpstr>komedie</vt:lpstr>
      <vt:lpstr>Polskie czy zagraniczne</vt:lpstr>
      <vt:lpstr>Jak często</vt:lpstr>
      <vt:lpstr>Gdzie najbardziej lubimy oglądać filmy</vt:lpstr>
      <vt:lpstr>Jaki gatunek 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Maria Lewandowska</dc:creator>
  <cp:lastModifiedBy> </cp:lastModifiedBy>
  <cp:revision>6</cp:revision>
  <dcterms:created xsi:type="dcterms:W3CDTF">2013-06-06T16:49:43Z</dcterms:created>
  <dcterms:modified xsi:type="dcterms:W3CDTF">2013-06-13T09:37:09Z</dcterms:modified>
</cp:coreProperties>
</file>