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63" r:id="rId3"/>
    <p:sldId id="261" r:id="rId4"/>
    <p:sldId id="265" r:id="rId5"/>
    <p:sldId id="264" r:id="rId6"/>
    <p:sldId id="259" r:id="rId7"/>
    <p:sldId id="258" r:id="rId8"/>
    <p:sldId id="260" r:id="rId9"/>
    <p:sldId id="257" r:id="rId10"/>
    <p:sldId id="262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AD383-3BDA-43EE-A0B6-CD8E68920964}" type="datetimeFigureOut">
              <a:rPr lang="pl-PL" smtClean="0"/>
              <a:pPr/>
              <a:t>2012-10-18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7CCAD-376D-4A9A-9DCB-3E3C31E926D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CCAD-376D-4A9A-9DCB-3E3C31E926DA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CCAD-376D-4A9A-9DCB-3E3C31E926DA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CCAD-376D-4A9A-9DCB-3E3C31E926DA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CCAD-376D-4A9A-9DCB-3E3C31E926DA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CCAD-376D-4A9A-9DCB-3E3C31E926DA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CCAD-376D-4A9A-9DCB-3E3C31E926DA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CCAD-376D-4A9A-9DCB-3E3C31E926DA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CCAD-376D-4A9A-9DCB-3E3C31E926DA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CCAD-376D-4A9A-9DCB-3E3C31E926DA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CCAD-376D-4A9A-9DCB-3E3C31E926DA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CCAD-376D-4A9A-9DCB-3E3C31E926DA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CCAD-376D-4A9A-9DCB-3E3C31E926DA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CCAD-376D-4A9A-9DCB-3E3C31E926DA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CCAD-376D-4A9A-9DCB-3E3C31E926DA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CCAD-376D-4A9A-9DCB-3E3C31E926DA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CCAD-376D-4A9A-9DCB-3E3C31E926DA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2C21-668A-40FD-83A6-2DBCBECF1275}" type="datetimeFigureOut">
              <a:rPr lang="pl-PL" smtClean="0"/>
              <a:pPr/>
              <a:t>2012-10-18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5BCD-2A42-4A5C-8362-3509B2E715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2C21-668A-40FD-83A6-2DBCBECF1275}" type="datetimeFigureOut">
              <a:rPr lang="pl-PL" smtClean="0"/>
              <a:pPr/>
              <a:t>2012-10-18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5BCD-2A42-4A5C-8362-3509B2E715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2C21-668A-40FD-83A6-2DBCBECF1275}" type="datetimeFigureOut">
              <a:rPr lang="pl-PL" smtClean="0"/>
              <a:pPr/>
              <a:t>2012-10-18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5BCD-2A42-4A5C-8362-3509B2E715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2C21-668A-40FD-83A6-2DBCBECF1275}" type="datetimeFigureOut">
              <a:rPr lang="pl-PL" smtClean="0"/>
              <a:pPr/>
              <a:t>2012-10-18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5BCD-2A42-4A5C-8362-3509B2E715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2C21-668A-40FD-83A6-2DBCBECF1275}" type="datetimeFigureOut">
              <a:rPr lang="pl-PL" smtClean="0"/>
              <a:pPr/>
              <a:t>2012-10-18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5BCD-2A42-4A5C-8362-3509B2E715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2C21-668A-40FD-83A6-2DBCBECF1275}" type="datetimeFigureOut">
              <a:rPr lang="pl-PL" smtClean="0"/>
              <a:pPr/>
              <a:t>2012-10-18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5BCD-2A42-4A5C-8362-3509B2E715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2C21-668A-40FD-83A6-2DBCBECF1275}" type="datetimeFigureOut">
              <a:rPr lang="pl-PL" smtClean="0"/>
              <a:pPr/>
              <a:t>2012-10-18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5BCD-2A42-4A5C-8362-3509B2E715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2C21-668A-40FD-83A6-2DBCBECF1275}" type="datetimeFigureOut">
              <a:rPr lang="pl-PL" smtClean="0"/>
              <a:pPr/>
              <a:t>2012-10-18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5BCD-2A42-4A5C-8362-3509B2E715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2C21-668A-40FD-83A6-2DBCBECF1275}" type="datetimeFigureOut">
              <a:rPr lang="pl-PL" smtClean="0"/>
              <a:pPr/>
              <a:t>2012-10-18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5BCD-2A42-4A5C-8362-3509B2E715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2C21-668A-40FD-83A6-2DBCBECF1275}" type="datetimeFigureOut">
              <a:rPr lang="pl-PL" smtClean="0"/>
              <a:pPr/>
              <a:t>2012-10-18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5BCD-2A42-4A5C-8362-3509B2E715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2C21-668A-40FD-83A6-2DBCBECF1275}" type="datetimeFigureOut">
              <a:rPr lang="pl-PL" smtClean="0"/>
              <a:pPr/>
              <a:t>2012-10-18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5BCD-2A42-4A5C-8362-3509B2E715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52C21-668A-40FD-83A6-2DBCBECF1275}" type="datetimeFigureOut">
              <a:rPr lang="pl-PL" smtClean="0"/>
              <a:pPr/>
              <a:t>2012-10-18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65BCD-2A42-4A5C-8362-3509B2E715A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25000" contrast="-17000"/>
          </a:blip>
          <a:srcRect/>
          <a:stretch>
            <a:fillRect/>
          </a:stretch>
        </p:blipFill>
        <p:spPr bwMode="auto">
          <a:xfrm>
            <a:off x="-36512" y="10659"/>
            <a:ext cx="9144000" cy="68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043608" y="2492896"/>
            <a:ext cx="71524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Zero i liczby ujemne</a:t>
            </a:r>
            <a:endParaRPr lang="pl-PL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bright="25000" contrast="-17000"/>
          </a:blip>
          <a:srcRect/>
          <a:stretch>
            <a:fillRect/>
          </a:stretch>
        </p:blipFill>
        <p:spPr bwMode="auto">
          <a:xfrm>
            <a:off x="0" y="-27384"/>
            <a:ext cx="9144000" cy="68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0" y="548680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Nieco dalej posunęła się w zakresie arytmetyki liczb względnych </a:t>
            </a:r>
            <a:r>
              <a:rPr lang="pl-PL" sz="2000" dirty="0" smtClean="0"/>
              <a:t>matematyka </a:t>
            </a:r>
            <a:r>
              <a:rPr lang="pl-PL" sz="2000" dirty="0" smtClean="0"/>
              <a:t>hinduska.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err="1" smtClean="0"/>
              <a:t>Brahmagupta</a:t>
            </a:r>
            <a:r>
              <a:rPr lang="pl-PL" sz="2000" dirty="0" smtClean="0"/>
              <a:t> (ur. w 598 r.) używał w rachunkach odpowiednika dzisiejszych liczb ujemnych, ale oznaczał je za pomocą punktu stawianego nad liczbą.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 Matematycy hinduscy stosowali nadto odrębne nazwy do oznaczania liczb dodatnich i ujemnych; nazwy te są odpowiednikami naszych słów "majątek" i "dług".</a:t>
            </a:r>
            <a:endParaRPr lang="pl-PL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060848"/>
            <a:ext cx="4219156" cy="2502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25000" contrast="-17000"/>
          </a:blip>
          <a:srcRect/>
          <a:stretch>
            <a:fillRect/>
          </a:stretch>
        </p:blipFill>
        <p:spPr bwMode="auto">
          <a:xfrm>
            <a:off x="0" y="-27384"/>
            <a:ext cx="9144000" cy="68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0" y="620688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Upłynęło wiele wieków, zanim dopiero w wieku XIII, a zwłaszcza w końcu wieku XV, matematycy zainteresowali się powtórnie liczbami ujemnymi, znajdując dla nich liczne zastosowania.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/>
              <a:t>D</a:t>
            </a:r>
            <a:r>
              <a:rPr lang="pl-PL" sz="2000" dirty="0" smtClean="0"/>
              <a:t>opiero po dziewięciu wiekach liczby ujemne zaczęły przenikać do matematyki. Stało </a:t>
            </a:r>
            <a:r>
              <a:rPr lang="pl-PL" sz="2000" dirty="0" smtClean="0"/>
              <a:t>się to,  </a:t>
            </a:r>
            <a:r>
              <a:rPr lang="pl-PL" sz="2000" dirty="0" smtClean="0"/>
              <a:t>ponieważ na przestrzeni XI - XV wieku w Europie nastąpił ogromny rozwój gospodarczy, kulturowy, dokonano wielu nowych odkryć. </a:t>
            </a:r>
            <a:endParaRPr lang="pl-PL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556792"/>
            <a:ext cx="3604903" cy="308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bright="25000" contrast="-17000"/>
          </a:blip>
          <a:srcRect/>
          <a:stretch>
            <a:fillRect/>
          </a:stretch>
        </p:blipFill>
        <p:spPr bwMode="auto">
          <a:xfrm>
            <a:off x="0" y="-27384"/>
            <a:ext cx="9144000" cy="68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323528" y="620688"/>
            <a:ext cx="360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Pod koniec wieku XV przenikają do matematyki z praktyki kupieckiej znaki + i -, </a:t>
            </a:r>
            <a:r>
              <a:rPr lang="pl-PL" sz="2000" dirty="0" err="1" smtClean="0"/>
              <a:t>i</a:t>
            </a:r>
            <a:r>
              <a:rPr lang="pl-PL" sz="2000" dirty="0" smtClean="0"/>
              <a:t> to dość powszechnie, bo zjawiają się niemal jednocześnie w wielu ówczesnych rękopisach.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 W druku użyto znaków + i - po raz pierwszy w pochodzącym 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 smtClean="0"/>
              <a:t>1489 niemieckim podręczniku rachunków </a:t>
            </a:r>
            <a:endParaRPr lang="pl-P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12776"/>
            <a:ext cx="3734145" cy="314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bright="25000" contrast="-17000"/>
          </a:blip>
          <a:srcRect/>
          <a:stretch>
            <a:fillRect/>
          </a:stretch>
        </p:blipFill>
        <p:spPr bwMode="auto">
          <a:xfrm>
            <a:off x="0" y="-27384"/>
            <a:ext cx="9144000" cy="68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323528" y="1340768"/>
            <a:ext cx="3563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Włoch Luca </a:t>
            </a:r>
            <a:r>
              <a:rPr lang="pl-PL" sz="2000" dirty="0" err="1" smtClean="0"/>
              <a:t>Pacioli</a:t>
            </a:r>
            <a:r>
              <a:rPr lang="pl-PL" sz="2000" dirty="0" smtClean="0"/>
              <a:t> w swoich rozprawach wydanych w 1494r podaje reguły działań arytmetycznych na liczbach dodatnich i ujemnych, ale nie używa jeszcze znaków + i -. Reguły te są ujęte czysto formalnie.</a:t>
            </a:r>
          </a:p>
          <a:p>
            <a:pPr>
              <a:lnSpc>
                <a:spcPct val="150000"/>
              </a:lnSpc>
            </a:pPr>
            <a:endParaRPr lang="pl-PL" sz="2000" dirty="0" smtClean="0"/>
          </a:p>
        </p:txBody>
      </p:sp>
      <p:sp>
        <p:nvSpPr>
          <p:cNvPr id="4" name="Prostokąt 3"/>
          <p:cNvSpPr/>
          <p:nvPr/>
        </p:nvSpPr>
        <p:spPr>
          <a:xfrm>
            <a:off x="4211960" y="9807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00B050"/>
                </a:solidFill>
              </a:rPr>
              <a:t>Plus razy plus czyni zawsze plus, </a:t>
            </a: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00B050"/>
                </a:solidFill>
              </a:rPr>
              <a:t> Minus razy minus czyni zawsze plus,</a:t>
            </a: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00B050"/>
                </a:solidFill>
              </a:rPr>
              <a:t> Plus razy minus czyni zawsze minus,</a:t>
            </a: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00B050"/>
                </a:solidFill>
              </a:rPr>
              <a:t> Minus razy plus podobnie także minus.</a:t>
            </a:r>
            <a:endParaRPr lang="pl-PL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924944"/>
            <a:ext cx="45053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25000" contrast="-17000"/>
          </a:blip>
          <a:srcRect/>
          <a:stretch>
            <a:fillRect/>
          </a:stretch>
        </p:blipFill>
        <p:spPr bwMode="auto">
          <a:xfrm>
            <a:off x="0" y="-27384"/>
            <a:ext cx="9144000" cy="68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179512" y="1340768"/>
            <a:ext cx="33843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 smtClean="0"/>
              <a:t>W XVIII wieku. Wielki matematyk i fizyk </a:t>
            </a:r>
          </a:p>
          <a:p>
            <a:pPr>
              <a:lnSpc>
                <a:spcPct val="150000"/>
              </a:lnSpc>
            </a:pPr>
            <a:r>
              <a:rPr lang="pl-PL" sz="2000" dirty="0" smtClean="0"/>
              <a:t> Isaak Newton w swoim dziele wyraźnie napisał: "wielkości bywają bądź dodatnie, czyli większe niż nic, bądź ujemne, czyli mniejsze niż nic". Ciekawe jest, że jeszcze Newton uznawał zero za "nic".</a:t>
            </a:r>
            <a:endParaRPr lang="pl-PL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340768"/>
            <a:ext cx="3030116" cy="415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25000" contrast="-17000"/>
          </a:blip>
          <a:srcRect/>
          <a:stretch>
            <a:fillRect/>
          </a:stretch>
        </p:blipFill>
        <p:spPr bwMode="auto">
          <a:xfrm>
            <a:off x="0" y="-27384"/>
            <a:ext cx="9144000" cy="68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611560" y="404664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latin typeface="Amienne" pitchFamily="82" charset="0"/>
              </a:rPr>
              <a:t>Zastosowanie  0 i liczb ujemnych</a:t>
            </a:r>
            <a:endParaRPr lang="pl-PL" sz="5400" b="1" dirty="0">
              <a:latin typeface="Amienne" pitchFamily="82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55576" y="1844824"/>
            <a:ext cx="352839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pl-PL" sz="2000" dirty="0" smtClean="0"/>
              <a:t>W prognozie pogody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pl-PL" sz="2000" dirty="0" smtClean="0"/>
              <a:t>Opisując depresję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pl-PL" sz="2000" dirty="0" smtClean="0"/>
              <a:t>Długi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pl-PL" sz="2000" dirty="0" smtClean="0"/>
              <a:t>Lata przed naszą erą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pl-PL" sz="2000" dirty="0" smtClean="0"/>
              <a:t>Termometr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pl-PL" sz="2000" dirty="0" smtClean="0"/>
              <a:t>Oś liczbowa</a:t>
            </a:r>
          </a:p>
          <a:p>
            <a:pPr>
              <a:buFont typeface="Wingdings" pitchFamily="2" charset="2"/>
              <a:buChar char="v"/>
            </a:pPr>
            <a:endParaRPr lang="pl-PL" dirty="0" smtClean="0"/>
          </a:p>
          <a:p>
            <a:pPr>
              <a:buFont typeface="Wingdings" pitchFamily="2" charset="2"/>
              <a:buChar char="v"/>
            </a:pP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340768"/>
            <a:ext cx="348518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700808"/>
            <a:ext cx="1335036" cy="46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25000" contrast="-17000"/>
          </a:blip>
          <a:srcRect/>
          <a:stretch>
            <a:fillRect/>
          </a:stretch>
        </p:blipFill>
        <p:spPr bwMode="auto">
          <a:xfrm>
            <a:off x="0" y="10659"/>
            <a:ext cx="9144000" cy="68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249777" y="2420888"/>
            <a:ext cx="865897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Prezentację przygotowała </a:t>
            </a:r>
          </a:p>
          <a:p>
            <a:r>
              <a:rPr lang="pl-PL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Marysia </a:t>
            </a:r>
            <a:r>
              <a:rPr lang="pl-PL" sz="3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Wołyniak</a:t>
            </a:r>
            <a:r>
              <a:rPr lang="pl-PL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pl-PL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bright="25000" contrast="-17000"/>
          </a:blip>
          <a:srcRect/>
          <a:stretch>
            <a:fillRect/>
          </a:stretch>
        </p:blipFill>
        <p:spPr bwMode="auto">
          <a:xfrm>
            <a:off x="0" y="10659"/>
            <a:ext cx="9144000" cy="68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539552" y="1268760"/>
            <a:ext cx="42839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/>
              <a:t> </a:t>
            </a:r>
            <a:r>
              <a:rPr lang="pl-PL" sz="2000" dirty="0" smtClean="0"/>
              <a:t>Zero to najmniejsza nieujemna liczba. Zero nie jest ani liczbą pierwszą ani liczbą złożoną.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/>
              <a:t>Z</a:t>
            </a:r>
            <a:r>
              <a:rPr lang="pl-PL" sz="2000" dirty="0" smtClean="0"/>
              <a:t>ero pełni rolę wskaźnika braku jednostek danego rzędu, czyli „pustego miejsca.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Z</a:t>
            </a:r>
            <a:r>
              <a:rPr lang="pl-PL" sz="2000" dirty="0" smtClean="0"/>
              <a:t>ero  stanowi również </a:t>
            </a:r>
            <a:r>
              <a:rPr lang="pl-PL" sz="2000" dirty="0" smtClean="0"/>
              <a:t>liczbę samą w sobie, jako 0, w</a:t>
            </a:r>
          </a:p>
          <a:p>
            <a:pPr>
              <a:lnSpc>
                <a:spcPct val="150000"/>
              </a:lnSpc>
            </a:pPr>
            <a:r>
              <a:rPr lang="pl-PL" sz="2000" dirty="0" smtClean="0"/>
              <a:t>takiej formie, jak obecnie jest używane.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</p:txBody>
      </p:sp>
      <p:pic>
        <p:nvPicPr>
          <p:cNvPr id="5123" name="Picture 3" descr="C:\Users\wojtek\AppData\Local\Microsoft\Windows\Temporary Internet Files\Content.IE5\BCDPI2NR\MC90042458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628800"/>
            <a:ext cx="3096344" cy="3112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25000" contrast="-17000"/>
          </a:blip>
          <a:srcRect/>
          <a:stretch>
            <a:fillRect/>
          </a:stretch>
        </p:blipFill>
        <p:spPr bwMode="auto">
          <a:xfrm>
            <a:off x="0" y="-27384"/>
            <a:ext cx="9144000" cy="68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179512" y="908720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/>
              <a:t>Reguła dodawania z liczbą zero: Suma zera oraz liczby ujemnej jest ujemna, suma liczby dodatniej i zera jest dodatnia,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suma zera i zera jest zerem.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/>
              <a:t>Reguła odejmowania (trochę trudniejsza): Liczba ujemna odjęta od zera jest liczbą dodatnią, liczba dodatnia odjęta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od zera jest liczbą ujemną, zero odjęte od liczby ujemnej daje liczbę ujemną, zero odjęte od liczby dodatniej daje liczbę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dodatnią, zero odjęte od zera wynosi zero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724128" y="1124744"/>
            <a:ext cx="208823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100" dirty="0" smtClean="0"/>
              <a:t>0+ (-1)= -1</a:t>
            </a:r>
          </a:p>
          <a:p>
            <a:pPr algn="ctr">
              <a:lnSpc>
                <a:spcPct val="150000"/>
              </a:lnSpc>
            </a:pPr>
            <a:r>
              <a:rPr lang="pl-PL" sz="2100" dirty="0" smtClean="0"/>
              <a:t>2+0=2</a:t>
            </a:r>
          </a:p>
          <a:p>
            <a:pPr algn="ctr">
              <a:lnSpc>
                <a:spcPct val="150000"/>
              </a:lnSpc>
            </a:pPr>
            <a:r>
              <a:rPr lang="pl-PL" sz="2100" dirty="0" smtClean="0"/>
              <a:t>0+0=0</a:t>
            </a:r>
            <a:endParaRPr lang="pl-PL" sz="21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796136" y="3068960"/>
            <a:ext cx="2088232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100" dirty="0" smtClean="0"/>
              <a:t>0− (-3) =3</a:t>
            </a:r>
          </a:p>
          <a:p>
            <a:pPr algn="ctr">
              <a:lnSpc>
                <a:spcPct val="150000"/>
              </a:lnSpc>
            </a:pPr>
            <a:r>
              <a:rPr lang="pl-PL" sz="2100" dirty="0"/>
              <a:t>0</a:t>
            </a:r>
            <a:r>
              <a:rPr lang="pl-PL" sz="2100" dirty="0" smtClean="0"/>
              <a:t>−2=-2</a:t>
            </a:r>
          </a:p>
          <a:p>
            <a:pPr algn="ctr">
              <a:lnSpc>
                <a:spcPct val="150000"/>
              </a:lnSpc>
            </a:pPr>
            <a:r>
              <a:rPr lang="pl-PL" sz="2100" dirty="0" smtClean="0"/>
              <a:t>-4−0=-4</a:t>
            </a:r>
          </a:p>
          <a:p>
            <a:pPr algn="ctr">
              <a:lnSpc>
                <a:spcPct val="150000"/>
              </a:lnSpc>
            </a:pPr>
            <a:r>
              <a:rPr lang="pl-PL" sz="2100" dirty="0" smtClean="0"/>
              <a:t>5−0=5</a:t>
            </a:r>
          </a:p>
          <a:p>
            <a:pPr algn="ctr">
              <a:lnSpc>
                <a:spcPct val="150000"/>
              </a:lnSpc>
            </a:pPr>
            <a:r>
              <a:rPr lang="pl-PL" sz="2100" dirty="0" smtClean="0"/>
              <a:t>0−0=0</a:t>
            </a:r>
          </a:p>
          <a:p>
            <a:pPr algn="ctr">
              <a:lnSpc>
                <a:spcPct val="150000"/>
              </a:lnSpc>
            </a:pPr>
            <a:endParaRPr lang="pl-PL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25000" contrast="-17000"/>
          </a:blip>
          <a:srcRect/>
          <a:stretch>
            <a:fillRect/>
          </a:stretch>
        </p:blipFill>
        <p:spPr bwMode="auto">
          <a:xfrm>
            <a:off x="0" y="10659"/>
            <a:ext cx="9144000" cy="68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899592" y="1844824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Reguła mnożenia głosi, że dowolna liczba pomnożona przez zero staje się zerem.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Przez 0 liczb się nie dzieli.</a:t>
            </a:r>
          </a:p>
        </p:txBody>
      </p:sp>
      <p:sp>
        <p:nvSpPr>
          <p:cNvPr id="4" name="Prostokąt 3"/>
          <p:cNvSpPr/>
          <p:nvPr/>
        </p:nvSpPr>
        <p:spPr>
          <a:xfrm>
            <a:off x="4572000" y="2132856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100" dirty="0" smtClean="0"/>
              <a:t>-212×0=0</a:t>
            </a:r>
          </a:p>
          <a:p>
            <a:pPr algn="ctr">
              <a:lnSpc>
                <a:spcPct val="150000"/>
              </a:lnSpc>
            </a:pPr>
            <a:r>
              <a:rPr lang="pl-PL" sz="2100" dirty="0" smtClean="0"/>
              <a:t>1×0=0</a:t>
            </a:r>
            <a:endParaRPr lang="pl-PL" sz="2100" dirty="0"/>
          </a:p>
        </p:txBody>
      </p:sp>
      <p:pic>
        <p:nvPicPr>
          <p:cNvPr id="6146" name="Picture 2" descr="C:\Users\wojtek\AppData\Local\Microsoft\Windows\Temporary Internet Files\Content.IE5\XCFV1NSJ\MC90043453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645024"/>
            <a:ext cx="2448272" cy="2875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bright="25000" contrast="-17000"/>
          </a:blip>
          <a:srcRect/>
          <a:stretch>
            <a:fillRect/>
          </a:stretch>
        </p:blipFill>
        <p:spPr bwMode="auto">
          <a:xfrm>
            <a:off x="0" y="-27384"/>
            <a:ext cx="9144000" cy="68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827584" y="1196752"/>
            <a:ext cx="4572000" cy="41996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W 876 r. n.e. zarejestrowano w Indiach pierwsze użycie symbolu ,,0".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Późni Olmekowie w południowo-centralnym Meksyku zaczęli używać prawdziwego zera (znak muszli) prawdopodobnie około IV wieku p.n.e.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Zapiski pokazują, że starożytni Grecy nie byli pewni co do statusu zera jako liczby: pytali "jak nic może być czymś?"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700808"/>
            <a:ext cx="3194720" cy="319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25000" contrast="-17000"/>
          </a:blip>
          <a:srcRect/>
          <a:stretch>
            <a:fillRect/>
          </a:stretch>
        </p:blipFill>
        <p:spPr bwMode="auto">
          <a:xfrm>
            <a:off x="0" y="-27384"/>
            <a:ext cx="9144000" cy="68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179512" y="980728"/>
            <a:ext cx="52920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/>
              <a:t>Babilończycy stosowali </a:t>
            </a:r>
            <a:r>
              <a:rPr lang="pl-PL" sz="2000" dirty="0" smtClean="0"/>
              <a:t> </a:t>
            </a:r>
            <a:r>
              <a:rPr lang="pl-PL" sz="2000" dirty="0"/>
              <a:t>system bez liczby zero przez </a:t>
            </a:r>
            <a:r>
              <a:rPr lang="pl-PL" sz="2000" dirty="0" smtClean="0"/>
              <a:t>przeszło tysiąc </a:t>
            </a:r>
            <a:r>
              <a:rPr lang="pl-PL" sz="2000" dirty="0"/>
              <a:t>lat. </a:t>
            </a:r>
            <a:endParaRPr lang="pl-PL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Przetrwały </a:t>
            </a:r>
            <a:r>
              <a:rPr lang="pl-PL" sz="2000" dirty="0"/>
              <a:t>oryginalne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babilońskie </a:t>
            </a:r>
            <a:r>
              <a:rPr lang="pl-PL" sz="2000" dirty="0" smtClean="0"/>
              <a:t>teksty </a:t>
            </a:r>
            <a:r>
              <a:rPr lang="pl-PL" sz="2000" dirty="0"/>
              <a:t>matematyczne w postaci glinianych tabliczek, na których symbole napisano pismem klinowym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za pomocą ukośnie ściętych rylców</a:t>
            </a:r>
            <a:r>
              <a:rPr lang="pl-PL" sz="2000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Wiele dających się odczytać tablic pochodzi z ok. 1700 r. </a:t>
            </a:r>
            <a:r>
              <a:rPr lang="pl-PL" sz="2000" dirty="0" err="1" smtClean="0"/>
              <a:t>p.n.e</a:t>
            </a:r>
            <a:endParaRPr lang="pl-PL" sz="2000" dirty="0" smtClean="0"/>
          </a:p>
          <a:p>
            <a:pPr>
              <a:lnSpc>
                <a:spcPct val="150000"/>
              </a:lnSpc>
            </a:pPr>
            <a:endParaRPr lang="pl-PL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772816"/>
            <a:ext cx="3463936" cy="336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25000" contrast="-17000"/>
          </a:blip>
          <a:srcRect/>
          <a:stretch>
            <a:fillRect/>
          </a:stretch>
        </p:blipFill>
        <p:spPr bwMode="auto">
          <a:xfrm>
            <a:off x="0" y="10659"/>
            <a:ext cx="9144000" cy="68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7889" y="1124744"/>
            <a:ext cx="6398447" cy="5275912"/>
          </a:xfrm>
          <a:prstGeom prst="rect">
            <a:avLst/>
          </a:prstGeom>
          <a:ln>
            <a:solidFill>
              <a:srgbClr val="92D050"/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25000" contrast="-17000"/>
          </a:blip>
          <a:srcRect/>
          <a:stretch>
            <a:fillRect/>
          </a:stretch>
        </p:blipFill>
        <p:spPr bwMode="auto">
          <a:xfrm>
            <a:off x="0" y="-27384"/>
            <a:ext cx="9144000" cy="68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0" y="112474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Gdyby chcieli jednak przełożyć swoją symbolikę na naszą, nie rozróżniliby</a:t>
            </a:r>
          </a:p>
          <a:p>
            <a:pPr>
              <a:lnSpc>
                <a:spcPct val="150000"/>
              </a:lnSpc>
            </a:pPr>
            <a:r>
              <a:rPr lang="pl-PL" sz="2000" dirty="0" smtClean="0"/>
              <a:t>liczby 2106 od 216, gdyż jedynie z kontekstu wynikałoby, która liczba została użyta.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Dopiero od ok. 400 r. p.n.e. zaczęli stosować dwa symbole klinowe w miejscu, gdzie my umieścilibyśmy zero, czyli 2106 wyglądałoby jak 21”6</a:t>
            </a:r>
            <a:endParaRPr lang="pl-PL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501008"/>
            <a:ext cx="3765305" cy="314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25000" contrast="-17000"/>
          </a:blip>
          <a:srcRect/>
          <a:stretch>
            <a:fillRect/>
          </a:stretch>
        </p:blipFill>
        <p:spPr bwMode="auto">
          <a:xfrm>
            <a:off x="0" y="-27384"/>
            <a:ext cx="9144000" cy="68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0" y="350065"/>
            <a:ext cx="4572000" cy="65079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Liczby ujemne to liczby mniejsze od zera.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 O liczbach ujemnych wspomina po raz pierwszy zbiór chińskich ksiąg-  Matematyka w dziewięciu księgach z II w. p.n.e.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Grecy za liczby uważali tylko liczby naturalne.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 Nawet ułamki, choć były im dobrze znane, traktowali jako jednostki niższego rzędu.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Dopiero Diofantos z Aleksandrii (przełom III i IV w n.e.) jako pierwszy z matematyków greckich potraktował ułamki na równi z innymi liczbami.</a:t>
            </a:r>
            <a:endParaRPr lang="pl-PL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692696"/>
            <a:ext cx="3460683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852936"/>
            <a:ext cx="2952328" cy="358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754</Words>
  <Application>Microsoft Office PowerPoint</Application>
  <PresentationFormat>Pokaz na ekranie (4:3)</PresentationFormat>
  <Paragraphs>77</Paragraphs>
  <Slides>16</Slides>
  <Notes>16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wojtek</dc:creator>
  <cp:lastModifiedBy>wojtek</cp:lastModifiedBy>
  <cp:revision>32</cp:revision>
  <dcterms:created xsi:type="dcterms:W3CDTF">2012-10-07T13:24:18Z</dcterms:created>
  <dcterms:modified xsi:type="dcterms:W3CDTF">2012-10-18T15:20:40Z</dcterms:modified>
</cp:coreProperties>
</file>