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 id="271" r:id="rId14"/>
    <p:sldId id="270" r:id="rId15"/>
    <p:sldId id="272"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100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pl-PL" smtClean="0"/>
              <a:t>Kliknij, aby edytować styl</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pl-PL" smtClean="0"/>
              <a:t>Kliknij, aby edytować styl wzorca podtytułu</a:t>
            </a:r>
            <a:endParaRPr kumimoji="0" lang="en-US"/>
          </a:p>
        </p:txBody>
      </p:sp>
      <p:sp>
        <p:nvSpPr>
          <p:cNvPr id="4" name="Date Placeholder 3"/>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8C48AA7-E0EC-472A-9362-4AB4EE377E37}"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8C48AA7-E0EC-472A-9362-4AB4EE377E37}"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pl-PL" smtClean="0"/>
              <a:t>Kliknij, aby edytować styl</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8C48AA7-E0EC-472A-9362-4AB4EE377E3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pl-PL" smtClean="0"/>
              <a:t>Kliknij, aby edytować styl</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pl-PL" smtClean="0"/>
              <a:t>Kliknij ikonę, aby dodać obraz</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E577D7F-BD7D-442B-B67A-A8A11CF7FD07}" type="datetimeFigureOut">
              <a:rPr lang="pl-PL" smtClean="0"/>
              <a:pPr/>
              <a:t>2012-10-17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8C48AA7-E0EC-472A-9362-4AB4EE377E37}"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pl-PL" smtClean="0"/>
              <a:t>Kliknij, aby edytować styl</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E577D7F-BD7D-442B-B67A-A8A11CF7FD07}" type="datetimeFigureOut">
              <a:rPr lang="pl-PL" smtClean="0"/>
              <a:pPr/>
              <a:t>2012-10-17</a:t>
            </a:fld>
            <a:endParaRPr lang="pl-PL"/>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pl-PL"/>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68C48AA7-E0EC-472A-9362-4AB4EE377E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195736" y="3933056"/>
            <a:ext cx="6400800" cy="1752600"/>
          </a:xfrm>
        </p:spPr>
        <p:txBody>
          <a:bodyPr/>
          <a:lstStyle/>
          <a:p>
            <a:r>
              <a:rPr lang="pl-PL" dirty="0" smtClean="0"/>
              <a:t>Czy </a:t>
            </a:r>
            <a:r>
              <a:rPr lang="pl-PL" dirty="0" smtClean="0">
                <a:solidFill>
                  <a:srgbClr val="FF0000"/>
                </a:solidFill>
              </a:rPr>
              <a:t>istnieli</a:t>
            </a:r>
            <a:r>
              <a:rPr lang="pl-PL" dirty="0" smtClean="0"/>
              <a:t> od zawsze?</a:t>
            </a:r>
            <a:endParaRPr lang="pl-PL" dirty="0"/>
          </a:p>
        </p:txBody>
      </p:sp>
      <p:sp>
        <p:nvSpPr>
          <p:cNvPr id="4" name="Prostokąt 3"/>
          <p:cNvSpPr/>
          <p:nvPr/>
        </p:nvSpPr>
        <p:spPr>
          <a:xfrm>
            <a:off x="323528" y="404664"/>
            <a:ext cx="8508611" cy="2800767"/>
          </a:xfrm>
          <a:prstGeom prst="rect">
            <a:avLst/>
          </a:prstGeom>
          <a:noFill/>
        </p:spPr>
        <p:txBody>
          <a:bodyPr wrap="none" lIns="91440" tIns="45720" rIns="91440" bIns="45720">
            <a:spAutoFit/>
            <a:scene3d>
              <a:camera prst="obliqueTopRight"/>
              <a:lightRig rig="glow" dir="tl">
                <a:rot lat="0" lon="0" rev="5400000"/>
              </a:lightRig>
            </a:scene3d>
            <a:sp3d extrusionH="57150" contourW="12700">
              <a:bevelT w="25400" h="25400" prst="angle"/>
              <a:contourClr>
                <a:schemeClr val="accent6">
                  <a:shade val="73000"/>
                </a:schemeClr>
              </a:contourClr>
            </a:sp3d>
          </a:bodyPr>
          <a:lstStyle/>
          <a:p>
            <a:pPr algn="ctr"/>
            <a:r>
              <a:rPr lang="pl-PL"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114300">
                    <a:prstClr val="black"/>
                  </a:innerShdw>
                </a:effectLst>
              </a:rPr>
              <a:t>Historia zera </a:t>
            </a:r>
          </a:p>
          <a:p>
            <a:pPr algn="ctr"/>
            <a:r>
              <a:rPr lang="pl-PL"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114300">
                    <a:prstClr val="black"/>
                  </a:innerShdw>
                </a:effectLst>
              </a:rPr>
              <a:t>i liczb ujemnych</a:t>
            </a:r>
            <a:endParaRPr lang="pl-PL"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114300">
                  <a:prstClr val="black"/>
                </a:innerShdw>
              </a:effectLst>
            </a:endParaRPr>
          </a:p>
        </p:txBody>
      </p:sp>
      <p:sp>
        <p:nvSpPr>
          <p:cNvPr id="5" name="pole tekstowe 4"/>
          <p:cNvSpPr txBox="1"/>
          <p:nvPr/>
        </p:nvSpPr>
        <p:spPr>
          <a:xfrm>
            <a:off x="1115616" y="3933056"/>
            <a:ext cx="504056" cy="584775"/>
          </a:xfrm>
          <a:prstGeom prst="rect">
            <a:avLst/>
          </a:prstGeom>
          <a:noFill/>
        </p:spPr>
        <p:txBody>
          <a:bodyPr wrap="square" rtlCol="0">
            <a:spAutoFit/>
          </a:bodyPr>
          <a:lstStyle/>
          <a:p>
            <a:r>
              <a:rPr lang="pl-PL" sz="3200" b="1" dirty="0"/>
              <a:t>0</a:t>
            </a:r>
          </a:p>
        </p:txBody>
      </p:sp>
      <p:sp>
        <p:nvSpPr>
          <p:cNvPr id="6" name="pole tekstowe 5"/>
          <p:cNvSpPr txBox="1"/>
          <p:nvPr/>
        </p:nvSpPr>
        <p:spPr>
          <a:xfrm>
            <a:off x="8028384" y="5013176"/>
            <a:ext cx="504056" cy="461665"/>
          </a:xfrm>
          <a:prstGeom prst="rect">
            <a:avLst/>
          </a:prstGeom>
          <a:noFill/>
        </p:spPr>
        <p:txBody>
          <a:bodyPr wrap="square" rtlCol="0">
            <a:spAutoFit/>
          </a:bodyPr>
          <a:lstStyle/>
          <a:p>
            <a:r>
              <a:rPr lang="pl-PL" sz="2400" dirty="0" smtClean="0"/>
              <a:t>-6</a:t>
            </a:r>
            <a:endParaRPr lang="pl-PL" sz="2400" dirty="0"/>
          </a:p>
        </p:txBody>
      </p:sp>
      <p:sp>
        <p:nvSpPr>
          <p:cNvPr id="7" name="pole tekstowe 6"/>
          <p:cNvSpPr txBox="1"/>
          <p:nvPr/>
        </p:nvSpPr>
        <p:spPr>
          <a:xfrm>
            <a:off x="2699792" y="5805264"/>
            <a:ext cx="648072" cy="461665"/>
          </a:xfrm>
          <a:prstGeom prst="rect">
            <a:avLst/>
          </a:prstGeom>
          <a:noFill/>
        </p:spPr>
        <p:txBody>
          <a:bodyPr wrap="square" rtlCol="0">
            <a:spAutoFit/>
          </a:bodyPr>
          <a:lstStyle/>
          <a:p>
            <a:r>
              <a:rPr lang="pl-PL" sz="2400" dirty="0" smtClean="0"/>
              <a:t>-34</a:t>
            </a:r>
            <a:endParaRPr lang="pl-PL" sz="2400" dirty="0"/>
          </a:p>
        </p:txBody>
      </p:sp>
      <p:sp>
        <p:nvSpPr>
          <p:cNvPr id="8" name="pole tekstowe 7"/>
          <p:cNvSpPr txBox="1"/>
          <p:nvPr/>
        </p:nvSpPr>
        <p:spPr>
          <a:xfrm>
            <a:off x="467544" y="5805264"/>
            <a:ext cx="504056" cy="461665"/>
          </a:xfrm>
          <a:prstGeom prst="rect">
            <a:avLst/>
          </a:prstGeom>
          <a:noFill/>
        </p:spPr>
        <p:txBody>
          <a:bodyPr wrap="square" rtlCol="0">
            <a:spAutoFit/>
          </a:bodyPr>
          <a:lstStyle/>
          <a:p>
            <a:r>
              <a:rPr lang="pl-PL" sz="2400" dirty="0" smtClean="0"/>
              <a:t>-2</a:t>
            </a:r>
            <a:endParaRPr lang="pl-PL" sz="2400" dirty="0"/>
          </a:p>
        </p:txBody>
      </p:sp>
      <p:sp>
        <p:nvSpPr>
          <p:cNvPr id="9" name="pole tekstowe 8"/>
          <p:cNvSpPr txBox="1"/>
          <p:nvPr/>
        </p:nvSpPr>
        <p:spPr>
          <a:xfrm>
            <a:off x="3203848" y="3573016"/>
            <a:ext cx="864096" cy="461665"/>
          </a:xfrm>
          <a:prstGeom prst="rect">
            <a:avLst/>
          </a:prstGeom>
          <a:noFill/>
        </p:spPr>
        <p:txBody>
          <a:bodyPr wrap="square" rtlCol="0">
            <a:spAutoFit/>
          </a:bodyPr>
          <a:lstStyle/>
          <a:p>
            <a:r>
              <a:rPr lang="pl-PL" sz="2400" dirty="0" smtClean="0"/>
              <a:t>-198</a:t>
            </a:r>
            <a:endParaRPr lang="pl-PL" sz="2400" dirty="0"/>
          </a:p>
        </p:txBody>
      </p:sp>
      <p:sp>
        <p:nvSpPr>
          <p:cNvPr id="10" name="pole tekstowe 9"/>
          <p:cNvSpPr txBox="1"/>
          <p:nvPr/>
        </p:nvSpPr>
        <p:spPr>
          <a:xfrm>
            <a:off x="323528" y="404664"/>
            <a:ext cx="720080" cy="461665"/>
          </a:xfrm>
          <a:prstGeom prst="rect">
            <a:avLst/>
          </a:prstGeom>
          <a:noFill/>
        </p:spPr>
        <p:txBody>
          <a:bodyPr wrap="square" rtlCol="0">
            <a:spAutoFit/>
          </a:bodyPr>
          <a:lstStyle/>
          <a:p>
            <a:r>
              <a:rPr lang="pl-PL" sz="2400" dirty="0" smtClean="0"/>
              <a:t>-10</a:t>
            </a:r>
            <a:endParaRPr lang="pl-PL" sz="2400" dirty="0"/>
          </a:p>
        </p:txBody>
      </p:sp>
      <p:sp>
        <p:nvSpPr>
          <p:cNvPr id="11" name="pole tekstowe 10"/>
          <p:cNvSpPr txBox="1"/>
          <p:nvPr/>
        </p:nvSpPr>
        <p:spPr>
          <a:xfrm>
            <a:off x="5364088" y="5301208"/>
            <a:ext cx="648072" cy="461665"/>
          </a:xfrm>
          <a:prstGeom prst="rect">
            <a:avLst/>
          </a:prstGeom>
          <a:noFill/>
        </p:spPr>
        <p:txBody>
          <a:bodyPr wrap="square" rtlCol="0">
            <a:spAutoFit/>
          </a:bodyPr>
          <a:lstStyle/>
          <a:p>
            <a:r>
              <a:rPr lang="pl-PL" sz="2400" dirty="0" smtClean="0"/>
              <a:t>-13</a:t>
            </a:r>
            <a:endParaRPr lang="pl-PL" sz="2400" dirty="0"/>
          </a:p>
        </p:txBody>
      </p:sp>
      <p:sp>
        <p:nvSpPr>
          <p:cNvPr id="12" name="pole tekstowe 11"/>
          <p:cNvSpPr txBox="1"/>
          <p:nvPr/>
        </p:nvSpPr>
        <p:spPr>
          <a:xfrm>
            <a:off x="8316416" y="1196752"/>
            <a:ext cx="648072" cy="461665"/>
          </a:xfrm>
          <a:prstGeom prst="rect">
            <a:avLst/>
          </a:prstGeom>
          <a:noFill/>
        </p:spPr>
        <p:txBody>
          <a:bodyPr wrap="square" rtlCol="0">
            <a:spAutoFit/>
          </a:bodyPr>
          <a:lstStyle/>
          <a:p>
            <a:r>
              <a:rPr lang="pl-PL" sz="2400" dirty="0" smtClean="0"/>
              <a:t>-27</a:t>
            </a:r>
            <a:endParaRPr lang="pl-P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Zera</a:t>
            </a:r>
            <a:endParaRPr lang="pl-PL" sz="72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042792" cy="2260848"/>
          </a:xfrm>
        </p:spPr>
        <p:txBody>
          <a:bodyPr>
            <a:normAutofit/>
          </a:bodyPr>
          <a:lstStyle/>
          <a:p>
            <a:pPr>
              <a:buNone/>
            </a:pPr>
            <a:r>
              <a:rPr lang="pl-PL" sz="2000" dirty="0" smtClean="0"/>
              <a:t>GRECY –wielokrotnie zastanawiali się nad istnieniem zera. Liczyli na stołach z poukładanymi krążkami. Każdy krążek miał na sobie cyfrę. Pusty krążek był zerem. Nie istniał jako samodzielna liczba.</a:t>
            </a:r>
            <a:endParaRPr lang="pl-PL" sz="2000" dirty="0"/>
          </a:p>
        </p:txBody>
      </p:sp>
      <p:pic>
        <p:nvPicPr>
          <p:cNvPr id="22530" name="Picture 2" descr="C:\Users\Julianka\AppData\Local\Microsoft\Windows\Temporary Internet Files\Content.IE5\419G987N\MC900015918[1].wmf"/>
          <p:cNvPicPr>
            <a:picLocks noChangeAspect="1" noChangeArrowheads="1"/>
          </p:cNvPicPr>
          <p:nvPr/>
        </p:nvPicPr>
        <p:blipFill>
          <a:blip r:embed="rId2" cstate="print"/>
          <a:srcRect/>
          <a:stretch>
            <a:fillRect/>
          </a:stretch>
        </p:blipFill>
        <p:spPr bwMode="auto">
          <a:xfrm>
            <a:off x="683568" y="4077072"/>
            <a:ext cx="2712113" cy="2130504"/>
          </a:xfrm>
          <a:prstGeom prst="rect">
            <a:avLst/>
          </a:prstGeom>
          <a:noFill/>
        </p:spPr>
      </p:pic>
      <p:pic>
        <p:nvPicPr>
          <p:cNvPr id="22536" name="Picture 8" descr="http://www.edar.com.pl/fotki/g8d.jpg"/>
          <p:cNvPicPr>
            <a:picLocks noChangeAspect="1" noChangeArrowheads="1"/>
          </p:cNvPicPr>
          <p:nvPr/>
        </p:nvPicPr>
        <p:blipFill>
          <a:blip r:embed="rId3" cstate="print"/>
          <a:srcRect/>
          <a:stretch>
            <a:fillRect/>
          </a:stretch>
        </p:blipFill>
        <p:spPr bwMode="auto">
          <a:xfrm>
            <a:off x="4499992" y="2276872"/>
            <a:ext cx="4198403" cy="33276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Zera</a:t>
            </a:r>
            <a:endParaRPr lang="pl-PL" sz="72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042792" cy="2260848"/>
          </a:xfrm>
        </p:spPr>
        <p:txBody>
          <a:bodyPr>
            <a:normAutofit/>
          </a:bodyPr>
          <a:lstStyle/>
          <a:p>
            <a:pPr>
              <a:buNone/>
            </a:pPr>
            <a:r>
              <a:rPr lang="pl-PL" sz="2000" dirty="0" smtClean="0"/>
              <a:t>OLMEKOWIE – używali zera w takiej formie w jakiej używamy go dziś już ok. IV wieku p.n.e. Było ono oznaczane muszlą.</a:t>
            </a:r>
          </a:p>
          <a:p>
            <a:pPr>
              <a:buNone/>
            </a:pPr>
            <a:r>
              <a:rPr lang="pl-PL" sz="2000" dirty="0" smtClean="0"/>
              <a:t>MAJOWIE – przejęli od Olmeków symbol muszli ok. 40 r. p.n.e.</a:t>
            </a:r>
            <a:endParaRPr lang="pl-PL" sz="2000" dirty="0"/>
          </a:p>
        </p:txBody>
      </p:sp>
      <p:pic>
        <p:nvPicPr>
          <p:cNvPr id="23554" name="Picture 2" descr="http://4.bp.blogspot.com/-Gd4ziHCGn5Q/T5uiC3ICl-I/AAAAAAAAAUI/e1Xv56fh6nA/s1600/kalendarz-majowie2012.gif"/>
          <p:cNvPicPr>
            <a:picLocks noChangeAspect="1" noChangeArrowheads="1"/>
          </p:cNvPicPr>
          <p:nvPr/>
        </p:nvPicPr>
        <p:blipFill>
          <a:blip r:embed="rId2" cstate="print"/>
          <a:srcRect/>
          <a:stretch>
            <a:fillRect/>
          </a:stretch>
        </p:blipFill>
        <p:spPr bwMode="auto">
          <a:xfrm>
            <a:off x="0" y="3645024"/>
            <a:ext cx="3024336" cy="2873496"/>
          </a:xfrm>
          <a:prstGeom prst="rect">
            <a:avLst/>
          </a:prstGeom>
          <a:noFill/>
        </p:spPr>
      </p:pic>
      <p:pic>
        <p:nvPicPr>
          <p:cNvPr id="23556" name="Picture 4" descr="http://cudaswiata.files.wordpress.com/2009/07/olmekowie-glowy-san-lorenzo.jpg"/>
          <p:cNvPicPr>
            <a:picLocks noChangeAspect="1" noChangeArrowheads="1"/>
          </p:cNvPicPr>
          <p:nvPr/>
        </p:nvPicPr>
        <p:blipFill>
          <a:blip r:embed="rId3" cstate="print"/>
          <a:srcRect r="49898"/>
          <a:stretch>
            <a:fillRect/>
          </a:stretch>
        </p:blipFill>
        <p:spPr bwMode="auto">
          <a:xfrm>
            <a:off x="5724128" y="1484784"/>
            <a:ext cx="3240360" cy="4305301"/>
          </a:xfrm>
          <a:prstGeom prst="rect">
            <a:avLst/>
          </a:prstGeom>
          <a:noFill/>
        </p:spPr>
      </p:pic>
      <p:pic>
        <p:nvPicPr>
          <p:cNvPr id="23560" name="Picture 8" descr="http://s3.manifo.com/usr/7/78B2/20/manager/meksyk/meksyk.jpg"/>
          <p:cNvPicPr>
            <a:picLocks noChangeAspect="1" noChangeArrowheads="1"/>
          </p:cNvPicPr>
          <p:nvPr/>
        </p:nvPicPr>
        <p:blipFill>
          <a:blip r:embed="rId4" cstate="print"/>
          <a:srcRect/>
          <a:stretch>
            <a:fillRect/>
          </a:stretch>
        </p:blipFill>
        <p:spPr bwMode="auto">
          <a:xfrm>
            <a:off x="3059832" y="4077072"/>
            <a:ext cx="2490599" cy="196788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Zera</a:t>
            </a:r>
            <a:endParaRPr lang="pl-PL" sz="72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042792" cy="2260848"/>
          </a:xfrm>
        </p:spPr>
        <p:txBody>
          <a:bodyPr>
            <a:normAutofit/>
          </a:bodyPr>
          <a:lstStyle/>
          <a:p>
            <a:pPr>
              <a:buNone/>
            </a:pPr>
            <a:r>
              <a:rPr lang="pl-PL" sz="2000" dirty="0" smtClean="0"/>
              <a:t>HINDUSI – to właśnie z Indii wywodzi się dzisiejszy symbol zera. Używano go tam pod nazwą „</a:t>
            </a:r>
            <a:r>
              <a:rPr lang="pl-PL" sz="2000" dirty="0" err="1" smtClean="0"/>
              <a:t>śuunya</a:t>
            </a:r>
            <a:r>
              <a:rPr lang="pl-PL" sz="2000" dirty="0" smtClean="0"/>
              <a:t>”, co znaczyło pusty. Pomysł przyjął się w Chinach, Kambodży i świecie arabskim.  </a:t>
            </a:r>
            <a:endParaRPr lang="pl-PL" sz="2000" dirty="0"/>
          </a:p>
        </p:txBody>
      </p:sp>
      <p:pic>
        <p:nvPicPr>
          <p:cNvPr id="24578" name="Picture 2" descr="http://historyofinformation.com/images/brahmagupta.jpg"/>
          <p:cNvPicPr>
            <a:picLocks noChangeAspect="1" noChangeArrowheads="1"/>
          </p:cNvPicPr>
          <p:nvPr/>
        </p:nvPicPr>
        <p:blipFill>
          <a:blip r:embed="rId2" cstate="print"/>
          <a:srcRect t="19220"/>
          <a:stretch>
            <a:fillRect/>
          </a:stretch>
        </p:blipFill>
        <p:spPr bwMode="auto">
          <a:xfrm>
            <a:off x="4572000" y="1700808"/>
            <a:ext cx="3714750" cy="4539631"/>
          </a:xfrm>
          <a:prstGeom prst="rect">
            <a:avLst/>
          </a:prstGeom>
          <a:noFill/>
        </p:spPr>
      </p:pic>
      <p:pic>
        <p:nvPicPr>
          <p:cNvPr id="24580" name="Picture 4" descr="http://us.cdn3.123rf.com/168nwm/badboo/badboo1102/badboo110200031/8853465-liczbe-zero-jako-obiekt-obrysowane-chrom-nad-bialym.jpg"/>
          <p:cNvPicPr>
            <a:picLocks noChangeAspect="1" noChangeArrowheads="1"/>
          </p:cNvPicPr>
          <p:nvPr/>
        </p:nvPicPr>
        <p:blipFill>
          <a:blip r:embed="rId3" cstate="print"/>
          <a:srcRect/>
          <a:stretch>
            <a:fillRect/>
          </a:stretch>
        </p:blipFill>
        <p:spPr bwMode="auto">
          <a:xfrm>
            <a:off x="1259632" y="3861048"/>
            <a:ext cx="2304256" cy="2707098"/>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88640"/>
            <a:ext cx="8856984" cy="1143000"/>
          </a:xfrm>
        </p:spPr>
        <p:txBody>
          <a:bodyPr>
            <a:noAutofit/>
          </a:bodyPr>
          <a:lstStyle/>
          <a:p>
            <a:r>
              <a:rPr lang="pl-PL" sz="46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Jak zapisywano liczby ujemne?</a:t>
            </a:r>
            <a:endParaRPr lang="pl-PL" sz="46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grpSp>
        <p:nvGrpSpPr>
          <p:cNvPr id="14" name="Grupa 13"/>
          <p:cNvGrpSpPr/>
          <p:nvPr/>
        </p:nvGrpSpPr>
        <p:grpSpPr>
          <a:xfrm>
            <a:off x="539552" y="1700808"/>
            <a:ext cx="2808312" cy="533673"/>
            <a:chOff x="539552" y="1700808"/>
            <a:chExt cx="2808312" cy="533673"/>
          </a:xfrm>
        </p:grpSpPr>
        <p:sp>
          <p:nvSpPr>
            <p:cNvPr id="4" name="pole tekstowe 3"/>
            <p:cNvSpPr txBox="1"/>
            <p:nvPr/>
          </p:nvSpPr>
          <p:spPr>
            <a:xfrm>
              <a:off x="539552" y="1772816"/>
              <a:ext cx="1584176" cy="461665"/>
            </a:xfrm>
            <a:prstGeom prst="rect">
              <a:avLst/>
            </a:prstGeom>
            <a:noFill/>
          </p:spPr>
          <p:txBody>
            <a:bodyPr wrap="square" rtlCol="0">
              <a:spAutoFit/>
            </a:bodyPr>
            <a:lstStyle/>
            <a:p>
              <a:r>
                <a:rPr lang="pl-PL" sz="2400" dirty="0" smtClean="0"/>
                <a:t>Chińczycy</a:t>
              </a:r>
              <a:endParaRPr lang="pl-PL" sz="2400" dirty="0"/>
            </a:p>
          </p:txBody>
        </p:sp>
        <p:sp>
          <p:nvSpPr>
            <p:cNvPr id="7" name="pole tekstowe 6"/>
            <p:cNvSpPr txBox="1"/>
            <p:nvPr/>
          </p:nvSpPr>
          <p:spPr>
            <a:xfrm>
              <a:off x="2267744" y="1700808"/>
              <a:ext cx="1080120" cy="523220"/>
            </a:xfrm>
            <a:prstGeom prst="rect">
              <a:avLst/>
            </a:prstGeom>
            <a:noFill/>
          </p:spPr>
          <p:txBody>
            <a:bodyPr wrap="square" rtlCol="0">
              <a:spAutoFit/>
            </a:bodyPr>
            <a:lstStyle/>
            <a:p>
              <a:r>
                <a:rPr lang="pl-PL" sz="2800" b="1" dirty="0" smtClean="0"/>
                <a:t>2985</a:t>
              </a:r>
              <a:endParaRPr lang="pl-PL" sz="2800" b="1" dirty="0"/>
            </a:p>
          </p:txBody>
        </p:sp>
      </p:grpSp>
      <p:grpSp>
        <p:nvGrpSpPr>
          <p:cNvPr id="15" name="Grupa 14"/>
          <p:cNvGrpSpPr/>
          <p:nvPr/>
        </p:nvGrpSpPr>
        <p:grpSpPr>
          <a:xfrm>
            <a:off x="5076056" y="1700808"/>
            <a:ext cx="3024336" cy="523220"/>
            <a:chOff x="539552" y="3140968"/>
            <a:chExt cx="3024336" cy="523220"/>
          </a:xfrm>
        </p:grpSpPr>
        <p:sp>
          <p:nvSpPr>
            <p:cNvPr id="5" name="pole tekstowe 4"/>
            <p:cNvSpPr txBox="1"/>
            <p:nvPr/>
          </p:nvSpPr>
          <p:spPr>
            <a:xfrm>
              <a:off x="539552" y="3140968"/>
              <a:ext cx="1584176" cy="461665"/>
            </a:xfrm>
            <a:prstGeom prst="rect">
              <a:avLst/>
            </a:prstGeom>
            <a:noFill/>
          </p:spPr>
          <p:txBody>
            <a:bodyPr wrap="square" rtlCol="0">
              <a:spAutoFit/>
            </a:bodyPr>
            <a:lstStyle/>
            <a:p>
              <a:r>
                <a:rPr lang="pl-PL" sz="2400" dirty="0" smtClean="0"/>
                <a:t>Chińczycy</a:t>
              </a:r>
              <a:endParaRPr lang="pl-PL" sz="2400" dirty="0"/>
            </a:p>
          </p:txBody>
        </p:sp>
        <p:sp>
          <p:nvSpPr>
            <p:cNvPr id="8" name="pole tekstowe 7"/>
            <p:cNvSpPr txBox="1"/>
            <p:nvPr/>
          </p:nvSpPr>
          <p:spPr>
            <a:xfrm>
              <a:off x="2123728" y="3140968"/>
              <a:ext cx="1440160" cy="523220"/>
            </a:xfrm>
            <a:prstGeom prst="rect">
              <a:avLst/>
            </a:prstGeom>
            <a:noFill/>
          </p:spPr>
          <p:txBody>
            <a:bodyPr wrap="square" rtlCol="0">
              <a:spAutoFit/>
            </a:bodyPr>
            <a:lstStyle/>
            <a:p>
              <a:r>
                <a:rPr lang="pl-PL" sz="2800" b="1" dirty="0" smtClean="0"/>
                <a:t>298</a:t>
              </a:r>
              <a:r>
                <a:rPr lang="pl-PL" sz="2800" b="1" strike="sngStrike" dirty="0" smtClean="0"/>
                <a:t>5</a:t>
              </a:r>
              <a:endParaRPr lang="pl-PL" sz="2800" b="1" strike="sngStrike" dirty="0"/>
            </a:p>
          </p:txBody>
        </p:sp>
      </p:grpSp>
      <p:grpSp>
        <p:nvGrpSpPr>
          <p:cNvPr id="16" name="Grupa 15"/>
          <p:cNvGrpSpPr/>
          <p:nvPr/>
        </p:nvGrpSpPr>
        <p:grpSpPr>
          <a:xfrm>
            <a:off x="683568" y="2996952"/>
            <a:ext cx="2592288" cy="523220"/>
            <a:chOff x="611560" y="4797152"/>
            <a:chExt cx="2592288" cy="523220"/>
          </a:xfrm>
        </p:grpSpPr>
        <p:sp>
          <p:nvSpPr>
            <p:cNvPr id="9" name="pole tekstowe 8"/>
            <p:cNvSpPr txBox="1"/>
            <p:nvPr/>
          </p:nvSpPr>
          <p:spPr>
            <a:xfrm>
              <a:off x="611560" y="4797152"/>
              <a:ext cx="1944216" cy="461665"/>
            </a:xfrm>
            <a:prstGeom prst="rect">
              <a:avLst/>
            </a:prstGeom>
            <a:noFill/>
          </p:spPr>
          <p:txBody>
            <a:bodyPr wrap="square" rtlCol="0">
              <a:spAutoFit/>
            </a:bodyPr>
            <a:lstStyle/>
            <a:p>
              <a:r>
                <a:rPr lang="pl-PL" sz="2400" dirty="0" smtClean="0"/>
                <a:t>Hindusi</a:t>
              </a:r>
              <a:endParaRPr lang="pl-PL" sz="2400" dirty="0"/>
            </a:p>
          </p:txBody>
        </p:sp>
        <p:sp>
          <p:nvSpPr>
            <p:cNvPr id="10" name="pole tekstowe 9"/>
            <p:cNvSpPr txBox="1"/>
            <p:nvPr/>
          </p:nvSpPr>
          <p:spPr>
            <a:xfrm>
              <a:off x="2123728" y="4797152"/>
              <a:ext cx="1080120" cy="523220"/>
            </a:xfrm>
            <a:prstGeom prst="rect">
              <a:avLst/>
            </a:prstGeom>
            <a:noFill/>
          </p:spPr>
          <p:txBody>
            <a:bodyPr wrap="square" rtlCol="0">
              <a:spAutoFit/>
            </a:bodyPr>
            <a:lstStyle/>
            <a:p>
              <a:r>
                <a:rPr lang="pl-PL" sz="2800" b="1" dirty="0" smtClean="0"/>
                <a:t>2985</a:t>
              </a:r>
              <a:endParaRPr lang="pl-PL" sz="2800" b="1" dirty="0"/>
            </a:p>
          </p:txBody>
        </p:sp>
        <p:sp>
          <p:nvSpPr>
            <p:cNvPr id="11" name="Elipsa 10"/>
            <p:cNvSpPr/>
            <p:nvPr/>
          </p:nvSpPr>
          <p:spPr>
            <a:xfrm>
              <a:off x="2555776" y="47971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7" name="Grupa 16"/>
          <p:cNvGrpSpPr/>
          <p:nvPr/>
        </p:nvGrpSpPr>
        <p:grpSpPr>
          <a:xfrm>
            <a:off x="5364088" y="2924944"/>
            <a:ext cx="2088232" cy="533673"/>
            <a:chOff x="1259632" y="4797152"/>
            <a:chExt cx="2088232" cy="533673"/>
          </a:xfrm>
        </p:grpSpPr>
        <p:sp>
          <p:nvSpPr>
            <p:cNvPr id="18" name="pole tekstowe 17"/>
            <p:cNvSpPr txBox="1"/>
            <p:nvPr/>
          </p:nvSpPr>
          <p:spPr>
            <a:xfrm>
              <a:off x="1259632" y="4869160"/>
              <a:ext cx="1944216" cy="461665"/>
            </a:xfrm>
            <a:prstGeom prst="rect">
              <a:avLst/>
            </a:prstGeom>
            <a:noFill/>
          </p:spPr>
          <p:txBody>
            <a:bodyPr wrap="square" rtlCol="0">
              <a:spAutoFit/>
            </a:bodyPr>
            <a:lstStyle/>
            <a:p>
              <a:r>
                <a:rPr lang="pl-PL" sz="2400" dirty="0" smtClean="0"/>
                <a:t>Dziś</a:t>
              </a:r>
              <a:endParaRPr lang="pl-PL" sz="2400" dirty="0"/>
            </a:p>
          </p:txBody>
        </p:sp>
        <p:sp>
          <p:nvSpPr>
            <p:cNvPr id="19" name="pole tekstowe 18"/>
            <p:cNvSpPr txBox="1"/>
            <p:nvPr/>
          </p:nvSpPr>
          <p:spPr>
            <a:xfrm>
              <a:off x="2123728" y="4797152"/>
              <a:ext cx="1224136" cy="523220"/>
            </a:xfrm>
            <a:prstGeom prst="rect">
              <a:avLst/>
            </a:prstGeom>
            <a:noFill/>
          </p:spPr>
          <p:txBody>
            <a:bodyPr wrap="square" rtlCol="0">
              <a:spAutoFit/>
            </a:bodyPr>
            <a:lstStyle/>
            <a:p>
              <a:r>
                <a:rPr lang="pl-PL" sz="2800" b="1" dirty="0" smtClean="0"/>
                <a:t>-2985</a:t>
              </a:r>
              <a:endParaRPr lang="pl-PL" sz="2800" b="1" dirty="0"/>
            </a:p>
          </p:txBody>
        </p:sp>
      </p:grpSp>
      <p:sp>
        <p:nvSpPr>
          <p:cNvPr id="21" name="Podwójna fala 20"/>
          <p:cNvSpPr/>
          <p:nvPr/>
        </p:nvSpPr>
        <p:spPr>
          <a:xfrm>
            <a:off x="467544" y="4653136"/>
            <a:ext cx="8064896" cy="576064"/>
          </a:xfrm>
          <a:prstGeom prst="double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496944" cy="1143000"/>
          </a:xfrm>
        </p:spPr>
        <p:txBody>
          <a:bodyPr>
            <a:noAutofit/>
          </a:bodyPr>
          <a:lstStyle/>
          <a:p>
            <a:r>
              <a:rPr lang="pl-PL" sz="66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Jak zapisywano zero?</a:t>
            </a:r>
            <a:endParaRPr lang="pl-PL" sz="66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grpSp>
        <p:nvGrpSpPr>
          <p:cNvPr id="22" name="Grupa 21"/>
          <p:cNvGrpSpPr/>
          <p:nvPr/>
        </p:nvGrpSpPr>
        <p:grpSpPr>
          <a:xfrm>
            <a:off x="1043608" y="2204864"/>
            <a:ext cx="7416824" cy="2168545"/>
            <a:chOff x="1043608" y="2204864"/>
            <a:chExt cx="6696744" cy="1370562"/>
          </a:xfrm>
        </p:grpSpPr>
        <p:grpSp>
          <p:nvGrpSpPr>
            <p:cNvPr id="18" name="Grupa 17"/>
            <p:cNvGrpSpPr/>
            <p:nvPr/>
          </p:nvGrpSpPr>
          <p:grpSpPr>
            <a:xfrm>
              <a:off x="1043608" y="2204864"/>
              <a:ext cx="1872208" cy="656783"/>
              <a:chOff x="1043608" y="2204864"/>
              <a:chExt cx="1872208" cy="656783"/>
            </a:xfrm>
          </p:grpSpPr>
          <p:sp>
            <p:nvSpPr>
              <p:cNvPr id="4" name="pole tekstowe 3"/>
              <p:cNvSpPr txBox="1"/>
              <p:nvPr/>
            </p:nvSpPr>
            <p:spPr>
              <a:xfrm>
                <a:off x="1043608" y="2204864"/>
                <a:ext cx="1440160" cy="646331"/>
              </a:xfrm>
              <a:prstGeom prst="rect">
                <a:avLst/>
              </a:prstGeom>
              <a:noFill/>
            </p:spPr>
            <p:txBody>
              <a:bodyPr wrap="square" rtlCol="0">
                <a:spAutoFit/>
              </a:bodyPr>
              <a:lstStyle/>
              <a:p>
                <a:r>
                  <a:rPr lang="pl-PL" dirty="0" smtClean="0"/>
                  <a:t>Klaudiusz Ptolemeusz</a:t>
                </a:r>
                <a:endParaRPr lang="pl-PL" dirty="0"/>
              </a:p>
            </p:txBody>
          </p:sp>
          <p:grpSp>
            <p:nvGrpSpPr>
              <p:cNvPr id="8" name="Grupa 7"/>
              <p:cNvGrpSpPr/>
              <p:nvPr/>
            </p:nvGrpSpPr>
            <p:grpSpPr>
              <a:xfrm>
                <a:off x="2555776" y="2276872"/>
                <a:ext cx="360040" cy="584775"/>
                <a:chOff x="2555776" y="2348880"/>
                <a:chExt cx="360040" cy="584775"/>
              </a:xfrm>
            </p:grpSpPr>
            <p:sp>
              <p:nvSpPr>
                <p:cNvPr id="5" name="pole tekstowe 4"/>
                <p:cNvSpPr txBox="1"/>
                <p:nvPr/>
              </p:nvSpPr>
              <p:spPr>
                <a:xfrm>
                  <a:off x="2555776" y="2348880"/>
                  <a:ext cx="360040" cy="584775"/>
                </a:xfrm>
                <a:prstGeom prst="rect">
                  <a:avLst/>
                </a:prstGeom>
                <a:noFill/>
              </p:spPr>
              <p:txBody>
                <a:bodyPr wrap="square" rtlCol="0">
                  <a:spAutoFit/>
                </a:bodyPr>
                <a:lstStyle/>
                <a:p>
                  <a:r>
                    <a:rPr lang="pl-PL" sz="3200" dirty="0" smtClean="0"/>
                    <a:t>o</a:t>
                  </a:r>
                  <a:endParaRPr lang="pl-PL" sz="3200" dirty="0"/>
                </a:p>
              </p:txBody>
            </p:sp>
            <p:cxnSp>
              <p:nvCxnSpPr>
                <p:cNvPr id="7" name="Łącznik prosty 6"/>
                <p:cNvCxnSpPr/>
                <p:nvPr/>
              </p:nvCxnSpPr>
              <p:spPr>
                <a:xfrm>
                  <a:off x="2555776" y="2420888"/>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upa 18"/>
            <p:cNvGrpSpPr/>
            <p:nvPr/>
          </p:nvGrpSpPr>
          <p:grpSpPr>
            <a:xfrm>
              <a:off x="3563888" y="2204864"/>
              <a:ext cx="1877748" cy="646331"/>
              <a:chOff x="3563888" y="2204864"/>
              <a:chExt cx="1877748" cy="646331"/>
            </a:xfrm>
          </p:grpSpPr>
          <p:sp>
            <p:nvSpPr>
              <p:cNvPr id="9" name="pole tekstowe 8"/>
              <p:cNvSpPr txBox="1"/>
              <p:nvPr/>
            </p:nvSpPr>
            <p:spPr>
              <a:xfrm>
                <a:off x="3563888" y="2204864"/>
                <a:ext cx="1368152" cy="646331"/>
              </a:xfrm>
              <a:prstGeom prst="rect">
                <a:avLst/>
              </a:prstGeom>
              <a:noFill/>
            </p:spPr>
            <p:txBody>
              <a:bodyPr wrap="square" rtlCol="0">
                <a:spAutoFit/>
              </a:bodyPr>
              <a:lstStyle/>
              <a:p>
                <a:r>
                  <a:rPr lang="pl-PL" dirty="0" smtClean="0"/>
                  <a:t>Majowie i Olmekowie</a:t>
                </a:r>
                <a:endParaRPr lang="pl-PL" dirty="0"/>
              </a:p>
            </p:txBody>
          </p:sp>
          <p:sp>
            <p:nvSpPr>
              <p:cNvPr id="13" name="Dowolny kształt 12"/>
              <p:cNvSpPr/>
              <p:nvPr/>
            </p:nvSpPr>
            <p:spPr>
              <a:xfrm rot="21047518">
                <a:off x="4797705" y="2237981"/>
                <a:ext cx="643931" cy="457384"/>
              </a:xfrm>
              <a:custGeom>
                <a:avLst/>
                <a:gdLst>
                  <a:gd name="connsiteX0" fmla="*/ 268959 w 469421"/>
                  <a:gd name="connsiteY0" fmla="*/ 180754 h 489098"/>
                  <a:gd name="connsiteX1" fmla="*/ 247694 w 469421"/>
                  <a:gd name="connsiteY1" fmla="*/ 127591 h 489098"/>
                  <a:gd name="connsiteX2" fmla="*/ 141368 w 469421"/>
                  <a:gd name="connsiteY2" fmla="*/ 170121 h 489098"/>
                  <a:gd name="connsiteX3" fmla="*/ 162633 w 469421"/>
                  <a:gd name="connsiteY3" fmla="*/ 265814 h 489098"/>
                  <a:gd name="connsiteX4" fmla="*/ 183898 w 469421"/>
                  <a:gd name="connsiteY4" fmla="*/ 297712 h 489098"/>
                  <a:gd name="connsiteX5" fmla="*/ 215796 w 469421"/>
                  <a:gd name="connsiteY5" fmla="*/ 329609 h 489098"/>
                  <a:gd name="connsiteX6" fmla="*/ 290224 w 469421"/>
                  <a:gd name="connsiteY6" fmla="*/ 340242 h 489098"/>
                  <a:gd name="connsiteX7" fmla="*/ 385917 w 469421"/>
                  <a:gd name="connsiteY7" fmla="*/ 318977 h 489098"/>
                  <a:gd name="connsiteX8" fmla="*/ 417815 w 469421"/>
                  <a:gd name="connsiteY8" fmla="*/ 297712 h 489098"/>
                  <a:gd name="connsiteX9" fmla="*/ 439080 w 469421"/>
                  <a:gd name="connsiteY9" fmla="*/ 223284 h 489098"/>
                  <a:gd name="connsiteX10" fmla="*/ 428447 w 469421"/>
                  <a:gd name="connsiteY10" fmla="*/ 191386 h 489098"/>
                  <a:gd name="connsiteX11" fmla="*/ 396550 w 469421"/>
                  <a:gd name="connsiteY11" fmla="*/ 85061 h 489098"/>
                  <a:gd name="connsiteX12" fmla="*/ 375284 w 469421"/>
                  <a:gd name="connsiteY12" fmla="*/ 63795 h 489098"/>
                  <a:gd name="connsiteX13" fmla="*/ 364652 w 469421"/>
                  <a:gd name="connsiteY13" fmla="*/ 31898 h 489098"/>
                  <a:gd name="connsiteX14" fmla="*/ 290224 w 469421"/>
                  <a:gd name="connsiteY14" fmla="*/ 0 h 489098"/>
                  <a:gd name="connsiteX15" fmla="*/ 120103 w 469421"/>
                  <a:gd name="connsiteY15" fmla="*/ 10633 h 489098"/>
                  <a:gd name="connsiteX16" fmla="*/ 45675 w 469421"/>
                  <a:gd name="connsiteY16" fmla="*/ 31898 h 489098"/>
                  <a:gd name="connsiteX17" fmla="*/ 24410 w 469421"/>
                  <a:gd name="connsiteY17" fmla="*/ 63795 h 489098"/>
                  <a:gd name="connsiteX18" fmla="*/ 24410 w 469421"/>
                  <a:gd name="connsiteY18" fmla="*/ 212651 h 489098"/>
                  <a:gd name="connsiteX19" fmla="*/ 56308 w 469421"/>
                  <a:gd name="connsiteY19" fmla="*/ 340242 h 489098"/>
                  <a:gd name="connsiteX20" fmla="*/ 66940 w 469421"/>
                  <a:gd name="connsiteY20" fmla="*/ 372140 h 489098"/>
                  <a:gd name="connsiteX21" fmla="*/ 98838 w 469421"/>
                  <a:gd name="connsiteY21" fmla="*/ 404037 h 489098"/>
                  <a:gd name="connsiteX22" fmla="*/ 162633 w 469421"/>
                  <a:gd name="connsiteY22" fmla="*/ 435935 h 489098"/>
                  <a:gd name="connsiteX23" fmla="*/ 194531 w 469421"/>
                  <a:gd name="connsiteY23" fmla="*/ 467833 h 489098"/>
                  <a:gd name="connsiteX24" fmla="*/ 237061 w 469421"/>
                  <a:gd name="connsiteY24" fmla="*/ 478465 h 489098"/>
                  <a:gd name="connsiteX25" fmla="*/ 268959 w 469421"/>
                  <a:gd name="connsiteY25" fmla="*/ 489098 h 489098"/>
                  <a:gd name="connsiteX26" fmla="*/ 385917 w 469421"/>
                  <a:gd name="connsiteY26" fmla="*/ 478465 h 489098"/>
                  <a:gd name="connsiteX27" fmla="*/ 417815 w 469421"/>
                  <a:gd name="connsiteY27" fmla="*/ 467833 h 489098"/>
                  <a:gd name="connsiteX28" fmla="*/ 460345 w 469421"/>
                  <a:gd name="connsiteY28" fmla="*/ 435935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9421" h="489098">
                    <a:moveTo>
                      <a:pt x="268959" y="180754"/>
                    </a:moveTo>
                    <a:cubicBezTo>
                      <a:pt x="261871" y="163033"/>
                      <a:pt x="265631" y="134114"/>
                      <a:pt x="247694" y="127591"/>
                    </a:cubicBezTo>
                    <a:cubicBezTo>
                      <a:pt x="155941" y="94225"/>
                      <a:pt x="156884" y="123573"/>
                      <a:pt x="141368" y="170121"/>
                    </a:cubicBezTo>
                    <a:cubicBezTo>
                      <a:pt x="145451" y="194618"/>
                      <a:pt x="149547" y="239642"/>
                      <a:pt x="162633" y="265814"/>
                    </a:cubicBezTo>
                    <a:cubicBezTo>
                      <a:pt x="168348" y="277244"/>
                      <a:pt x="175717" y="287895"/>
                      <a:pt x="183898" y="297712"/>
                    </a:cubicBezTo>
                    <a:cubicBezTo>
                      <a:pt x="193524" y="309263"/>
                      <a:pt x="201835" y="324025"/>
                      <a:pt x="215796" y="329609"/>
                    </a:cubicBezTo>
                    <a:cubicBezTo>
                      <a:pt x="239065" y="338916"/>
                      <a:pt x="265415" y="336698"/>
                      <a:pt x="290224" y="340242"/>
                    </a:cubicBezTo>
                    <a:cubicBezTo>
                      <a:pt x="314721" y="336159"/>
                      <a:pt x="359745" y="332063"/>
                      <a:pt x="385917" y="318977"/>
                    </a:cubicBezTo>
                    <a:cubicBezTo>
                      <a:pt x="397347" y="313262"/>
                      <a:pt x="407182" y="304800"/>
                      <a:pt x="417815" y="297712"/>
                    </a:cubicBezTo>
                    <a:cubicBezTo>
                      <a:pt x="422828" y="282673"/>
                      <a:pt x="439080" y="236630"/>
                      <a:pt x="439080" y="223284"/>
                    </a:cubicBezTo>
                    <a:cubicBezTo>
                      <a:pt x="439080" y="212076"/>
                      <a:pt x="431526" y="202163"/>
                      <a:pt x="428447" y="191386"/>
                    </a:cubicBezTo>
                    <a:cubicBezTo>
                      <a:pt x="422664" y="171147"/>
                      <a:pt x="406659" y="95170"/>
                      <a:pt x="396550" y="85061"/>
                    </a:cubicBezTo>
                    <a:lnTo>
                      <a:pt x="375284" y="63795"/>
                    </a:lnTo>
                    <a:cubicBezTo>
                      <a:pt x="371740" y="53163"/>
                      <a:pt x="371653" y="40649"/>
                      <a:pt x="364652" y="31898"/>
                    </a:cubicBezTo>
                    <a:cubicBezTo>
                      <a:pt x="346296" y="8953"/>
                      <a:pt x="315762" y="6385"/>
                      <a:pt x="290224" y="0"/>
                    </a:cubicBezTo>
                    <a:cubicBezTo>
                      <a:pt x="233517" y="3544"/>
                      <a:pt x="176639" y="4979"/>
                      <a:pt x="120103" y="10633"/>
                    </a:cubicBezTo>
                    <a:cubicBezTo>
                      <a:pt x="101026" y="12541"/>
                      <a:pt x="65108" y="25420"/>
                      <a:pt x="45675" y="31898"/>
                    </a:cubicBezTo>
                    <a:cubicBezTo>
                      <a:pt x="38587" y="42530"/>
                      <a:pt x="30125" y="52366"/>
                      <a:pt x="24410" y="63795"/>
                    </a:cubicBezTo>
                    <a:cubicBezTo>
                      <a:pt x="0" y="112615"/>
                      <a:pt x="17644" y="155142"/>
                      <a:pt x="24410" y="212651"/>
                    </a:cubicBezTo>
                    <a:cubicBezTo>
                      <a:pt x="32220" y="279034"/>
                      <a:pt x="34992" y="276293"/>
                      <a:pt x="56308" y="340242"/>
                    </a:cubicBezTo>
                    <a:cubicBezTo>
                      <a:pt x="59852" y="350875"/>
                      <a:pt x="59015" y="364215"/>
                      <a:pt x="66940" y="372140"/>
                    </a:cubicBezTo>
                    <a:cubicBezTo>
                      <a:pt x="77573" y="382772"/>
                      <a:pt x="86327" y="395696"/>
                      <a:pt x="98838" y="404037"/>
                    </a:cubicBezTo>
                    <a:cubicBezTo>
                      <a:pt x="194734" y="467967"/>
                      <a:pt x="62265" y="352295"/>
                      <a:pt x="162633" y="435935"/>
                    </a:cubicBezTo>
                    <a:cubicBezTo>
                      <a:pt x="174185" y="445561"/>
                      <a:pt x="181475" y="460373"/>
                      <a:pt x="194531" y="467833"/>
                    </a:cubicBezTo>
                    <a:cubicBezTo>
                      <a:pt x="207219" y="475083"/>
                      <a:pt x="223010" y="474451"/>
                      <a:pt x="237061" y="478465"/>
                    </a:cubicBezTo>
                    <a:cubicBezTo>
                      <a:pt x="247838" y="481544"/>
                      <a:pt x="258326" y="485554"/>
                      <a:pt x="268959" y="489098"/>
                    </a:cubicBezTo>
                    <a:cubicBezTo>
                      <a:pt x="307945" y="485554"/>
                      <a:pt x="347164" y="484001"/>
                      <a:pt x="385917" y="478465"/>
                    </a:cubicBezTo>
                    <a:cubicBezTo>
                      <a:pt x="397012" y="476880"/>
                      <a:pt x="408490" y="474050"/>
                      <a:pt x="417815" y="467833"/>
                    </a:cubicBezTo>
                    <a:cubicBezTo>
                      <a:pt x="469421" y="433429"/>
                      <a:pt x="430620" y="435935"/>
                      <a:pt x="460345" y="435935"/>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dirty="0"/>
              </a:p>
            </p:txBody>
          </p:sp>
        </p:grpSp>
        <p:grpSp>
          <p:nvGrpSpPr>
            <p:cNvPr id="20" name="Grupa 19"/>
            <p:cNvGrpSpPr/>
            <p:nvPr/>
          </p:nvGrpSpPr>
          <p:grpSpPr>
            <a:xfrm>
              <a:off x="6228184" y="2204864"/>
              <a:ext cx="1512168" cy="584775"/>
              <a:chOff x="6228184" y="2204864"/>
              <a:chExt cx="1512168" cy="584775"/>
            </a:xfrm>
          </p:grpSpPr>
          <p:sp>
            <p:nvSpPr>
              <p:cNvPr id="14" name="pole tekstowe 13"/>
              <p:cNvSpPr txBox="1"/>
              <p:nvPr/>
            </p:nvSpPr>
            <p:spPr>
              <a:xfrm>
                <a:off x="6228184" y="2348880"/>
                <a:ext cx="1440160" cy="369332"/>
              </a:xfrm>
              <a:prstGeom prst="rect">
                <a:avLst/>
              </a:prstGeom>
              <a:noFill/>
            </p:spPr>
            <p:txBody>
              <a:bodyPr wrap="square" rtlCol="0">
                <a:spAutoFit/>
              </a:bodyPr>
              <a:lstStyle/>
              <a:p>
                <a:r>
                  <a:rPr lang="pl-PL" dirty="0" smtClean="0"/>
                  <a:t>Hindusi</a:t>
                </a:r>
                <a:endParaRPr lang="pl-PL" dirty="0"/>
              </a:p>
            </p:txBody>
          </p:sp>
          <p:sp>
            <p:nvSpPr>
              <p:cNvPr id="15" name="pole tekstowe 14"/>
              <p:cNvSpPr txBox="1"/>
              <p:nvPr/>
            </p:nvSpPr>
            <p:spPr>
              <a:xfrm>
                <a:off x="7308304" y="2204864"/>
                <a:ext cx="432048" cy="584775"/>
              </a:xfrm>
              <a:prstGeom prst="rect">
                <a:avLst/>
              </a:prstGeom>
              <a:noFill/>
            </p:spPr>
            <p:txBody>
              <a:bodyPr wrap="square" rtlCol="0">
                <a:spAutoFit/>
              </a:bodyPr>
              <a:lstStyle/>
              <a:p>
                <a:r>
                  <a:rPr lang="pl-PL" sz="3200" dirty="0" smtClean="0"/>
                  <a:t>0</a:t>
                </a:r>
                <a:endParaRPr lang="pl-PL" sz="3200" dirty="0"/>
              </a:p>
            </p:txBody>
          </p:sp>
        </p:grpSp>
        <p:grpSp>
          <p:nvGrpSpPr>
            <p:cNvPr id="21" name="Grupa 20"/>
            <p:cNvGrpSpPr/>
            <p:nvPr/>
          </p:nvGrpSpPr>
          <p:grpSpPr>
            <a:xfrm>
              <a:off x="1433710" y="3206093"/>
              <a:ext cx="1105288" cy="369333"/>
              <a:chOff x="-1230586" y="2414005"/>
              <a:chExt cx="1105288" cy="369333"/>
            </a:xfrm>
          </p:grpSpPr>
          <p:sp>
            <p:nvSpPr>
              <p:cNvPr id="16" name="pole tekstowe 15"/>
              <p:cNvSpPr txBox="1"/>
              <p:nvPr/>
            </p:nvSpPr>
            <p:spPr>
              <a:xfrm>
                <a:off x="-1230586" y="2414006"/>
                <a:ext cx="1008112" cy="369332"/>
              </a:xfrm>
              <a:prstGeom prst="rect">
                <a:avLst/>
              </a:prstGeom>
              <a:noFill/>
            </p:spPr>
            <p:txBody>
              <a:bodyPr wrap="square" rtlCol="0">
                <a:spAutoFit/>
              </a:bodyPr>
              <a:lstStyle/>
              <a:p>
                <a:r>
                  <a:rPr lang="pl-PL" dirty="0" smtClean="0"/>
                  <a:t>Grecy</a:t>
                </a:r>
                <a:endParaRPr lang="pl-PL" dirty="0"/>
              </a:p>
            </p:txBody>
          </p:sp>
          <p:sp>
            <p:nvSpPr>
              <p:cNvPr id="17" name="Elipsa 16"/>
              <p:cNvSpPr/>
              <p:nvPr/>
            </p:nvSpPr>
            <p:spPr>
              <a:xfrm>
                <a:off x="-515400" y="2414005"/>
                <a:ext cx="390102" cy="288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3" name="Fala 22"/>
          <p:cNvSpPr/>
          <p:nvPr/>
        </p:nvSpPr>
        <p:spPr>
          <a:xfrm>
            <a:off x="611560" y="4869160"/>
            <a:ext cx="7776864" cy="720080"/>
          </a:xfrm>
          <a:prstGeom prst="wave">
            <a:avLst>
              <a:gd name="adj1" fmla="val 20000"/>
              <a:gd name="adj2" fmla="val -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ole tekstowe 23"/>
          <p:cNvSpPr txBox="1"/>
          <p:nvPr/>
        </p:nvSpPr>
        <p:spPr>
          <a:xfrm>
            <a:off x="4067944" y="3789040"/>
            <a:ext cx="792088" cy="369332"/>
          </a:xfrm>
          <a:prstGeom prst="rect">
            <a:avLst/>
          </a:prstGeom>
          <a:noFill/>
        </p:spPr>
        <p:txBody>
          <a:bodyPr wrap="square" rtlCol="0">
            <a:spAutoFit/>
          </a:bodyPr>
          <a:lstStyle/>
          <a:p>
            <a:r>
              <a:rPr lang="pl-PL" dirty="0" smtClean="0"/>
              <a:t>Dziś</a:t>
            </a:r>
            <a:endParaRPr lang="pl-PL" dirty="0"/>
          </a:p>
        </p:txBody>
      </p:sp>
      <p:sp>
        <p:nvSpPr>
          <p:cNvPr id="26" name="pole tekstowe 25"/>
          <p:cNvSpPr txBox="1"/>
          <p:nvPr/>
        </p:nvSpPr>
        <p:spPr>
          <a:xfrm>
            <a:off x="4788024" y="3645024"/>
            <a:ext cx="504056" cy="584775"/>
          </a:xfrm>
          <a:prstGeom prst="rect">
            <a:avLst/>
          </a:prstGeom>
          <a:noFill/>
        </p:spPr>
        <p:txBody>
          <a:bodyPr wrap="square" rtlCol="0">
            <a:spAutoFit/>
          </a:bodyPr>
          <a:lstStyle/>
          <a:p>
            <a:r>
              <a:rPr lang="pl-PL" sz="3200" dirty="0" smtClean="0"/>
              <a:t>0</a:t>
            </a:r>
            <a:endParaRPr lang="pl-PL"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rot="20368421">
            <a:off x="-391361" y="1631804"/>
            <a:ext cx="9859344" cy="3046988"/>
          </a:xfrm>
          <a:prstGeom prst="rect">
            <a:avLst/>
          </a:prstGeom>
          <a:noFill/>
        </p:spPr>
        <p:txBody>
          <a:bodyPr wrap="square" lIns="91440" tIns="45720" rIns="91440" bIns="45720">
            <a:spAutoFit/>
          </a:bodyPr>
          <a:lstStyle/>
          <a:p>
            <a:pPr algn="ctr"/>
            <a:r>
              <a:rPr lang="pl-PL"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Dziękuję za uwagę!</a:t>
            </a:r>
            <a:endParaRPr lang="pl-PL"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Co to jest liczba?</a:t>
            </a:r>
            <a:endParaRPr lang="pl-PL" sz="72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251520" y="1556792"/>
            <a:ext cx="4114800" cy="2116832"/>
          </a:xfrm>
        </p:spPr>
        <p:txBody>
          <a:bodyPr>
            <a:normAutofit/>
          </a:bodyPr>
          <a:lstStyle/>
          <a:p>
            <a:pPr>
              <a:buNone/>
            </a:pPr>
            <a:r>
              <a:rPr lang="pl-PL" sz="2000" dirty="0" smtClean="0"/>
              <a:t>Samo pojęcie liczba, bez żadnego przymiotnika, jest nieścisłe i używane. Mogą być liczby naturalne, całkowite, dodatnie, pierwsze, parzyste itd. Liczby zawsze składają się z cyfr.</a:t>
            </a:r>
            <a:endParaRPr lang="pl-PL" sz="2000" dirty="0"/>
          </a:p>
        </p:txBody>
      </p:sp>
      <p:pic>
        <p:nvPicPr>
          <p:cNvPr id="1026" name="Picture 2" descr="http://www.focus.pl/uploads/pics/cyfry_02.jpg"/>
          <p:cNvPicPr>
            <a:picLocks noChangeAspect="1" noChangeArrowheads="1"/>
          </p:cNvPicPr>
          <p:nvPr/>
        </p:nvPicPr>
        <p:blipFill>
          <a:blip r:embed="rId2" cstate="print"/>
          <a:srcRect/>
          <a:stretch>
            <a:fillRect/>
          </a:stretch>
        </p:blipFill>
        <p:spPr bwMode="auto">
          <a:xfrm>
            <a:off x="4499992" y="1412776"/>
            <a:ext cx="3960440" cy="29703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8" name="Picture 4" descr="http://cieplinski.prv.pl/gify/liczby.gif"/>
          <p:cNvPicPr>
            <a:picLocks noChangeAspect="1" noChangeArrowheads="1"/>
          </p:cNvPicPr>
          <p:nvPr/>
        </p:nvPicPr>
        <p:blipFill>
          <a:blip r:embed="rId3" cstate="print"/>
          <a:srcRect/>
          <a:stretch>
            <a:fillRect/>
          </a:stretch>
        </p:blipFill>
        <p:spPr bwMode="auto">
          <a:xfrm rot="20558205">
            <a:off x="460060" y="3977531"/>
            <a:ext cx="3069631" cy="2348880"/>
          </a:xfrm>
          <a:prstGeom prst="rect">
            <a:avLst/>
          </a:prstGeom>
          <a:ln>
            <a:noFill/>
          </a:ln>
          <a:effectLst>
            <a:outerShdw blurRad="292100" dist="139700" dir="2700000" algn="tl" rotWithShape="0">
              <a:srgbClr val="333333">
                <a:alpha val="65000"/>
              </a:srgbClr>
            </a:outerShdw>
          </a:effectLst>
        </p:spPr>
      </p:pic>
      <p:pic>
        <p:nvPicPr>
          <p:cNvPr id="1030" name="Picture 6" descr="http://2.bp.blogspot.com/-hXS2P5G8R60/TX532ekUx3I/AAAAAAAAAkc/Re5KMq_5eqU/s1600/uid_b87afe337c2a06bddbd65ed54a8990601268560228078_width_700_play_0_pos_3_gs_0.jpg"/>
          <p:cNvPicPr>
            <a:picLocks noChangeAspect="1" noChangeArrowheads="1"/>
          </p:cNvPicPr>
          <p:nvPr/>
        </p:nvPicPr>
        <p:blipFill>
          <a:blip r:embed="rId4" cstate="print"/>
          <a:srcRect/>
          <a:stretch>
            <a:fillRect/>
          </a:stretch>
        </p:blipFill>
        <p:spPr bwMode="auto">
          <a:xfrm rot="803337">
            <a:off x="3949946" y="4578796"/>
            <a:ext cx="2676869" cy="1782795"/>
          </a:xfrm>
          <a:prstGeom prst="rect">
            <a:avLst/>
          </a:prstGeom>
          <a:ln>
            <a:noFill/>
          </a:ln>
          <a:effectLst>
            <a:outerShdw blurRad="190500" algn="tl" rotWithShape="0">
              <a:srgbClr val="000000">
                <a:alpha val="70000"/>
              </a:srgbClr>
            </a:outerShdw>
          </a:effectLst>
        </p:spPr>
      </p:pic>
      <p:pic>
        <p:nvPicPr>
          <p:cNvPr id="1032" name="Picture 8" descr="http://miastodzieci.pl/kolorowanka/479liczba_0_zero.gif"/>
          <p:cNvPicPr>
            <a:picLocks noChangeAspect="1" noChangeArrowheads="1"/>
          </p:cNvPicPr>
          <p:nvPr/>
        </p:nvPicPr>
        <p:blipFill>
          <a:blip r:embed="rId5" cstate="print"/>
          <a:srcRect l="17640" t="8400" r="19361" b="19361"/>
          <a:stretch>
            <a:fillRect/>
          </a:stretch>
        </p:blipFill>
        <p:spPr bwMode="auto">
          <a:xfrm>
            <a:off x="7020272" y="4653136"/>
            <a:ext cx="1842065" cy="1584176"/>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228998"/>
          </a:xfrm>
        </p:spPr>
        <p:txBody>
          <a:bodyPr>
            <a:normAutofit fontScale="90000"/>
          </a:bodyPr>
          <a:lstStyle/>
          <a:p>
            <a:r>
              <a:rPr lang="pl-PL" sz="60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Co to jest liczba ujemna?</a:t>
            </a:r>
            <a:endParaRPr lang="pl-PL" sz="60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114800" cy="2188840"/>
          </a:xfrm>
        </p:spPr>
        <p:txBody>
          <a:bodyPr>
            <a:normAutofit lnSpcReduction="10000"/>
          </a:bodyPr>
          <a:lstStyle/>
          <a:p>
            <a:pPr>
              <a:buNone/>
            </a:pPr>
            <a:r>
              <a:rPr lang="pl-PL" sz="2000" dirty="0" smtClean="0"/>
              <a:t>Liczby ujemne to liczby mniejsze od zera, położone po jego lewej stronie na osi liczbowej. Każda liczba ujemna ma liczbę do siebie przeciwną. Używa się ich do zapisywania temperatury, pięter, wydatków, długów itd.</a:t>
            </a:r>
            <a:endParaRPr lang="pl-PL" sz="2000" dirty="0"/>
          </a:p>
        </p:txBody>
      </p:sp>
      <p:pic>
        <p:nvPicPr>
          <p:cNvPr id="15362" name="Picture 2" descr="http://nauczyciel.wsipnet.pl/serwisy/wyd_el_5/mat/rys/d17ram1.gif"/>
          <p:cNvPicPr>
            <a:picLocks noChangeAspect="1" noChangeArrowheads="1"/>
          </p:cNvPicPr>
          <p:nvPr/>
        </p:nvPicPr>
        <p:blipFill>
          <a:blip r:embed="rId2" cstate="print"/>
          <a:srcRect/>
          <a:stretch>
            <a:fillRect/>
          </a:stretch>
        </p:blipFill>
        <p:spPr bwMode="auto">
          <a:xfrm rot="21205537">
            <a:off x="5148064" y="1772816"/>
            <a:ext cx="2724150" cy="1295401"/>
          </a:xfrm>
          <a:prstGeom prst="rect">
            <a:avLst/>
          </a:prstGeom>
          <a:noFill/>
        </p:spPr>
      </p:pic>
      <p:pic>
        <p:nvPicPr>
          <p:cNvPr id="15364" name="Picture 4" descr="http://gimpiat.hg.pl/inne/strona_pg_dawniej/99_07/publikacje_pliki/ucz_matemat_pliki/ciekawe_pliki/clipart_1.gif"/>
          <p:cNvPicPr>
            <a:picLocks noChangeAspect="1" noChangeArrowheads="1"/>
          </p:cNvPicPr>
          <p:nvPr/>
        </p:nvPicPr>
        <p:blipFill>
          <a:blip r:embed="rId3" cstate="print"/>
          <a:srcRect/>
          <a:stretch>
            <a:fillRect/>
          </a:stretch>
        </p:blipFill>
        <p:spPr bwMode="auto">
          <a:xfrm>
            <a:off x="395536" y="4005064"/>
            <a:ext cx="1464039" cy="1325117"/>
          </a:xfrm>
          <a:prstGeom prst="rect">
            <a:avLst/>
          </a:prstGeom>
          <a:noFill/>
        </p:spPr>
      </p:pic>
      <p:pic>
        <p:nvPicPr>
          <p:cNvPr id="15368" name="Picture 8" descr="http://www.prawnik-online.eu/gallery/jaka-jest-minimalna-temperatura-w-miejscu-pracy-/normal/temperatura_w_pracy.jpg"/>
          <p:cNvPicPr>
            <a:picLocks noChangeAspect="1" noChangeArrowheads="1"/>
          </p:cNvPicPr>
          <p:nvPr/>
        </p:nvPicPr>
        <p:blipFill>
          <a:blip r:embed="rId4" cstate="print"/>
          <a:srcRect/>
          <a:stretch>
            <a:fillRect/>
          </a:stretch>
        </p:blipFill>
        <p:spPr bwMode="auto">
          <a:xfrm rot="596989">
            <a:off x="6352984" y="3541172"/>
            <a:ext cx="2347983" cy="2482449"/>
          </a:xfrm>
          <a:prstGeom prst="rect">
            <a:avLst/>
          </a:prstGeom>
          <a:ln>
            <a:noFill/>
          </a:ln>
          <a:effectLst>
            <a:outerShdw blurRad="292100" dist="139700" dir="2700000" algn="tl" rotWithShape="0">
              <a:srgbClr val="333333">
                <a:alpha val="65000"/>
              </a:srgbClr>
            </a:outerShdw>
          </a:effectLst>
        </p:spPr>
      </p:pic>
      <p:pic>
        <p:nvPicPr>
          <p:cNvPr id="15370" name="Picture 10" descr="http://3.bp.blogspot.com/-Qjfw7EVNpkI/TjlrmlsQIZI/AAAAAAAAAKo/1WfhueBiDPQ/s1600/03082011697.jpg"/>
          <p:cNvPicPr>
            <a:picLocks noChangeAspect="1" noChangeArrowheads="1"/>
          </p:cNvPicPr>
          <p:nvPr/>
        </p:nvPicPr>
        <p:blipFill>
          <a:blip r:embed="rId5" cstate="print"/>
          <a:srcRect/>
          <a:stretch>
            <a:fillRect/>
          </a:stretch>
        </p:blipFill>
        <p:spPr bwMode="auto">
          <a:xfrm rot="20906629">
            <a:off x="2417911" y="4017037"/>
            <a:ext cx="1800200" cy="2400267"/>
          </a:xfrm>
          <a:prstGeom prst="rect">
            <a:avLst/>
          </a:prstGeom>
          <a:ln>
            <a:noFill/>
          </a:ln>
          <a:effectLst>
            <a:outerShdw blurRad="292100" dist="139700" dir="2700000" algn="tl" rotWithShape="0">
              <a:srgbClr val="333333">
                <a:alpha val="65000"/>
              </a:srgbClr>
            </a:outerShdw>
          </a:effectLst>
        </p:spPr>
      </p:pic>
      <p:sp>
        <p:nvSpPr>
          <p:cNvPr id="9" name="Prostokąt 8"/>
          <p:cNvSpPr/>
          <p:nvPr/>
        </p:nvSpPr>
        <p:spPr>
          <a:xfrm rot="1504118">
            <a:off x="4401872" y="3735027"/>
            <a:ext cx="1649811" cy="923330"/>
          </a:xfrm>
          <a:prstGeom prst="rect">
            <a:avLst/>
          </a:prstGeom>
          <a:noFill/>
        </p:spPr>
        <p:txBody>
          <a:bodyPr wrap="none" lIns="91440" tIns="45720" rIns="91440" bIns="45720">
            <a:prstTxWarp prst="textPlain">
              <a:avLst>
                <a:gd name="adj" fmla="val 56242"/>
              </a:avLst>
            </a:prstTxWarp>
            <a:spAutoFit/>
          </a:bodyPr>
          <a:lstStyle/>
          <a:p>
            <a:pPr algn="ctr"/>
            <a:r>
              <a:rPr lang="pl-P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6200000" rotWithShape="0">
                    <a:prstClr val="black">
                      <a:alpha val="40000"/>
                    </a:prstClr>
                  </a:outerShdw>
                </a:effectLst>
              </a:rPr>
              <a:t>-193</a:t>
            </a:r>
            <a:endParaRPr lang="pl-P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6200000" rotWithShape="0">
                  <a:prstClr val="black">
                    <a:alpha val="40000"/>
                  </a:prst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ZERO</a:t>
            </a:r>
            <a:endParaRPr lang="pl-PL" sz="72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114800" cy="2044824"/>
          </a:xfrm>
        </p:spPr>
        <p:txBody>
          <a:bodyPr>
            <a:normAutofit/>
          </a:bodyPr>
          <a:lstStyle/>
          <a:p>
            <a:pPr>
              <a:buNone/>
            </a:pPr>
            <a:r>
              <a:rPr lang="pl-PL" sz="2000" dirty="0" smtClean="0"/>
              <a:t>Zero oznacza brak czegoś, a także początek . Nie jest ani liczbą pierwszą, ani złożoną. Niektórzy zaliczają ją do liczb naturalnych, a niektórzy nie. Rok zerowy nie istnieje.</a:t>
            </a:r>
            <a:endParaRPr lang="pl-PL" sz="2000" dirty="0"/>
          </a:p>
        </p:txBody>
      </p:sp>
      <p:pic>
        <p:nvPicPr>
          <p:cNvPr id="16387" name="Picture 3" descr="C:\Users\Julianka\AppData\Local\Microsoft\Windows\Temporary Internet Files\Content.IE5\XLXHJ73T\MC900434535[1].wmf"/>
          <p:cNvPicPr>
            <a:picLocks noChangeAspect="1" noChangeArrowheads="1"/>
          </p:cNvPicPr>
          <p:nvPr/>
        </p:nvPicPr>
        <p:blipFill>
          <a:blip r:embed="rId2" cstate="print"/>
          <a:srcRect/>
          <a:stretch>
            <a:fillRect/>
          </a:stretch>
        </p:blipFill>
        <p:spPr bwMode="auto">
          <a:xfrm rot="1324582">
            <a:off x="6159221" y="1353788"/>
            <a:ext cx="1581150" cy="1857375"/>
          </a:xfrm>
          <a:prstGeom prst="rect">
            <a:avLst/>
          </a:prstGeom>
          <a:noFill/>
        </p:spPr>
      </p:pic>
      <p:pic>
        <p:nvPicPr>
          <p:cNvPr id="16389" name="Picture 5" descr="http://lstly.s3.amazonaws.com/2010/145/bfa67f7f-53c3-4ed6-bd7d-824ece749023.gif"/>
          <p:cNvPicPr>
            <a:picLocks noChangeAspect="1" noChangeArrowheads="1"/>
          </p:cNvPicPr>
          <p:nvPr/>
        </p:nvPicPr>
        <p:blipFill>
          <a:blip r:embed="rId3" cstate="print"/>
          <a:srcRect/>
          <a:stretch>
            <a:fillRect/>
          </a:stretch>
        </p:blipFill>
        <p:spPr bwMode="auto">
          <a:xfrm rot="20760070">
            <a:off x="481066" y="3797536"/>
            <a:ext cx="2651517" cy="1628032"/>
          </a:xfrm>
          <a:prstGeom prst="rect">
            <a:avLst/>
          </a:prstGeom>
          <a:ln>
            <a:noFill/>
          </a:ln>
          <a:effectLst>
            <a:outerShdw blurRad="292100" dist="139700" dir="2700000" algn="tl" rotWithShape="0">
              <a:srgbClr val="333333">
                <a:alpha val="65000"/>
              </a:srgbClr>
            </a:outerShdw>
          </a:effectLst>
        </p:spPr>
      </p:pic>
      <p:pic>
        <p:nvPicPr>
          <p:cNvPr id="16391" name="Picture 7" descr="http://www.lettercult.com/alphabattle0/Rebufello_0.jpg"/>
          <p:cNvPicPr>
            <a:picLocks noChangeAspect="1" noChangeArrowheads="1"/>
          </p:cNvPicPr>
          <p:nvPr/>
        </p:nvPicPr>
        <p:blipFill>
          <a:blip r:embed="rId4" cstate="print"/>
          <a:srcRect/>
          <a:stretch>
            <a:fillRect/>
          </a:stretch>
        </p:blipFill>
        <p:spPr bwMode="auto">
          <a:xfrm rot="20793690">
            <a:off x="4187858" y="3116866"/>
            <a:ext cx="1872208" cy="1872208"/>
          </a:xfrm>
          <a:prstGeom prst="ellipse">
            <a:avLst/>
          </a:prstGeom>
          <a:ln>
            <a:noFill/>
          </a:ln>
          <a:effectLst>
            <a:softEdge rad="112500"/>
          </a:effectLst>
        </p:spPr>
      </p:pic>
      <p:pic>
        <p:nvPicPr>
          <p:cNvPr id="16394" name="Picture 10" descr="http://i.wp.pl/a/f/jpeg/27243/640-zero-flickr-tomraftery.jpeg"/>
          <p:cNvPicPr>
            <a:picLocks noChangeAspect="1" noChangeArrowheads="1"/>
          </p:cNvPicPr>
          <p:nvPr/>
        </p:nvPicPr>
        <p:blipFill>
          <a:blip r:embed="rId5" cstate="print"/>
          <a:srcRect/>
          <a:stretch>
            <a:fillRect/>
          </a:stretch>
        </p:blipFill>
        <p:spPr bwMode="auto">
          <a:xfrm rot="185608">
            <a:off x="3068413" y="5511047"/>
            <a:ext cx="2232248" cy="906851"/>
          </a:xfrm>
          <a:prstGeom prst="rect">
            <a:avLst/>
          </a:prstGeom>
          <a:ln>
            <a:noFill/>
          </a:ln>
          <a:effectLst>
            <a:outerShdw blurRad="292100" dist="139700" dir="2700000" algn="tl" rotWithShape="0">
              <a:srgbClr val="333333">
                <a:alpha val="65000"/>
              </a:srgbClr>
            </a:outerShdw>
          </a:effectLst>
        </p:spPr>
      </p:pic>
      <p:pic>
        <p:nvPicPr>
          <p:cNvPr id="16396" name="Picture 12" descr="http://ec.comps.canstockphoto.com/can-stock-photo_csp7691192.jpg"/>
          <p:cNvPicPr>
            <a:picLocks noChangeAspect="1" noChangeArrowheads="1"/>
          </p:cNvPicPr>
          <p:nvPr/>
        </p:nvPicPr>
        <p:blipFill>
          <a:blip r:embed="rId6" cstate="print"/>
          <a:srcRect l="11340" t="12782" r="13061" b="16001"/>
          <a:stretch>
            <a:fillRect/>
          </a:stretch>
        </p:blipFill>
        <p:spPr bwMode="auto">
          <a:xfrm rot="1657785">
            <a:off x="6267811" y="4703684"/>
            <a:ext cx="1512168" cy="147436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12968" cy="1143000"/>
          </a:xfrm>
        </p:spPr>
        <p:txBody>
          <a:bodyPr>
            <a:noAutofit/>
          </a:bodyPr>
          <a:lstStyle/>
          <a:p>
            <a:r>
              <a:rPr lang="pl-PL" sz="48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Świadomość istnienia liczb ujemnych</a:t>
            </a:r>
            <a:endParaRPr lang="pl-PL" sz="48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67544" y="1772816"/>
            <a:ext cx="4114800" cy="2260848"/>
          </a:xfrm>
        </p:spPr>
        <p:txBody>
          <a:bodyPr>
            <a:normAutofit/>
          </a:bodyPr>
          <a:lstStyle/>
          <a:p>
            <a:pPr>
              <a:buNone/>
            </a:pPr>
            <a:r>
              <a:rPr lang="pl-PL" sz="2000" dirty="0" smtClean="0"/>
              <a:t>Liczb ujemnych nie uznawano aż do XVIII wieku! Uważano, że nie mają sensu. Kiedyś po prostu nie było potrzeby używania ich. Nie było tak doskonale rozwiniętych finansów, od których zaczęto używanie liczb ujemnych. </a:t>
            </a:r>
            <a:endParaRPr lang="pl-PL" sz="2000" dirty="0"/>
          </a:p>
        </p:txBody>
      </p:sp>
      <p:pic>
        <p:nvPicPr>
          <p:cNvPr id="17410" name="Picture 2" descr="http://stasiak.blog.polityka.pl/wp-content/uploads/0gpw.jpg"/>
          <p:cNvPicPr>
            <a:picLocks noChangeAspect="1" noChangeArrowheads="1"/>
          </p:cNvPicPr>
          <p:nvPr/>
        </p:nvPicPr>
        <p:blipFill>
          <a:blip r:embed="rId2" cstate="print"/>
          <a:srcRect/>
          <a:stretch>
            <a:fillRect/>
          </a:stretch>
        </p:blipFill>
        <p:spPr bwMode="auto">
          <a:xfrm>
            <a:off x="899592" y="4149080"/>
            <a:ext cx="3528392" cy="2234649"/>
          </a:xfrm>
          <a:prstGeom prst="rect">
            <a:avLst/>
          </a:prstGeom>
          <a:ln>
            <a:noFill/>
          </a:ln>
          <a:effectLst>
            <a:outerShdw blurRad="292100" dist="139700" dir="2700000" algn="tl" rotWithShape="0">
              <a:srgbClr val="333333">
                <a:alpha val="65000"/>
              </a:srgbClr>
            </a:outerShdw>
          </a:effectLst>
        </p:spPr>
      </p:pic>
      <p:pic>
        <p:nvPicPr>
          <p:cNvPr id="17411" name="Picture 3" descr="C:\Users\Julianka\AppData\Local\Microsoft\Windows\Temporary Internet Files\Content.IE5\OOIJAVGK\MC900353603[1].wmf"/>
          <p:cNvPicPr>
            <a:picLocks noChangeAspect="1" noChangeArrowheads="1"/>
          </p:cNvPicPr>
          <p:nvPr/>
        </p:nvPicPr>
        <p:blipFill>
          <a:blip r:embed="rId3" cstate="print"/>
          <a:srcRect/>
          <a:stretch>
            <a:fillRect/>
          </a:stretch>
        </p:blipFill>
        <p:spPr bwMode="auto">
          <a:xfrm rot="1585294">
            <a:off x="6391253" y="3910976"/>
            <a:ext cx="1768790" cy="2442767"/>
          </a:xfrm>
          <a:prstGeom prst="rect">
            <a:avLst/>
          </a:prstGeom>
          <a:noFill/>
        </p:spPr>
      </p:pic>
      <p:sp>
        <p:nvSpPr>
          <p:cNvPr id="6" name="Objaśnienie owalne 5"/>
          <p:cNvSpPr/>
          <p:nvPr/>
        </p:nvSpPr>
        <p:spPr>
          <a:xfrm>
            <a:off x="4644008" y="1844824"/>
            <a:ext cx="2952328" cy="1656184"/>
          </a:xfrm>
          <a:prstGeom prst="wedgeEllipseCallout">
            <a:avLst>
              <a:gd name="adj1" fmla="val 29497"/>
              <a:gd name="adj2" fmla="val 131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5004048" y="2276872"/>
            <a:ext cx="2448272" cy="707886"/>
          </a:xfrm>
          <a:prstGeom prst="rect">
            <a:avLst/>
          </a:prstGeom>
          <a:noFill/>
        </p:spPr>
        <p:txBody>
          <a:bodyPr wrap="square" rtlCol="0">
            <a:spAutoFit/>
          </a:bodyPr>
          <a:lstStyle/>
          <a:p>
            <a:r>
              <a:rPr lang="pl-PL" sz="2000" dirty="0" smtClean="0">
                <a:solidFill>
                  <a:schemeClr val="bg1"/>
                </a:solidFill>
              </a:rPr>
              <a:t>Nie istnieje nic mniejszego od zera!</a:t>
            </a:r>
            <a:endParaRPr lang="pl-PL"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A świadomość zera?</a:t>
            </a:r>
            <a:endParaRPr lang="pl-PL" sz="66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457200" y="1600201"/>
            <a:ext cx="4114800" cy="2260848"/>
          </a:xfrm>
        </p:spPr>
        <p:txBody>
          <a:bodyPr>
            <a:normAutofit fontScale="92500" lnSpcReduction="10000"/>
          </a:bodyPr>
          <a:lstStyle/>
          <a:p>
            <a:pPr>
              <a:buNone/>
            </a:pPr>
            <a:r>
              <a:rPr lang="pl-PL" sz="2000" dirty="0" smtClean="0"/>
              <a:t>O zerze wiedziano trochę wcześniej. Jednak zastanawiano się wciąż „Jak nic może być czymś?”. Początkowo nie myślano o zerze jako o samodzielnej liczbie lecz zaczęto go używać do zapisu innych liczb, jako braku jednostek w danym rzędzie.</a:t>
            </a:r>
          </a:p>
          <a:p>
            <a:pPr>
              <a:buNone/>
            </a:pPr>
            <a:endParaRPr lang="pl-PL" sz="2000" dirty="0"/>
          </a:p>
        </p:txBody>
      </p:sp>
      <p:sp>
        <p:nvSpPr>
          <p:cNvPr id="4" name="pole tekstowe 3"/>
          <p:cNvSpPr txBox="1"/>
          <p:nvPr/>
        </p:nvSpPr>
        <p:spPr>
          <a:xfrm rot="967193">
            <a:off x="5724128" y="2132856"/>
            <a:ext cx="2448272" cy="1446550"/>
          </a:xfrm>
          <a:prstGeom prst="rect">
            <a:avLst/>
          </a:prstGeom>
          <a:noFill/>
          <a:ln w="38100">
            <a:solidFill>
              <a:schemeClr val="accent5">
                <a:lumMod val="75000"/>
              </a:schemeClr>
            </a:solidFill>
            <a:prstDash val="lgDash"/>
          </a:ln>
        </p:spPr>
        <p:txBody>
          <a:bodyPr wrap="square" rtlCol="0">
            <a:spAutoFit/>
          </a:bodyPr>
          <a:lstStyle/>
          <a:p>
            <a:r>
              <a:rPr lang="pl-PL" sz="3600" dirty="0" smtClean="0">
                <a:solidFill>
                  <a:srgbClr val="FF0000"/>
                </a:solidFill>
              </a:rPr>
              <a:t>1540 ≠ 154</a:t>
            </a:r>
          </a:p>
          <a:p>
            <a:endParaRPr lang="pl-PL" sz="1600" dirty="0" smtClean="0">
              <a:solidFill>
                <a:srgbClr val="FF0000"/>
              </a:solidFill>
            </a:endParaRPr>
          </a:p>
          <a:p>
            <a:r>
              <a:rPr lang="pl-PL" sz="3600" dirty="0" smtClean="0">
                <a:solidFill>
                  <a:srgbClr val="FF0000"/>
                </a:solidFill>
              </a:rPr>
              <a:t>2098 ≠ 298</a:t>
            </a:r>
            <a:endParaRPr lang="pl-PL" sz="3600" dirty="0">
              <a:solidFill>
                <a:srgbClr val="FF0000"/>
              </a:solidFill>
            </a:endParaRPr>
          </a:p>
        </p:txBody>
      </p:sp>
      <p:sp>
        <p:nvSpPr>
          <p:cNvPr id="6" name="pole tekstowe 5"/>
          <p:cNvSpPr txBox="1"/>
          <p:nvPr/>
        </p:nvSpPr>
        <p:spPr>
          <a:xfrm rot="20811330">
            <a:off x="581365" y="4403489"/>
            <a:ext cx="2952328" cy="707886"/>
          </a:xfrm>
          <a:prstGeom prst="rect">
            <a:avLst/>
          </a:prstGeom>
          <a:noFill/>
          <a:ln w="38100">
            <a:solidFill>
              <a:schemeClr val="accent5">
                <a:lumMod val="75000"/>
              </a:schemeClr>
            </a:solidFill>
            <a:prstDash val="lgDash"/>
          </a:ln>
        </p:spPr>
        <p:txBody>
          <a:bodyPr wrap="square" rtlCol="0">
            <a:spAutoFit/>
          </a:bodyPr>
          <a:lstStyle/>
          <a:p>
            <a:r>
              <a:rPr lang="pl-PL" sz="4000" dirty="0" smtClean="0">
                <a:solidFill>
                  <a:srgbClr val="FF0000"/>
                </a:solidFill>
              </a:rPr>
              <a:t>4908 = 49 8</a:t>
            </a:r>
            <a:endParaRPr lang="pl-PL" sz="4000" dirty="0">
              <a:solidFill>
                <a:srgbClr val="FF0000"/>
              </a:solidFill>
            </a:endParaRPr>
          </a:p>
        </p:txBody>
      </p:sp>
      <p:sp>
        <p:nvSpPr>
          <p:cNvPr id="7" name="pole tekstowe 6"/>
          <p:cNvSpPr txBox="1"/>
          <p:nvPr/>
        </p:nvSpPr>
        <p:spPr>
          <a:xfrm rot="350611">
            <a:off x="4211960" y="4437112"/>
            <a:ext cx="3672408" cy="1569660"/>
          </a:xfrm>
          <a:prstGeom prst="rect">
            <a:avLst/>
          </a:prstGeom>
          <a:noFill/>
          <a:ln w="38100">
            <a:solidFill>
              <a:schemeClr val="accent5">
                <a:lumMod val="75000"/>
              </a:schemeClr>
            </a:solidFill>
            <a:prstDash val="lgDash"/>
          </a:ln>
        </p:spPr>
        <p:txBody>
          <a:bodyPr wrap="square" rtlCol="0">
            <a:spAutoFit/>
          </a:bodyPr>
          <a:lstStyle/>
          <a:p>
            <a:pPr algn="ctr"/>
            <a:r>
              <a:rPr lang="pl-PL" sz="3200" dirty="0" smtClean="0">
                <a:solidFill>
                  <a:srgbClr val="FF0000"/>
                </a:solidFill>
              </a:rPr>
              <a:t>W zapisie rzymskim nie ma symbolu zera!!!</a:t>
            </a:r>
            <a:endParaRPr lang="pl-PL" sz="3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435280" cy="1301006"/>
          </a:xfrm>
        </p:spPr>
        <p:txBody>
          <a:bodyPr>
            <a:noAutofit/>
          </a:bodyPr>
          <a:lstStyle/>
          <a:p>
            <a:r>
              <a:rPr lang="pl-PL" sz="59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liczb ujemnych</a:t>
            </a:r>
            <a:endParaRPr lang="pl-PL" sz="59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395536" y="1412776"/>
            <a:ext cx="4186808" cy="2260848"/>
          </a:xfrm>
        </p:spPr>
        <p:txBody>
          <a:bodyPr>
            <a:normAutofit fontScale="92500"/>
          </a:bodyPr>
          <a:lstStyle/>
          <a:p>
            <a:pPr>
              <a:buNone/>
            </a:pPr>
            <a:r>
              <a:rPr lang="pl-PL" sz="2000" dirty="0" smtClean="0"/>
              <a:t>GRECY – pierwszym Grekiem rozpatrującym liczby ujemne był Diofantos (III w. n.e.). Starał się on rozwiązać równanie: 4x+20=0, ale stwierdził, że jest ono absurdalne. Używał on także pojęcia liczby „dodawanej” i „odejmowanej”.</a:t>
            </a:r>
            <a:endParaRPr lang="pl-PL" sz="2000" dirty="0"/>
          </a:p>
        </p:txBody>
      </p:sp>
      <p:pic>
        <p:nvPicPr>
          <p:cNvPr id="18434" name="Picture 2" descr="http://swiatmatematyki.pl/readfile.php?fle=file47594253393cb.200712071353"/>
          <p:cNvPicPr>
            <a:picLocks noChangeAspect="1" noChangeArrowheads="1"/>
          </p:cNvPicPr>
          <p:nvPr/>
        </p:nvPicPr>
        <p:blipFill>
          <a:blip r:embed="rId2" cstate="print"/>
          <a:srcRect/>
          <a:stretch>
            <a:fillRect/>
          </a:stretch>
        </p:blipFill>
        <p:spPr bwMode="auto">
          <a:xfrm>
            <a:off x="5436096" y="1484784"/>
            <a:ext cx="2888759" cy="4680520"/>
          </a:xfrm>
          <a:prstGeom prst="rect">
            <a:avLst/>
          </a:prstGeom>
          <a:ln>
            <a:noFill/>
          </a:ln>
          <a:effectLst>
            <a:outerShdw blurRad="292100" dist="139700" dir="2700000" algn="tl" rotWithShape="0">
              <a:srgbClr val="333333">
                <a:alpha val="65000"/>
              </a:srgbClr>
            </a:outerShdw>
          </a:effectLst>
        </p:spPr>
      </p:pic>
      <p:pic>
        <p:nvPicPr>
          <p:cNvPr id="18436" name="Picture 4" descr="Plik:Diophantus-II-8-Fermat.jpg"/>
          <p:cNvPicPr>
            <a:picLocks noChangeAspect="1" noChangeArrowheads="1"/>
          </p:cNvPicPr>
          <p:nvPr/>
        </p:nvPicPr>
        <p:blipFill>
          <a:blip r:embed="rId3" cstate="print"/>
          <a:srcRect r="11538" b="8449"/>
          <a:stretch>
            <a:fillRect/>
          </a:stretch>
        </p:blipFill>
        <p:spPr bwMode="auto">
          <a:xfrm>
            <a:off x="3059832" y="3789040"/>
            <a:ext cx="1728192" cy="2780135"/>
          </a:xfrm>
          <a:prstGeom prst="rect">
            <a:avLst/>
          </a:prstGeom>
          <a:ln>
            <a:noFill/>
          </a:ln>
          <a:effectLst>
            <a:outerShdw blurRad="292100" dist="139700" dir="2700000" algn="tl" rotWithShape="0">
              <a:srgbClr val="333333">
                <a:alpha val="65000"/>
              </a:srgbClr>
            </a:outerShdw>
          </a:effectLst>
        </p:spPr>
      </p:pic>
      <p:pic>
        <p:nvPicPr>
          <p:cNvPr id="18437" name="Picture 5" descr="C:\Users\Julianka\AppData\Local\Microsoft\Windows\Temporary Internet Files\Content.IE5\W7DKPBVM\MC900405786[1].wmf"/>
          <p:cNvPicPr>
            <a:picLocks noChangeAspect="1" noChangeArrowheads="1"/>
          </p:cNvPicPr>
          <p:nvPr/>
        </p:nvPicPr>
        <p:blipFill>
          <a:blip r:embed="rId4" cstate="print"/>
          <a:srcRect/>
          <a:stretch>
            <a:fillRect/>
          </a:stretch>
        </p:blipFill>
        <p:spPr bwMode="auto">
          <a:xfrm>
            <a:off x="323528" y="3933056"/>
            <a:ext cx="2321781" cy="22840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435280" cy="1301006"/>
          </a:xfrm>
        </p:spPr>
        <p:txBody>
          <a:bodyPr>
            <a:noAutofit/>
          </a:bodyPr>
          <a:lstStyle/>
          <a:p>
            <a:r>
              <a:rPr lang="pl-PL" sz="59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liczb ujemnych</a:t>
            </a:r>
            <a:endParaRPr lang="pl-PL" sz="59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395536" y="1412776"/>
            <a:ext cx="4186808" cy="2260848"/>
          </a:xfrm>
        </p:spPr>
        <p:txBody>
          <a:bodyPr>
            <a:normAutofit fontScale="92500" lnSpcReduction="10000"/>
          </a:bodyPr>
          <a:lstStyle/>
          <a:p>
            <a:pPr>
              <a:buNone/>
            </a:pPr>
            <a:r>
              <a:rPr lang="pl-PL" sz="2000" dirty="0" smtClean="0"/>
              <a:t>HINDUSI – matematyk </a:t>
            </a:r>
            <a:r>
              <a:rPr lang="pl-PL" sz="2000" dirty="0" err="1" smtClean="0"/>
              <a:t>Brahmagupta</a:t>
            </a:r>
            <a:r>
              <a:rPr lang="pl-PL" sz="2000" dirty="0" smtClean="0"/>
              <a:t> używał liczb ujemnych. Inni hinduscy matematycy także rozróżniali liczby dodatnie od ujemnych dodając do nich słowa odpowiednie do „majątku” i „długu”. Używano ich w celu księgowania długu.</a:t>
            </a:r>
            <a:endParaRPr lang="pl-PL" sz="2000" dirty="0"/>
          </a:p>
        </p:txBody>
      </p:sp>
      <p:pic>
        <p:nvPicPr>
          <p:cNvPr id="20482" name="Picture 2" descr="http://www.storyofmathematics.com/images2/brahmagupta.jpg"/>
          <p:cNvPicPr>
            <a:picLocks noChangeAspect="1" noChangeArrowheads="1"/>
          </p:cNvPicPr>
          <p:nvPr/>
        </p:nvPicPr>
        <p:blipFill>
          <a:blip r:embed="rId2" cstate="print"/>
          <a:srcRect/>
          <a:stretch>
            <a:fillRect/>
          </a:stretch>
        </p:blipFill>
        <p:spPr bwMode="auto">
          <a:xfrm>
            <a:off x="323528" y="3789040"/>
            <a:ext cx="1905000" cy="2609851"/>
          </a:xfrm>
          <a:prstGeom prst="rect">
            <a:avLst/>
          </a:prstGeom>
          <a:ln>
            <a:noFill/>
          </a:ln>
          <a:effectLst>
            <a:outerShdw blurRad="292100" dist="139700" dir="2700000" algn="tl" rotWithShape="0">
              <a:srgbClr val="333333">
                <a:alpha val="65000"/>
              </a:srgbClr>
            </a:outerShdw>
          </a:effectLst>
        </p:spPr>
      </p:pic>
      <p:pic>
        <p:nvPicPr>
          <p:cNvPr id="20484" name="Picture 4" descr="http://conceptart.org/forums/attachment.php?attachmentid=78114&amp;d=1168968271"/>
          <p:cNvPicPr>
            <a:picLocks noChangeAspect="1" noChangeArrowheads="1"/>
          </p:cNvPicPr>
          <p:nvPr/>
        </p:nvPicPr>
        <p:blipFill>
          <a:blip r:embed="rId3" cstate="print"/>
          <a:srcRect/>
          <a:stretch>
            <a:fillRect/>
          </a:stretch>
        </p:blipFill>
        <p:spPr bwMode="auto">
          <a:xfrm>
            <a:off x="4572000" y="1988840"/>
            <a:ext cx="4176464" cy="3406577"/>
          </a:xfrm>
          <a:prstGeom prst="rect">
            <a:avLst/>
          </a:prstGeom>
          <a:ln>
            <a:noFill/>
          </a:ln>
          <a:effectLst>
            <a:outerShdw blurRad="292100" dist="139700" dir="2700000" algn="tl" rotWithShape="0">
              <a:srgbClr val="333333">
                <a:alpha val="65000"/>
              </a:srgbClr>
            </a:outerShdw>
          </a:effectLst>
        </p:spPr>
      </p:pic>
      <p:pic>
        <p:nvPicPr>
          <p:cNvPr id="20487" name="Picture 7" descr="C:\Users\Julianka\AppData\Local\Microsoft\Windows\Temporary Internet Files\Content.IE5\OOIJAVGK\MC900405814[1].wmf"/>
          <p:cNvPicPr>
            <a:picLocks noChangeAspect="1" noChangeArrowheads="1"/>
          </p:cNvPicPr>
          <p:nvPr/>
        </p:nvPicPr>
        <p:blipFill>
          <a:blip r:embed="rId4" cstate="print"/>
          <a:srcRect/>
          <a:stretch>
            <a:fillRect/>
          </a:stretch>
        </p:blipFill>
        <p:spPr bwMode="auto">
          <a:xfrm>
            <a:off x="2411760" y="4005064"/>
            <a:ext cx="1955800" cy="1924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435280" cy="1301006"/>
          </a:xfrm>
        </p:spPr>
        <p:txBody>
          <a:bodyPr>
            <a:noAutofit/>
          </a:bodyPr>
          <a:lstStyle/>
          <a:p>
            <a:r>
              <a:rPr lang="pl-PL" sz="59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Historia liczb ujemnych</a:t>
            </a:r>
            <a:endParaRPr lang="pl-PL" sz="59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Symbol zastępczy zawartości 2"/>
          <p:cNvSpPr>
            <a:spLocks noGrp="1"/>
          </p:cNvSpPr>
          <p:nvPr>
            <p:ph idx="1"/>
          </p:nvPr>
        </p:nvSpPr>
        <p:spPr>
          <a:xfrm>
            <a:off x="395536" y="1412776"/>
            <a:ext cx="4186808" cy="2260848"/>
          </a:xfrm>
        </p:spPr>
        <p:txBody>
          <a:bodyPr>
            <a:normAutofit/>
          </a:bodyPr>
          <a:lstStyle/>
          <a:p>
            <a:pPr>
              <a:buNone/>
            </a:pPr>
            <a:r>
              <a:rPr lang="pl-PL" sz="2000" dirty="0" smtClean="0"/>
              <a:t>CHIŃCZYCY – używali liczb ujemnych już w I wieku p.n.e. ! Jest to najstarsza wzmianka o liczbach ujemnych na całym świecie. Liczby dodatnie były zapisywane kolorem czerwonym, a ujemne czarnym.</a:t>
            </a:r>
            <a:endParaRPr lang="pl-PL" sz="2000" dirty="0"/>
          </a:p>
        </p:txBody>
      </p:sp>
      <p:pic>
        <p:nvPicPr>
          <p:cNvPr id="21506" name="Picture 2" descr="http://cdn.timerime.com/cdn-3/upload/resized/66931/760673/resized_image2_2e1572067d781e9a5429296b19ea6281.jpg"/>
          <p:cNvPicPr>
            <a:picLocks noChangeAspect="1" noChangeArrowheads="1"/>
          </p:cNvPicPr>
          <p:nvPr/>
        </p:nvPicPr>
        <p:blipFill>
          <a:blip r:embed="rId2" cstate="print"/>
          <a:srcRect/>
          <a:stretch>
            <a:fillRect/>
          </a:stretch>
        </p:blipFill>
        <p:spPr bwMode="auto">
          <a:xfrm>
            <a:off x="4788024" y="1628800"/>
            <a:ext cx="2286000" cy="1771651"/>
          </a:xfrm>
          <a:prstGeom prst="rect">
            <a:avLst/>
          </a:prstGeom>
          <a:noFill/>
        </p:spPr>
      </p:pic>
      <p:pic>
        <p:nvPicPr>
          <p:cNvPr id="21508" name="Picture 4" descr="http://www.sacre-coeur.at/Gymnasium/waswirbieten/naturwiss/mathematik/Mathe%20Wpf%20Seite/ChinesischeMathematik-Dateien/image008.gif"/>
          <p:cNvPicPr>
            <a:picLocks noChangeAspect="1" noChangeArrowheads="1"/>
          </p:cNvPicPr>
          <p:nvPr/>
        </p:nvPicPr>
        <p:blipFill>
          <a:blip r:embed="rId3" cstate="print"/>
          <a:srcRect/>
          <a:stretch>
            <a:fillRect/>
          </a:stretch>
        </p:blipFill>
        <p:spPr bwMode="auto">
          <a:xfrm>
            <a:off x="7236296" y="1844824"/>
            <a:ext cx="1762125" cy="1514475"/>
          </a:xfrm>
          <a:prstGeom prst="rect">
            <a:avLst/>
          </a:prstGeom>
          <a:noFill/>
        </p:spPr>
      </p:pic>
      <p:pic>
        <p:nvPicPr>
          <p:cNvPr id="21510" name="Picture 6" descr="http://www.chinapage.com/jiuzhang.gif"/>
          <p:cNvPicPr>
            <a:picLocks noChangeAspect="1" noChangeArrowheads="1"/>
          </p:cNvPicPr>
          <p:nvPr/>
        </p:nvPicPr>
        <p:blipFill>
          <a:blip r:embed="rId4" cstate="print"/>
          <a:srcRect/>
          <a:stretch>
            <a:fillRect/>
          </a:stretch>
        </p:blipFill>
        <p:spPr bwMode="auto">
          <a:xfrm>
            <a:off x="6012160" y="3573016"/>
            <a:ext cx="2160240" cy="2815015"/>
          </a:xfrm>
          <a:prstGeom prst="rect">
            <a:avLst/>
          </a:prstGeom>
          <a:noFill/>
        </p:spPr>
      </p:pic>
      <p:pic>
        <p:nvPicPr>
          <p:cNvPr id="21511" name="Picture 7" descr="C:\Users\Julianka\AppData\Local\Microsoft\Windows\Temporary Internet Files\Content.IE5\W7DKPBVM\MC900405724[1].wmf"/>
          <p:cNvPicPr>
            <a:picLocks noChangeAspect="1" noChangeArrowheads="1"/>
          </p:cNvPicPr>
          <p:nvPr/>
        </p:nvPicPr>
        <p:blipFill>
          <a:blip r:embed="rId5" cstate="print"/>
          <a:srcRect/>
          <a:stretch>
            <a:fillRect/>
          </a:stretch>
        </p:blipFill>
        <p:spPr bwMode="auto">
          <a:xfrm>
            <a:off x="611560" y="3861048"/>
            <a:ext cx="2736304" cy="2385382"/>
          </a:xfrm>
          <a:prstGeom prst="rect">
            <a:avLst/>
          </a:prstGeom>
          <a:ln>
            <a:noFill/>
          </a:ln>
          <a:effectLst>
            <a:outerShdw blurRad="292100" dist="139700" dir="2700000" algn="tl" rotWithShape="0">
              <a:srgbClr val="333333">
                <a:alpha val="65000"/>
              </a:srgbClr>
            </a:outerShdw>
          </a:effectLst>
        </p:spPr>
      </p:pic>
      <p:sp>
        <p:nvSpPr>
          <p:cNvPr id="11" name="pole tekstowe 10"/>
          <p:cNvSpPr txBox="1"/>
          <p:nvPr/>
        </p:nvSpPr>
        <p:spPr>
          <a:xfrm>
            <a:off x="3851920" y="4149080"/>
            <a:ext cx="1512168" cy="1631216"/>
          </a:xfrm>
          <a:prstGeom prst="rect">
            <a:avLst/>
          </a:prstGeom>
          <a:noFill/>
          <a:ln w="38100">
            <a:solidFill>
              <a:schemeClr val="accent5">
                <a:lumMod val="75000"/>
              </a:schemeClr>
            </a:solidFill>
            <a:prstDash val="lgDash"/>
          </a:ln>
        </p:spPr>
        <p:txBody>
          <a:bodyPr wrap="square" rtlCol="0">
            <a:spAutoFit/>
          </a:bodyPr>
          <a:lstStyle/>
          <a:p>
            <a:pPr algn="ctr"/>
            <a:r>
              <a:rPr lang="pl-PL" sz="3600" dirty="0" smtClean="0"/>
              <a:t>2910</a:t>
            </a:r>
          </a:p>
          <a:p>
            <a:pPr algn="ctr"/>
            <a:endParaRPr lang="pl-PL" sz="2400" dirty="0"/>
          </a:p>
          <a:p>
            <a:pPr algn="ctr"/>
            <a:r>
              <a:rPr lang="pl-PL" sz="3600" dirty="0" smtClean="0">
                <a:solidFill>
                  <a:srgbClr val="FF0000"/>
                </a:solidFill>
              </a:rPr>
              <a:t>2910</a:t>
            </a:r>
            <a:endParaRPr lang="pl-PL" sz="3600" dirty="0">
              <a:solidFill>
                <a:srgbClr val="FF0000"/>
              </a:solidFill>
            </a:endParaRPr>
          </a:p>
        </p:txBody>
      </p:sp>
    </p:spTree>
  </p:cSld>
  <p:clrMapOvr>
    <a:masterClrMapping/>
  </p:clrMapOvr>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497</TotalTime>
  <Words>532</Words>
  <Application>Microsoft Office PowerPoint</Application>
  <PresentationFormat>Pokaz na ekranie (4:3)</PresentationFormat>
  <Paragraphs>63</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Welcome</vt:lpstr>
      <vt:lpstr>Slajd 1</vt:lpstr>
      <vt:lpstr>Co to jest liczba?</vt:lpstr>
      <vt:lpstr>Co to jest liczba ujemna?</vt:lpstr>
      <vt:lpstr>ZERO</vt:lpstr>
      <vt:lpstr>Świadomość istnienia liczb ujemnych</vt:lpstr>
      <vt:lpstr>A świadomość zera?</vt:lpstr>
      <vt:lpstr>Historia liczb ujemnych</vt:lpstr>
      <vt:lpstr>Historia liczb ujemnych</vt:lpstr>
      <vt:lpstr>Historia liczb ujemnych</vt:lpstr>
      <vt:lpstr>Historia Zera</vt:lpstr>
      <vt:lpstr>Historia Zera</vt:lpstr>
      <vt:lpstr>Historia Zera</vt:lpstr>
      <vt:lpstr>Jak zapisywano liczby ujemne?</vt:lpstr>
      <vt:lpstr>Jak zapisywano zero?</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Julianka</dc:creator>
  <cp:lastModifiedBy>echudy</cp:lastModifiedBy>
  <cp:revision>29</cp:revision>
  <dcterms:created xsi:type="dcterms:W3CDTF">2012-10-14T10:37:39Z</dcterms:created>
  <dcterms:modified xsi:type="dcterms:W3CDTF">2012-10-17T14:01:23Z</dcterms:modified>
</cp:coreProperties>
</file>