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9" r:id="rId3"/>
    <p:sldId id="263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85F"/>
    <a:srgbClr val="B5DDE9"/>
    <a:srgbClr val="FFFFA7"/>
    <a:srgbClr val="FFFF85"/>
    <a:srgbClr val="A2D767"/>
    <a:srgbClr val="ADDC7A"/>
    <a:srgbClr val="B2DE82"/>
    <a:srgbClr val="C9E7A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C4A3F-79CB-40E8-8057-8BB7A9D2821C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3B940-6384-4423-9817-F5BF31015C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8B4C6-BFFB-46C5-9B73-2B0B23D4EA2B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2826-1D49-4139-B792-9D27103306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91664-4A6E-4EBE-86D4-04B7BC09F03E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D114C-B5B0-447C-B7C5-262A9D1C22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0356D-9972-47BA-875C-4B960E31849B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0695-B420-4CE0-8B59-349E813EBE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C235-DC82-4C06-B0FF-A4F143895443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BC3A-B9D0-4B6B-8631-B577076C03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14321-769A-4947-9B7B-0E856708DDBE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4DFF-A182-47C8-8517-3F0F527E56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1A46-DE9D-4127-8810-E7FA5EAAC771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F0B89-376B-4EC6-A5A8-9450105F16A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EE47-A283-4E56-918B-4046E2BD9CB3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F68E-5350-4EF2-AE24-78BD431F45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97201-37C1-4544-A1C6-5B342A9A810F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CC50-40BC-4B7A-AF3C-16ECCE4CD2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76944-2F2F-40D1-8BF1-6E251D7168E9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56C-E1BB-4119-BFD2-A82E2ED5BE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F1938-7456-43CB-B884-B085D0A3E4B3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2BC0C-F509-413D-89E1-BFDB04C42A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D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01E08-76EE-4B32-A5DA-6906CB6FEDCB}" type="datetimeFigureOut">
              <a:rPr lang="pl-PL"/>
              <a:pPr>
                <a:defRPr/>
              </a:pPr>
              <a:t>2012-10-24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D1BF88-33AA-43C3-B05E-53074A434D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1619250" y="765175"/>
            <a:ext cx="6477000" cy="1828800"/>
          </a:xfrm>
        </p:spPr>
        <p:txBody>
          <a:bodyPr/>
          <a:lstStyle/>
          <a:p>
            <a:pPr eaLnBrk="1" hangingPunct="1"/>
            <a:r>
              <a:rPr lang="pl-PL" sz="8000" smtClean="0">
                <a:solidFill>
                  <a:srgbClr val="17385F"/>
                </a:solidFill>
              </a:rPr>
              <a:t>Zaskroniec</a:t>
            </a:r>
            <a:r>
              <a:rPr lang="pl-PL" smtClean="0"/>
              <a:t> </a:t>
            </a:r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1763713" y="4221163"/>
            <a:ext cx="6400800" cy="1752600"/>
          </a:xfrm>
        </p:spPr>
        <p:txBody>
          <a:bodyPr/>
          <a:lstStyle/>
          <a:p>
            <a:pPr eaLnBrk="1" hangingPunct="1"/>
            <a:r>
              <a:rPr lang="pl-PL" smtClean="0">
                <a:solidFill>
                  <a:schemeClr val="tx1"/>
                </a:solidFill>
              </a:rPr>
              <a:t>                               </a:t>
            </a:r>
            <a:r>
              <a:rPr lang="pl-PL" smtClean="0">
                <a:solidFill>
                  <a:schemeClr val="tx2"/>
                </a:solidFill>
              </a:rPr>
              <a:t>Agnieszka</a:t>
            </a:r>
            <a:r>
              <a:rPr lang="pl-PL" smtClean="0">
                <a:solidFill>
                  <a:schemeClr val="bg1"/>
                </a:solidFill>
              </a:rPr>
              <a:t> </a:t>
            </a:r>
            <a:r>
              <a:rPr lang="pl-PL" smtClean="0">
                <a:solidFill>
                  <a:schemeClr val="tx2"/>
                </a:solidFill>
              </a:rPr>
              <a:t>Kowalska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997200"/>
            <a:ext cx="4103688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2"/>
                </a:solidFill>
              </a:rPr>
              <a:t>Występowanie</a:t>
            </a:r>
          </a:p>
        </p:txBody>
      </p:sp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</a:rPr>
              <a:t>    Zaskroniec spotykany jest w prawie całej Europie. Jest on również widywany w Azji Mniejszej i Środkowej. Na tak dużym obszarze wyodrębniono kilka podgatunków różniących się wielkością i ubarwieniem. Podlega całkowitej ochronie.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2"/>
                </a:solidFill>
              </a:rPr>
              <a:t>Środowisko i tryb życia</a:t>
            </a:r>
          </a:p>
        </p:txBody>
      </p:sp>
      <p:sp>
        <p:nvSpPr>
          <p:cNvPr id="1536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700213"/>
            <a:ext cx="6491287" cy="18732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pl-PL" sz="2000" smtClean="0">
                <a:solidFill>
                  <a:schemeClr val="tx2"/>
                </a:solidFill>
              </a:rPr>
              <a:t>     </a:t>
            </a:r>
            <a:r>
              <a:rPr lang="pl-PL" sz="2000" smtClean="0">
                <a:solidFill>
                  <a:schemeClr val="tx2"/>
                </a:solidFill>
                <a:latin typeface="Arial" charset="0"/>
                <a:cs typeface="Arial" charset="0"/>
              </a:rPr>
              <a:t>Zaskroniec najczęściej widywany jest przy zbiornikach wodnych. Lubi zarośnięte brzegi oraz różne mokradła.  Jest również spotykany w lasach,  na skraju polan, parkach, ogrodach i wilgotnych łąkach. Zaskroniec jest aktywny w ciągu dnia a rano można go zobaczyć na słońcu. Później wyrusza na polowanie. Jest on na lądzie szybki i zwinny zaś w</a:t>
            </a:r>
            <a:endParaRPr lang="pl-PL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pl-PL" sz="12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pl-PL" sz="1200" smtClean="0"/>
          </a:p>
        </p:txBody>
      </p:sp>
      <p:pic>
        <p:nvPicPr>
          <p:cNvPr id="15363" name="Obraz 5" descr="zaskroniec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268413"/>
            <a:ext cx="18288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Prostokąt 4"/>
          <p:cNvSpPr>
            <a:spLocks noChangeArrowheads="1"/>
          </p:cNvSpPr>
          <p:nvPr/>
        </p:nvSpPr>
        <p:spPr bwMode="auto">
          <a:xfrm>
            <a:off x="755650" y="3644900"/>
            <a:ext cx="80645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dirty="0">
                <a:solidFill>
                  <a:schemeClr val="tx2"/>
                </a:solidFill>
              </a:rPr>
              <a:t>wodzie doskonale pływa i nurkuje. Jest on najbardziej związanym z wodą wężem. Gdy czuje się zagrożony chowa się w wodzie lub gęstych zaroślach. Stara się </a:t>
            </a:r>
            <a:r>
              <a:rPr lang="pl-PL" sz="2000" dirty="0" smtClean="0">
                <a:solidFill>
                  <a:schemeClr val="tx2"/>
                </a:solidFill>
              </a:rPr>
              <a:t>przestraszyć </a:t>
            </a:r>
            <a:r>
              <a:rPr lang="pl-PL" sz="2000" dirty="0">
                <a:solidFill>
                  <a:schemeClr val="tx2"/>
                </a:solidFill>
              </a:rPr>
              <a:t>przeciwnika sycząc i unosząc przednią część ciała.  Gdy to nie działa wydziela bardzo nieprzyjemną w zapachu wydzielinę albo udaje martwego.  Kąsa w ostateczności. W naszym klimacie zimuje  od końca września do marca, kwietnia. 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2"/>
                </a:solidFill>
              </a:rPr>
              <a:t>Wygląd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dirty="0" smtClean="0">
                <a:solidFill>
                  <a:schemeClr val="tx2"/>
                </a:solidFill>
              </a:rPr>
              <a:t>    Samice są większe od samca. Osiągają długość do 2 m. za to samiec zaledwie 1 m. Zaskroniec  jest koloru zazwyczaj szarego w różnych odcieniach. Są często widoczne czarne kropki. </a:t>
            </a:r>
            <a:r>
              <a:rPr lang="pl-PL" smtClean="0">
                <a:solidFill>
                  <a:schemeClr val="tx2"/>
                </a:solidFill>
              </a:rPr>
              <a:t>Z tyłu głowy można zaobserwować żółte plamki, które są tylko charakterystyczne dla zaskrońca. </a:t>
            </a:r>
          </a:p>
          <a:p>
            <a:pPr eaLnBrk="1" hangingPunct="1">
              <a:buFont typeface="Arial" charset="0"/>
              <a:buNone/>
            </a:pPr>
            <a:endParaRPr lang="pl-PL" dirty="0" smtClean="0">
              <a:solidFill>
                <a:schemeClr val="tx2"/>
              </a:solidFill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4581525"/>
            <a:ext cx="2716212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2"/>
                </a:solidFill>
              </a:rPr>
              <a:t>Pokarm</a:t>
            </a: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</a:rPr>
              <a:t>    Zaskrońce jedzą najczęściej różne gatunki żab i ich kijanki, traszki, ropuchy, ryby oraz jaszczurki. Małe zaskrońce najczęściej jedzą kijanki oraz małe dżdżownice. Większość ofiar połykają żywcem. </a:t>
            </a:r>
          </a:p>
          <a:p>
            <a:pPr eaLnBrk="1" hangingPunct="1">
              <a:buFont typeface="Arial" charset="0"/>
              <a:buNone/>
            </a:pPr>
            <a:endParaRPr lang="pl-PL" smtClean="0"/>
          </a:p>
          <a:p>
            <a:pPr eaLnBrk="1" hangingPunct="1">
              <a:buFont typeface="Arial" charset="0"/>
              <a:buNone/>
            </a:pPr>
            <a:r>
              <a:rPr lang="pl-PL" smtClean="0"/>
              <a:t> 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227513"/>
            <a:ext cx="3097212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3789363"/>
            <a:ext cx="352742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solidFill>
                  <a:schemeClr val="tx2"/>
                </a:solidFill>
              </a:rPr>
              <a:t>Rozmnażanie</a:t>
            </a:r>
            <a:r>
              <a:rPr lang="pl-PL" smtClean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</a:rPr>
              <a:t>   Gady najczęściej rozmnażają się </a:t>
            </a:r>
            <a:endParaRPr lang="pl-PL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pl-PL" smtClean="0">
                <a:solidFill>
                  <a:schemeClr val="tx2"/>
                </a:solidFill>
              </a:rPr>
              <a:t>od marca do maja. Kilka tygodni </a:t>
            </a:r>
            <a:endParaRPr lang="pl-PL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pl-PL" smtClean="0">
                <a:solidFill>
                  <a:schemeClr val="tx2"/>
                </a:solidFill>
              </a:rPr>
              <a:t>po kopulacji, w lipcu lub sierpniu </a:t>
            </a:r>
            <a:endParaRPr lang="pl-PL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pl-PL" smtClean="0">
                <a:solidFill>
                  <a:schemeClr val="tx2"/>
                </a:solidFill>
              </a:rPr>
              <a:t>samica składa kilkanaście jaj (przeważnie</a:t>
            </a:r>
            <a:endParaRPr lang="pl-PL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pl-PL" smtClean="0">
                <a:solidFill>
                  <a:schemeClr val="tx2"/>
                </a:solidFill>
                <a:latin typeface="Arial" charset="0"/>
              </a:rPr>
              <a:t>  </a:t>
            </a:r>
            <a:r>
              <a:rPr lang="pl-PL" smtClean="0">
                <a:solidFill>
                  <a:schemeClr val="tx2"/>
                </a:solidFill>
              </a:rPr>
              <a:t> od 8 do 20, sporadycznie nawet do 50). Często</a:t>
            </a:r>
            <a:r>
              <a:rPr lang="pl-PL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pl-PL" smtClean="0">
                <a:solidFill>
                  <a:schemeClr val="tx2"/>
                </a:solidFill>
              </a:rPr>
              <a:t>zdarza się tak, że w jednej norze parę samic składa jaja. Czyli w jednym miejscu znajduje się kilkaset jaj. Zależnie od temperatury w otoczeniu jaja rozwijają się od 4 do 8 tygodni. Młode zaskrońce legną się w sierpniu lub lipcu.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pl-PL" sz="20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pl-PL" sz="2000" smtClean="0">
              <a:solidFill>
                <a:schemeClr val="bg1"/>
              </a:solidFill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836712"/>
            <a:ext cx="2843212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345</Words>
  <Application>Microsoft Office PowerPoint</Application>
  <PresentationFormat>Pokaz na ekranie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Zaskroniec </vt:lpstr>
      <vt:lpstr>Występowanie</vt:lpstr>
      <vt:lpstr>Środowisko i tryb życia</vt:lpstr>
      <vt:lpstr>Wygląd</vt:lpstr>
      <vt:lpstr>Pokarm</vt:lpstr>
      <vt:lpstr>Rozmnażanie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Zaskroniec </dc:title>
  <dc:creator>Kowalski</dc:creator>
  <cp:lastModifiedBy>Kowalski</cp:lastModifiedBy>
  <cp:revision>23</cp:revision>
  <dcterms:created xsi:type="dcterms:W3CDTF">2012-10-05T16:56:58Z</dcterms:created>
  <dcterms:modified xsi:type="dcterms:W3CDTF">2012-10-24T17:55:39Z</dcterms:modified>
</cp:coreProperties>
</file>