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sldIdLst>
    <p:sldId id="256" r:id="rId2"/>
    <p:sldId id="259" r:id="rId3"/>
    <p:sldId id="263" r:id="rId4"/>
    <p:sldId id="258" r:id="rId5"/>
    <p:sldId id="260" r:id="rId6"/>
    <p:sldId id="261" r:id="rId7"/>
  </p:sldIdLst>
  <p:sldSz cx="9144000" cy="6858000" type="screen4x3"/>
  <p:notesSz cx="6858000" cy="9144000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7385F"/>
    <a:srgbClr val="B5DDE9"/>
    <a:srgbClr val="FFFFA7"/>
    <a:srgbClr val="FFFF85"/>
    <a:srgbClr val="A2D767"/>
    <a:srgbClr val="ADDC7A"/>
    <a:srgbClr val="B2DE82"/>
    <a:srgbClr val="C9E7A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1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0C4A3F-79CB-40E8-8057-8BB7A9D2821C}" type="datetimeFigureOut">
              <a:rPr lang="pl-PL"/>
              <a:pPr>
                <a:defRPr/>
              </a:pPr>
              <a:t>2012-10-24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B3B940-6384-4423-9817-F5BF31015C8F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B8B4C6-BFFB-46C5-9B73-2B0B23D4EA2B}" type="datetimeFigureOut">
              <a:rPr lang="pl-PL"/>
              <a:pPr>
                <a:defRPr/>
              </a:pPr>
              <a:t>2012-10-24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8D2826-1D49-4139-B792-9D271033069C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291664-4A6E-4EBE-86D4-04B7BC09F03E}" type="datetimeFigureOut">
              <a:rPr lang="pl-PL"/>
              <a:pPr>
                <a:defRPr/>
              </a:pPr>
              <a:t>2012-10-24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AD114C-B5B0-447C-B7C5-262A9D1C2240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30356D-9972-47BA-875C-4B960E31849B}" type="datetimeFigureOut">
              <a:rPr lang="pl-PL"/>
              <a:pPr>
                <a:defRPr/>
              </a:pPr>
              <a:t>2012-10-24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5C0695-B420-4CE0-8B59-349E813EBEB9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10C235-DC82-4C06-B0FF-A4F143895443}" type="datetimeFigureOut">
              <a:rPr lang="pl-PL"/>
              <a:pPr>
                <a:defRPr/>
              </a:pPr>
              <a:t>2012-10-24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83BC3A-B9D0-4B6B-8631-B577076C03E3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514321-769A-4947-9B7B-0E856708DDBE}" type="datetimeFigureOut">
              <a:rPr lang="pl-PL"/>
              <a:pPr>
                <a:defRPr/>
              </a:pPr>
              <a:t>2012-10-24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114DFF-A182-47C8-8517-3F0F527E5669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CA1A46-DE9D-4127-8810-E7FA5EAAC771}" type="datetimeFigureOut">
              <a:rPr lang="pl-PL"/>
              <a:pPr>
                <a:defRPr/>
              </a:pPr>
              <a:t>2012-10-24</a:t>
            </a:fld>
            <a:endParaRPr lang="pl-PL"/>
          </a:p>
        </p:txBody>
      </p:sp>
      <p:sp>
        <p:nvSpPr>
          <p:cNvPr id="8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7F0B89-376B-4EC6-A5A8-9450105F16A9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45EE47-A283-4E56-918B-4046E2BD9CB3}" type="datetimeFigureOut">
              <a:rPr lang="pl-PL"/>
              <a:pPr>
                <a:defRPr/>
              </a:pPr>
              <a:t>2012-10-24</a:t>
            </a:fld>
            <a:endParaRPr lang="pl-PL"/>
          </a:p>
        </p:txBody>
      </p:sp>
      <p:sp>
        <p:nvSpPr>
          <p:cNvPr id="4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B4F68E-5350-4EF2-AE24-78BD431F4525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B97201-37C1-4544-A1C6-5B342A9A810F}" type="datetimeFigureOut">
              <a:rPr lang="pl-PL"/>
              <a:pPr>
                <a:defRPr/>
              </a:pPr>
              <a:t>2012-10-24</a:t>
            </a:fld>
            <a:endParaRPr lang="pl-PL"/>
          </a:p>
        </p:txBody>
      </p:sp>
      <p:sp>
        <p:nvSpPr>
          <p:cNvPr id="3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8ACC50-40BC-4B7A-AF3C-16ECCE4CD2F7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776944-2F2F-40D1-8BF1-6E251D7168E9}" type="datetimeFigureOut">
              <a:rPr lang="pl-PL"/>
              <a:pPr>
                <a:defRPr/>
              </a:pPr>
              <a:t>2012-10-24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08E56C-E1BB-4119-BFD2-A82E2ED5BE41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2F1938-7456-43CB-B884-B085D0A3E4B3}" type="datetimeFigureOut">
              <a:rPr lang="pl-PL"/>
              <a:pPr>
                <a:defRPr/>
              </a:pPr>
              <a:t>2012-10-24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D2BC0C-F509-413D-89E1-BFDB04C42A2B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5DDE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ymbol zastępczy tytułu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</a:t>
            </a:r>
          </a:p>
        </p:txBody>
      </p:sp>
      <p:sp>
        <p:nvSpPr>
          <p:cNvPr id="1027" name="Symbol zastępczy tekstu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7401E08-76EE-4B32-A5DA-6906CB6FEDCB}" type="datetimeFigureOut">
              <a:rPr lang="pl-PL"/>
              <a:pPr>
                <a:defRPr/>
              </a:pPr>
              <a:t>2012-10-24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0D1BF88-33AA-43C3-B05E-53074A434D07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ytuł 1"/>
          <p:cNvSpPr>
            <a:spLocks noGrp="1"/>
          </p:cNvSpPr>
          <p:nvPr>
            <p:ph type="ctrTitle"/>
          </p:nvPr>
        </p:nvSpPr>
        <p:spPr>
          <a:xfrm>
            <a:off x="1619250" y="765175"/>
            <a:ext cx="6477000" cy="1828800"/>
          </a:xfrm>
        </p:spPr>
        <p:txBody>
          <a:bodyPr/>
          <a:lstStyle/>
          <a:p>
            <a:pPr eaLnBrk="1" hangingPunct="1"/>
            <a:r>
              <a:rPr lang="pl-PL" sz="8000" smtClean="0">
                <a:solidFill>
                  <a:srgbClr val="17385F"/>
                </a:solidFill>
              </a:rPr>
              <a:t>Zaskroniec</a:t>
            </a:r>
            <a:r>
              <a:rPr lang="pl-PL" smtClean="0"/>
              <a:t> </a:t>
            </a:r>
          </a:p>
        </p:txBody>
      </p:sp>
      <p:sp>
        <p:nvSpPr>
          <p:cNvPr id="13314" name="Podtytuł 2"/>
          <p:cNvSpPr>
            <a:spLocks noGrp="1"/>
          </p:cNvSpPr>
          <p:nvPr>
            <p:ph type="subTitle" idx="1"/>
          </p:nvPr>
        </p:nvSpPr>
        <p:spPr>
          <a:xfrm>
            <a:off x="1763713" y="4221163"/>
            <a:ext cx="6400800" cy="1752600"/>
          </a:xfrm>
        </p:spPr>
        <p:txBody>
          <a:bodyPr/>
          <a:lstStyle/>
          <a:p>
            <a:pPr eaLnBrk="1" hangingPunct="1"/>
            <a:r>
              <a:rPr lang="pl-PL" smtClean="0">
                <a:solidFill>
                  <a:schemeClr val="tx1"/>
                </a:solidFill>
              </a:rPr>
              <a:t>                               </a:t>
            </a:r>
            <a:r>
              <a:rPr lang="pl-PL" smtClean="0">
                <a:solidFill>
                  <a:schemeClr val="tx2"/>
                </a:solidFill>
              </a:rPr>
              <a:t>Agnieszka</a:t>
            </a:r>
            <a:r>
              <a:rPr lang="pl-PL" smtClean="0">
                <a:solidFill>
                  <a:schemeClr val="bg1"/>
                </a:solidFill>
              </a:rPr>
              <a:t> </a:t>
            </a:r>
            <a:r>
              <a:rPr lang="pl-PL" smtClean="0">
                <a:solidFill>
                  <a:schemeClr val="tx2"/>
                </a:solidFill>
              </a:rPr>
              <a:t>Kowalska</a:t>
            </a:r>
          </a:p>
        </p:txBody>
      </p:sp>
      <p:pic>
        <p:nvPicPr>
          <p:cNvPr id="1331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850" y="2997200"/>
            <a:ext cx="4103688" cy="307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mtClean="0">
                <a:solidFill>
                  <a:schemeClr val="tx2"/>
                </a:solidFill>
              </a:rPr>
              <a:t>Występowanie</a:t>
            </a:r>
          </a:p>
        </p:txBody>
      </p:sp>
      <p:sp>
        <p:nvSpPr>
          <p:cNvPr id="14338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</a:pPr>
            <a:r>
              <a:rPr lang="pl-PL" smtClean="0">
                <a:solidFill>
                  <a:schemeClr val="tx2"/>
                </a:solidFill>
              </a:rPr>
              <a:t>    Zaskroniec spotykany jest w prawie całej Europie. Jest on również widywany w Azji Mniejszej i Środkowej. Na tak dużym obszarze wyodrębniono kilka podgatunków różniących się wielkością i ubarwieniem. Podlega całkowitej ochronie.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mtClean="0">
                <a:solidFill>
                  <a:schemeClr val="tx2"/>
                </a:solidFill>
              </a:rPr>
              <a:t>Środowisko i tryb życia</a:t>
            </a:r>
          </a:p>
        </p:txBody>
      </p:sp>
      <p:sp>
        <p:nvSpPr>
          <p:cNvPr id="15362" name="Symbol zastępczy zawartości 2"/>
          <p:cNvSpPr>
            <a:spLocks noGrp="1"/>
          </p:cNvSpPr>
          <p:nvPr>
            <p:ph idx="1"/>
          </p:nvPr>
        </p:nvSpPr>
        <p:spPr>
          <a:xfrm>
            <a:off x="395288" y="1700213"/>
            <a:ext cx="6491287" cy="1873250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  <a:buFont typeface="Arial" charset="0"/>
              <a:buNone/>
            </a:pPr>
            <a:r>
              <a:rPr lang="pl-PL" sz="2000" smtClean="0">
                <a:solidFill>
                  <a:schemeClr val="tx2"/>
                </a:solidFill>
              </a:rPr>
              <a:t>     </a:t>
            </a:r>
            <a:r>
              <a:rPr lang="pl-PL" sz="2000" smtClean="0">
                <a:solidFill>
                  <a:schemeClr val="tx2"/>
                </a:solidFill>
                <a:latin typeface="Arial" charset="0"/>
                <a:cs typeface="Arial" charset="0"/>
              </a:rPr>
              <a:t>Zaskroniec najczęściej widywany jest przy zbiornikach wodnych. Lubi zarośnięte brzegi oraz różne mokradła.  Jest również spotykany w lasach,  na skraju polan, parkach, ogrodach i wilgotnych łąkach. Zaskroniec jest aktywny w ciągu dnia a rano można go zobaczyć na słońcu. Później wyrusza na polowanie. Jest on na lądzie szybki i zwinny zaś w</a:t>
            </a:r>
            <a:endParaRPr lang="pl-PL" sz="2000" smtClean="0">
              <a:latin typeface="Arial" charset="0"/>
              <a:cs typeface="Arial" charset="0"/>
            </a:endParaRPr>
          </a:p>
          <a:p>
            <a:pPr eaLnBrk="1" hangingPunct="1">
              <a:lnSpc>
                <a:spcPct val="90000"/>
              </a:lnSpc>
            </a:pPr>
            <a:endParaRPr lang="pl-PL" sz="1200" smtClean="0"/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endParaRPr lang="pl-PL" sz="1200" smtClean="0"/>
          </a:p>
        </p:txBody>
      </p:sp>
      <p:pic>
        <p:nvPicPr>
          <p:cNvPr id="15363" name="Obraz 5" descr="zaskroniec.jpe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48488" y="1268413"/>
            <a:ext cx="1828800" cy="2376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4" name="Prostokąt 4"/>
          <p:cNvSpPr>
            <a:spLocks noChangeArrowheads="1"/>
          </p:cNvSpPr>
          <p:nvPr/>
        </p:nvSpPr>
        <p:spPr bwMode="auto">
          <a:xfrm>
            <a:off x="755650" y="3644900"/>
            <a:ext cx="8064500" cy="224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pl-PL" sz="2000" dirty="0">
                <a:solidFill>
                  <a:schemeClr val="tx2"/>
                </a:solidFill>
              </a:rPr>
              <a:t>wodzie doskonale pływa i nurkuje. Jest on najbardziej związanym z wodą wężem. Gdy czuje się zagrożony chowa się w wodzie lub gęstych zaroślach. Stara się </a:t>
            </a:r>
            <a:r>
              <a:rPr lang="pl-PL" sz="2000" dirty="0" smtClean="0">
                <a:solidFill>
                  <a:schemeClr val="tx2"/>
                </a:solidFill>
              </a:rPr>
              <a:t>przestraszyć </a:t>
            </a:r>
            <a:r>
              <a:rPr lang="pl-PL" sz="2000" dirty="0">
                <a:solidFill>
                  <a:schemeClr val="tx2"/>
                </a:solidFill>
              </a:rPr>
              <a:t>przeciwnika sycząc i unosząc przednią część ciała.  Gdy to nie działa wydziela bardzo nieprzyjemną w zapachu wydzielinę albo udaje martwego.  Kąsa w ostateczności. W naszym klimacie zimuje  od końca września do marca, kwietnia. </a:t>
            </a:r>
            <a:endParaRPr lang="pl-PL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mtClean="0">
                <a:solidFill>
                  <a:schemeClr val="tx2"/>
                </a:solidFill>
              </a:rPr>
              <a:t>Wygląd</a:t>
            </a:r>
          </a:p>
        </p:txBody>
      </p:sp>
      <p:sp>
        <p:nvSpPr>
          <p:cNvPr id="16386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</a:pPr>
            <a:r>
              <a:rPr lang="pl-PL" dirty="0" smtClean="0">
                <a:solidFill>
                  <a:schemeClr val="tx2"/>
                </a:solidFill>
              </a:rPr>
              <a:t>    Samice są większe od samca. Osiągają długość do 2 m. za to samiec zaledwie 1 m. Zaskroniec  jest koloru zazwyczaj szarego w różnych odcieniach. Są często widoczne czarne kropki. </a:t>
            </a:r>
            <a:r>
              <a:rPr lang="pl-PL" smtClean="0">
                <a:solidFill>
                  <a:schemeClr val="tx2"/>
                </a:solidFill>
              </a:rPr>
              <a:t>Z tyłu głowy można zaobserwować żółte plamki, które są tylko charakterystyczne dla zaskrońca. </a:t>
            </a:r>
          </a:p>
          <a:p>
            <a:pPr eaLnBrk="1" hangingPunct="1">
              <a:buFont typeface="Arial" charset="0"/>
              <a:buNone/>
            </a:pPr>
            <a:endParaRPr lang="pl-PL" dirty="0" smtClean="0">
              <a:solidFill>
                <a:schemeClr val="tx2"/>
              </a:solidFill>
            </a:endParaRPr>
          </a:p>
        </p:txBody>
      </p:sp>
      <p:pic>
        <p:nvPicPr>
          <p:cNvPr id="1638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27538" y="4581525"/>
            <a:ext cx="2716212" cy="2109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mtClean="0">
                <a:solidFill>
                  <a:schemeClr val="tx2"/>
                </a:solidFill>
              </a:rPr>
              <a:t>Pokarm</a:t>
            </a:r>
          </a:p>
        </p:txBody>
      </p:sp>
      <p:sp>
        <p:nvSpPr>
          <p:cNvPr id="17410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</a:pPr>
            <a:r>
              <a:rPr lang="pl-PL" smtClean="0">
                <a:solidFill>
                  <a:schemeClr val="tx2"/>
                </a:solidFill>
              </a:rPr>
              <a:t>    Zaskrońce jedzą najczęściej różne gatunki żab i ich kijanki, traszki, ropuchy, ryby oraz jaszczurki. Małe zaskrońce najczęściej jedzą kijanki oraz małe dżdżownice. Większość ofiar połykają żywcem. </a:t>
            </a:r>
          </a:p>
          <a:p>
            <a:pPr eaLnBrk="1" hangingPunct="1">
              <a:buFont typeface="Arial" charset="0"/>
              <a:buNone/>
            </a:pPr>
            <a:endParaRPr lang="pl-PL" smtClean="0"/>
          </a:p>
          <a:p>
            <a:pPr eaLnBrk="1" hangingPunct="1">
              <a:buFont typeface="Arial" charset="0"/>
              <a:buNone/>
            </a:pPr>
            <a:r>
              <a:rPr lang="pl-PL" smtClean="0"/>
              <a:t> </a:t>
            </a:r>
          </a:p>
        </p:txBody>
      </p:sp>
      <p:pic>
        <p:nvPicPr>
          <p:cNvPr id="17411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088" y="4227513"/>
            <a:ext cx="3097212" cy="2125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2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19700" y="3789363"/>
            <a:ext cx="3527425" cy="264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mtClean="0">
                <a:solidFill>
                  <a:schemeClr val="tx2"/>
                </a:solidFill>
              </a:rPr>
              <a:t>Rozmnażanie</a:t>
            </a:r>
            <a:r>
              <a:rPr lang="pl-PL" smtClean="0"/>
              <a:t>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pl-PL" smtClean="0">
                <a:solidFill>
                  <a:schemeClr val="tx2"/>
                </a:solidFill>
              </a:rPr>
              <a:t>   Gady najczęściej rozmnażają się </a:t>
            </a:r>
            <a:endParaRPr lang="pl-PL" smtClean="0">
              <a:solidFill>
                <a:schemeClr val="tx2"/>
              </a:solidFill>
              <a:latin typeface="Arial" charset="0"/>
            </a:endParaRP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pl-PL" smtClean="0">
                <a:solidFill>
                  <a:schemeClr val="tx2"/>
                </a:solidFill>
                <a:latin typeface="Arial" charset="0"/>
              </a:rPr>
              <a:t>   </a:t>
            </a:r>
            <a:r>
              <a:rPr lang="pl-PL" smtClean="0">
                <a:solidFill>
                  <a:schemeClr val="tx2"/>
                </a:solidFill>
              </a:rPr>
              <a:t>od marca do maja. Kilka tygodni </a:t>
            </a:r>
            <a:endParaRPr lang="pl-PL" smtClean="0">
              <a:solidFill>
                <a:schemeClr val="tx2"/>
              </a:solidFill>
              <a:latin typeface="Arial" charset="0"/>
            </a:endParaRP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pl-PL" smtClean="0">
                <a:solidFill>
                  <a:schemeClr val="tx2"/>
                </a:solidFill>
                <a:latin typeface="Arial" charset="0"/>
              </a:rPr>
              <a:t>   </a:t>
            </a:r>
            <a:r>
              <a:rPr lang="pl-PL" smtClean="0">
                <a:solidFill>
                  <a:schemeClr val="tx2"/>
                </a:solidFill>
              </a:rPr>
              <a:t>po kopulacji, w lipcu lub sierpniu </a:t>
            </a:r>
            <a:endParaRPr lang="pl-PL" smtClean="0">
              <a:solidFill>
                <a:schemeClr val="tx2"/>
              </a:solidFill>
              <a:latin typeface="Arial" charset="0"/>
            </a:endParaRP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pl-PL" smtClean="0">
                <a:solidFill>
                  <a:schemeClr val="tx2"/>
                </a:solidFill>
                <a:latin typeface="Arial" charset="0"/>
              </a:rPr>
              <a:t>   </a:t>
            </a:r>
            <a:r>
              <a:rPr lang="pl-PL" smtClean="0">
                <a:solidFill>
                  <a:schemeClr val="tx2"/>
                </a:solidFill>
              </a:rPr>
              <a:t>samica składa kilkanaście jaj (przeważnie</a:t>
            </a:r>
            <a:endParaRPr lang="pl-PL" smtClean="0">
              <a:solidFill>
                <a:schemeClr val="tx2"/>
              </a:solidFill>
              <a:latin typeface="Arial" charset="0"/>
            </a:endParaRP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pl-PL" smtClean="0">
                <a:solidFill>
                  <a:schemeClr val="tx2"/>
                </a:solidFill>
                <a:latin typeface="Arial" charset="0"/>
              </a:rPr>
              <a:t>  </a:t>
            </a:r>
            <a:r>
              <a:rPr lang="pl-PL" smtClean="0">
                <a:solidFill>
                  <a:schemeClr val="tx2"/>
                </a:solidFill>
              </a:rPr>
              <a:t> od 8 do 20, sporadycznie nawet do 50). Często</a:t>
            </a:r>
            <a:r>
              <a:rPr lang="pl-PL" smtClean="0">
                <a:solidFill>
                  <a:schemeClr val="tx2"/>
                </a:solidFill>
                <a:latin typeface="Arial" charset="0"/>
              </a:rPr>
              <a:t> </a:t>
            </a:r>
            <a:r>
              <a:rPr lang="pl-PL" smtClean="0">
                <a:solidFill>
                  <a:schemeClr val="tx2"/>
                </a:solidFill>
              </a:rPr>
              <a:t>zdarza się tak, że w jednej norze parę samic składa jaja. Czyli w jednym miejscu znajduje się kilkaset jaj. Zależnie od temperatury w otoczeniu jaja rozwijają się od 4 do 8 tygodni. Młode zaskrońce legną się w sierpniu lub lipcu. 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endParaRPr lang="pl-PL" sz="2000" smtClean="0">
              <a:solidFill>
                <a:schemeClr val="bg1"/>
              </a:solidFill>
            </a:endParaRP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endParaRPr lang="pl-PL" sz="2000" smtClean="0">
              <a:solidFill>
                <a:schemeClr val="bg1"/>
              </a:solidFill>
            </a:endParaRPr>
          </a:p>
        </p:txBody>
      </p:sp>
      <p:pic>
        <p:nvPicPr>
          <p:cNvPr id="1843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56176" y="836712"/>
            <a:ext cx="2843212" cy="2139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201</TotalTime>
  <Words>345</Words>
  <Application>Microsoft Office PowerPoint</Application>
  <PresentationFormat>Pokaz na ekranie (4:3)</PresentationFormat>
  <Paragraphs>19</Paragraphs>
  <Slides>6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6</vt:i4>
      </vt:variant>
    </vt:vector>
  </HeadingPairs>
  <TitlesOfParts>
    <vt:vector size="7" baseType="lpstr">
      <vt:lpstr>Motyw pakietu Office</vt:lpstr>
      <vt:lpstr>Zaskroniec </vt:lpstr>
      <vt:lpstr>Występowanie</vt:lpstr>
      <vt:lpstr>Środowisko i tryb życia</vt:lpstr>
      <vt:lpstr>Wygląd</vt:lpstr>
      <vt:lpstr>Pokarm</vt:lpstr>
      <vt:lpstr>Rozmnażanie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Zaskroniec </dc:title>
  <dc:creator>Kowalski</dc:creator>
  <cp:lastModifiedBy>Kowalski</cp:lastModifiedBy>
  <cp:revision>23</cp:revision>
  <dcterms:created xsi:type="dcterms:W3CDTF">2012-10-05T16:56:58Z</dcterms:created>
  <dcterms:modified xsi:type="dcterms:W3CDTF">2012-10-24T17:55:39Z</dcterms:modified>
</cp:coreProperties>
</file>