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4" r:id="rId7"/>
    <p:sldId id="265" r:id="rId8"/>
    <p:sldId id="260" r:id="rId9"/>
    <p:sldId id="261" r:id="rId10"/>
    <p:sldId id="262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FF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246FA-3B29-421B-87B4-74FD78A40AA2}" type="datetimeFigureOut">
              <a:rPr lang="en-US" smtClean="0"/>
              <a:pPr/>
              <a:t>10/13/2012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D89A6-01CC-4A56-BB45-BFA93E42B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1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9A6-01CC-4A56-BB45-BFA93E42B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1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Pamiętać o książce!!!!!!!!!!!!!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9A6-01CC-4A56-BB45-BFA93E42B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Filmik!!!!!!!!!!!!!!!!!!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9A6-01CC-4A56-BB45-BFA93E42B0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2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267200"/>
            <a:ext cx="7772400" cy="8143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lang="en-US" sz="4800" kern="1200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png"/><Relationship Id="rId9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83568" y="980728"/>
            <a:ext cx="7920880" cy="48965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perspectiveAbove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/>
            <a:r>
              <a:rPr lang="pl-PL" sz="115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Openclassic" pitchFamily="2" charset="-18"/>
              </a:rPr>
              <a:t>Wszechświat</a:t>
            </a:r>
            <a:endParaRPr lang="pl-PL" sz="115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Openclassic" pitchFamily="2" charset="-18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411760" y="3429000"/>
            <a:ext cx="4644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>
                    <a:lumMod val="85000"/>
                  </a:schemeClr>
                </a:solidFill>
              </a:rPr>
              <a:t>Czyli co znajduje się za naszym Układem Słonecznym. </a:t>
            </a:r>
            <a:endParaRPr lang="pl-PL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C:\Users\Julianka\AppData\Local\Microsoft\Windows\Temporary Internet Files\Content.IE5\OOIJAVGK\MC9004362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8460432" y="332656"/>
            <a:ext cx="288032" cy="288032"/>
          </a:xfrm>
          <a:prstGeom prst="rect">
            <a:avLst/>
          </a:prstGeom>
          <a:noFill/>
        </p:spPr>
      </p:pic>
      <p:pic>
        <p:nvPicPr>
          <p:cNvPr id="7" name="Picture 2" descr="C:\Users\Julianka\AppData\Local\Microsoft\Windows\Temporary Internet Files\Content.IE5\OOIJAVGK\MC90043627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8028384" y="4005064"/>
            <a:ext cx="216024" cy="216024"/>
          </a:xfrm>
          <a:prstGeom prst="rect">
            <a:avLst/>
          </a:prstGeom>
          <a:noFill/>
        </p:spPr>
      </p:pic>
      <p:pic>
        <p:nvPicPr>
          <p:cNvPr id="8" name="Picture 2" descr="C:\Users\Julianka\AppData\Local\Microsoft\Windows\Temporary Internet Files\Content.IE5\OOIJAVGK\MC9004362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475656" y="3789040"/>
            <a:ext cx="288032" cy="288032"/>
          </a:xfrm>
          <a:prstGeom prst="rect">
            <a:avLst/>
          </a:prstGeom>
          <a:noFill/>
        </p:spPr>
      </p:pic>
      <p:pic>
        <p:nvPicPr>
          <p:cNvPr id="9" name="Picture 2" descr="C:\Users\Julianka\AppData\Local\Microsoft\Windows\Temporary Internet Files\Content.IE5\OOIJAVGK\MC9004362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660232" y="2636912"/>
            <a:ext cx="288032" cy="288032"/>
          </a:xfrm>
          <a:prstGeom prst="rect">
            <a:avLst/>
          </a:prstGeom>
          <a:noFill/>
        </p:spPr>
      </p:pic>
      <p:pic>
        <p:nvPicPr>
          <p:cNvPr id="10" name="Picture 2" descr="C:\Users\Julianka\AppData\Local\Microsoft\Windows\Temporary Internet Files\Content.IE5\OOIJAVGK\MC90043627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275856" y="5805264"/>
            <a:ext cx="216024" cy="216024"/>
          </a:xfrm>
          <a:prstGeom prst="rect">
            <a:avLst/>
          </a:prstGeom>
          <a:noFill/>
        </p:spPr>
      </p:pic>
      <p:pic>
        <p:nvPicPr>
          <p:cNvPr id="11" name="Picture 2" descr="C:\Users\Julianka\AppData\Local\Microsoft\Windows\Temporary Internet Files\Content.IE5\OOIJAVGK\MC9004362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668344" y="6021288"/>
            <a:ext cx="288032" cy="288032"/>
          </a:xfrm>
          <a:prstGeom prst="rect">
            <a:avLst/>
          </a:prstGeom>
          <a:noFill/>
        </p:spPr>
      </p:pic>
      <p:pic>
        <p:nvPicPr>
          <p:cNvPr id="12" name="Picture 2" descr="C:\Users\Julianka\AppData\Local\Microsoft\Windows\Temporary Internet Files\Content.IE5\OOIJAVGK\MC9004362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788024" y="2204864"/>
            <a:ext cx="288032" cy="288032"/>
          </a:xfrm>
          <a:prstGeom prst="rect">
            <a:avLst/>
          </a:prstGeom>
          <a:noFill/>
        </p:spPr>
      </p:pic>
      <p:pic>
        <p:nvPicPr>
          <p:cNvPr id="13" name="Picture 2" descr="C:\Users\Julianka\AppData\Local\Microsoft\Windows\Temporary Internet Files\Content.IE5\OOIJAVGK\MC9004362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83568" y="548680"/>
            <a:ext cx="288032" cy="288032"/>
          </a:xfrm>
          <a:prstGeom prst="rect">
            <a:avLst/>
          </a:prstGeom>
          <a:noFill/>
        </p:spPr>
      </p:pic>
      <p:pic>
        <p:nvPicPr>
          <p:cNvPr id="1027" name="Picture 3" descr="C:\Users\Julianka\AppData\Local\Microsoft\Windows\Temporary Internet Files\Content.IE5\OOIJAVGK\MC90041362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4785682"/>
            <a:ext cx="1944216" cy="2072317"/>
          </a:xfrm>
          <a:prstGeom prst="rect">
            <a:avLst/>
          </a:prstGeom>
          <a:noFill/>
        </p:spPr>
      </p:pic>
      <p:pic>
        <p:nvPicPr>
          <p:cNvPr id="1028" name="Picture 4" descr="C:\Users\Julianka\AppData\Local\Microsoft\Windows\Temporary Internet Files\Content.IE5\419G987N\MC90041362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76672"/>
            <a:ext cx="432048" cy="189562"/>
          </a:xfrm>
          <a:prstGeom prst="rect">
            <a:avLst/>
          </a:prstGeom>
          <a:noFill/>
        </p:spPr>
      </p:pic>
      <p:pic>
        <p:nvPicPr>
          <p:cNvPr id="1029" name="Picture 5" descr="C:\Users\Julianka\AppData\Local\Microsoft\Windows\Temporary Internet Files\Content.IE5\XLXHJ73T\MC90003721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88640"/>
            <a:ext cx="429941" cy="285067"/>
          </a:xfrm>
          <a:prstGeom prst="rect">
            <a:avLst/>
          </a:prstGeom>
          <a:noFill/>
        </p:spPr>
      </p:pic>
      <p:pic>
        <p:nvPicPr>
          <p:cNvPr id="1030" name="Picture 6" descr="C:\Users\Julianka\AppData\Local\Microsoft\Windows\Temporary Internet Files\Content.IE5\419G987N\MC90002616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1988840"/>
            <a:ext cx="494854" cy="355280"/>
          </a:xfrm>
          <a:prstGeom prst="rect">
            <a:avLst/>
          </a:prstGeom>
          <a:noFill/>
        </p:spPr>
      </p:pic>
      <p:pic>
        <p:nvPicPr>
          <p:cNvPr id="1031" name="Picture 7" descr="C:\Users\Julianka\AppData\Local\Microsoft\Windows\Temporary Internet Files\Content.IE5\OOIJAVGK\MC900232169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5517232"/>
            <a:ext cx="623685" cy="6186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/>
              <a:t>Czarne Dziury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5410944" cy="29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/>
              <a:t>Masywne i supermasywne czarne dziury</a:t>
            </a:r>
          </a:p>
          <a:p>
            <a:pPr>
              <a:buNone/>
            </a:pPr>
            <a:r>
              <a:rPr lang="pl-PL" sz="2000" dirty="0" smtClean="0"/>
              <a:t>	Czarne dziury można podzielić na zwykłe, masywne i supermasywne. </a:t>
            </a:r>
            <a:r>
              <a:rPr lang="pl-PL" sz="2000" dirty="0" err="1" smtClean="0"/>
              <a:t>Supermasywna</a:t>
            </a:r>
            <a:r>
              <a:rPr lang="pl-PL" sz="2000" dirty="0" smtClean="0"/>
              <a:t> czarna dziura ma masę ok. miliard razy większą od Słońca. Naukowcy przypuszczają, że w centrum każdej galaktyki znajduje się </a:t>
            </a:r>
            <a:r>
              <a:rPr lang="pl-PL" sz="2000" dirty="0" err="1" smtClean="0"/>
              <a:t>supermasywna</a:t>
            </a:r>
            <a:r>
              <a:rPr lang="pl-PL" sz="2000" dirty="0" smtClean="0"/>
              <a:t> czarna dziura.</a:t>
            </a:r>
            <a:endParaRPr lang="pl-PL" sz="2000" dirty="0"/>
          </a:p>
        </p:txBody>
      </p:sp>
      <p:pic>
        <p:nvPicPr>
          <p:cNvPr id="23554" name="Picture 2" descr="http://www.wiw.pl/astronomia/grafika/1010-ngc4261.jpg"/>
          <p:cNvPicPr>
            <a:picLocks noChangeAspect="1" noChangeArrowheads="1"/>
          </p:cNvPicPr>
          <p:nvPr/>
        </p:nvPicPr>
        <p:blipFill>
          <a:blip r:embed="rId2" cstate="print"/>
          <a:srcRect l="7560" t="15007" r="5501" b="15584"/>
          <a:stretch>
            <a:fillRect/>
          </a:stretch>
        </p:blipFill>
        <p:spPr bwMode="auto">
          <a:xfrm>
            <a:off x="323528" y="4005064"/>
            <a:ext cx="331236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www.kosmos.edu.pl/media/astrofotografia/galaktyki/foto/ngc-4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556792"/>
            <a:ext cx="2808312" cy="255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www.wiw.pl/astronomia/eseje/kosmologia/droga_mleczna/ngc7052-z.jpg"/>
          <p:cNvPicPr>
            <a:picLocks noChangeAspect="1" noChangeArrowheads="1"/>
          </p:cNvPicPr>
          <p:nvPr/>
        </p:nvPicPr>
        <p:blipFill>
          <a:blip r:embed="rId4" cstate="print"/>
          <a:srcRect t="34040" b="23844"/>
          <a:stretch>
            <a:fillRect/>
          </a:stretch>
        </p:blipFill>
        <p:spPr bwMode="auto">
          <a:xfrm rot="21153861">
            <a:off x="3800351" y="4512021"/>
            <a:ext cx="460851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s.v3.tvp.pl/repository/attachment/b/7/9/b7905fc5dc267fa811bc0b7ddca1b3c81223016333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77072"/>
            <a:ext cx="3549055" cy="2387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dirty="0" smtClean="0"/>
              <a:t>Komety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12776"/>
            <a:ext cx="4186808" cy="24768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000" dirty="0" smtClean="0"/>
              <a:t>Komety to duże, brudne, nie zawsze okrągłe „kule śnieżne”, krążące wokół Słońca i innych gwiazd. Kiedy zbliżają się do Słońca ciągną za sobą długi warkocz. Komety mogą być uwięzione w pobliżu gwiazdy lub swobodnie podróżować po Wszechświecie.</a:t>
            </a:r>
            <a:endParaRPr lang="pl-PL" sz="2000" dirty="0"/>
          </a:p>
        </p:txBody>
      </p:sp>
      <p:pic>
        <p:nvPicPr>
          <p:cNvPr id="26626" name="Picture 2" descr="http://www.gim44.home.pl/prace_uczniow/kamil_kaczorowski_2d/obrazy/kometa_halle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3363">
            <a:off x="3394285" y="3250410"/>
            <a:ext cx="2990850" cy="220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www.rsiphotos.com/images/photos/Comet_Hyakutake2.jpg"/>
          <p:cNvPicPr>
            <a:picLocks noChangeAspect="1" noChangeArrowheads="1"/>
          </p:cNvPicPr>
          <p:nvPr/>
        </p:nvPicPr>
        <p:blipFill>
          <a:blip r:embed="rId4" cstate="print"/>
          <a:srcRect l="11734" t="32606" r="12835" b="15142"/>
          <a:stretch>
            <a:fillRect/>
          </a:stretch>
        </p:blipFill>
        <p:spPr bwMode="auto">
          <a:xfrm rot="781125">
            <a:off x="6179008" y="1246989"/>
            <a:ext cx="2683762" cy="280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http://images.zeit.de/wissen/2011-02/komet-tempel-1/komet-tempel-1-540x304.jpg"/>
          <p:cNvPicPr>
            <a:picLocks noChangeAspect="1" noChangeArrowheads="1"/>
          </p:cNvPicPr>
          <p:nvPr/>
        </p:nvPicPr>
        <p:blipFill>
          <a:blip r:embed="rId5" cstate="print"/>
          <a:srcRect l="16800" r="24401"/>
          <a:stretch>
            <a:fillRect/>
          </a:stretch>
        </p:blipFill>
        <p:spPr bwMode="auto">
          <a:xfrm>
            <a:off x="539552" y="4023456"/>
            <a:ext cx="2808312" cy="268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4" name="Picture 10" descr="C:\Users\Julianka\AppData\Local\Microsoft\Windows\Temporary Internet Files\Content.IE5\419G987N\MC90033112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32294">
            <a:off x="1475656" y="404664"/>
            <a:ext cx="811819" cy="60549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/>
              <a:t>Planetoidy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2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Planetoidy to ciała krążące wokół Słońca, które są zbyt duże nawet jak na planetę karłowatą. Nie są także kuliste. Między Marsem, a Jowiszem rozciąga się pas planetoid.</a:t>
            </a:r>
            <a:endParaRPr lang="pl-PL" sz="2000" dirty="0"/>
          </a:p>
        </p:txBody>
      </p:sp>
      <p:pic>
        <p:nvPicPr>
          <p:cNvPr id="29698" name="Picture 2" descr="http://t1.gstatic.com/images?q=tbn:ANd9GcRSNMwZ5ioreqxrVXcSqnxKQd7CevpYJqCfHAWFWY9RiQ0kwlSqdI24tk8m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0618">
            <a:off x="2998015" y="3790995"/>
            <a:ext cx="2038350" cy="224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static.polskieradio.pl/files/183d3977-b414-4635-b5f0-4bbddafeaac5.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4315">
            <a:off x="6395239" y="1319179"/>
            <a:ext cx="2492189" cy="1368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www.fizyka.net.pl/astronomia/grafika/itokaw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9730">
            <a:off x="4275050" y="2316461"/>
            <a:ext cx="2304256" cy="178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http://archiwum.wiz.pl/images/duze/1997/11/97110802.JPG"/>
          <p:cNvPicPr>
            <a:picLocks noChangeAspect="1" noChangeArrowheads="1"/>
          </p:cNvPicPr>
          <p:nvPr/>
        </p:nvPicPr>
        <p:blipFill>
          <a:blip r:embed="rId5" cstate="print"/>
          <a:srcRect l="26846" t="20855" r="26978" b="20056"/>
          <a:stretch>
            <a:fillRect/>
          </a:stretch>
        </p:blipFill>
        <p:spPr bwMode="auto">
          <a:xfrm rot="20956572">
            <a:off x="5133941" y="3889601"/>
            <a:ext cx="2003517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6" name="Picture 10" descr="http://teledetekcja.blox.pl/resource/itokawa_02.jpg"/>
          <p:cNvPicPr>
            <a:picLocks noChangeAspect="1" noChangeArrowheads="1"/>
          </p:cNvPicPr>
          <p:nvPr/>
        </p:nvPicPr>
        <p:blipFill>
          <a:blip r:embed="rId6" cstate="print"/>
          <a:srcRect b="7835"/>
          <a:stretch>
            <a:fillRect/>
          </a:stretch>
        </p:blipFill>
        <p:spPr bwMode="auto">
          <a:xfrm rot="21184457">
            <a:off x="6535930" y="2625764"/>
            <a:ext cx="2304256" cy="1660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8" name="Picture 12" descr="http://www.geekweek.pl/wp-content/uploads/2010/07/1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4293096"/>
            <a:ext cx="1540078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0" name="Picture 14" descr="http://kosmos01.w.interia.pl/planetid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373216"/>
            <a:ext cx="2121208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2" name="Picture 16" descr="http://naszkosmos.eu.interia.pl/ogol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221088"/>
            <a:ext cx="2840638" cy="215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/>
              <a:t>Galaktyki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4042792" cy="204482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sz="2400" b="1" dirty="0" smtClean="0"/>
              <a:t>Co to są galaktyki?</a:t>
            </a:r>
          </a:p>
          <a:p>
            <a:pPr>
              <a:buNone/>
            </a:pPr>
            <a:r>
              <a:rPr lang="pl-PL" sz="2000" dirty="0" smtClean="0"/>
              <a:t>	Są to duże skupiska gwiazd, mgławic, planet itp. które są ze sobą związane siłami grawitacyjnymi. Droga Mleczna jest jedną ze stu miliardów galaktyk.</a:t>
            </a:r>
            <a:endParaRPr lang="pl-PL" sz="2000" dirty="0"/>
          </a:p>
        </p:txBody>
      </p:sp>
      <p:pic>
        <p:nvPicPr>
          <p:cNvPr id="30722" name="Picture 2" descr="http://www.deltami.edu.pl/temat/astronomia/2011/02/12/spiral-galaxy_thumb_350px.jpg"/>
          <p:cNvPicPr>
            <a:picLocks noChangeAspect="1" noChangeArrowheads="1"/>
          </p:cNvPicPr>
          <p:nvPr/>
        </p:nvPicPr>
        <p:blipFill>
          <a:blip r:embed="rId2" cstate="print"/>
          <a:srcRect l="10800" t="12741" r="7121" b="15057"/>
          <a:stretch>
            <a:fillRect/>
          </a:stretch>
        </p:blipFill>
        <p:spPr bwMode="auto">
          <a:xfrm rot="2410504">
            <a:off x="5940753" y="1358531"/>
            <a:ext cx="27363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www.kalisz.mm.pl/%7Eclanwbr/kosmos/galaktyki/data/galaktyki.jpg"/>
          <p:cNvPicPr>
            <a:picLocks noChangeAspect="1" noChangeArrowheads="1"/>
          </p:cNvPicPr>
          <p:nvPr/>
        </p:nvPicPr>
        <p:blipFill>
          <a:blip r:embed="rId3" cstate="print"/>
          <a:srcRect b="9650"/>
          <a:stretch>
            <a:fillRect/>
          </a:stretch>
        </p:blipFill>
        <p:spPr bwMode="auto">
          <a:xfrm rot="21018065">
            <a:off x="235613" y="3583525"/>
            <a:ext cx="2952328" cy="304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Plik:Blackeyegalax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05064"/>
            <a:ext cx="2232248" cy="2652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http://3.bp.blogspot.com/-ouFdoCEjeoI/TVwKfvkO5ZI/AAAAAAAAAFk/POzgx4Qz2rc/s1600/Kos2.jpg"/>
          <p:cNvPicPr>
            <a:picLocks noChangeAspect="1" noChangeArrowheads="1"/>
          </p:cNvPicPr>
          <p:nvPr/>
        </p:nvPicPr>
        <p:blipFill>
          <a:blip r:embed="rId5" cstate="print"/>
          <a:srcRect l="13075" t="14116" r="2530" b="12167"/>
          <a:stretch>
            <a:fillRect/>
          </a:stretch>
        </p:blipFill>
        <p:spPr bwMode="auto">
          <a:xfrm>
            <a:off x="3203848" y="3573016"/>
            <a:ext cx="3384376" cy="2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Galaktyki</a:t>
            </a:r>
            <a:endParaRPr lang="pl-PL" sz="8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1900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/>
              <a:t>Rodzaje galaktyk</a:t>
            </a:r>
          </a:p>
          <a:p>
            <a:pPr>
              <a:buNone/>
            </a:pPr>
            <a:r>
              <a:rPr lang="pl-PL" sz="2000" dirty="0" smtClean="0"/>
              <a:t>	Galaktyki dzielą się na cztery podstawowe rodzaje: spiralne, spiralne z poprzeczką, nieregularne i eliptyczne.</a:t>
            </a:r>
            <a:endParaRPr lang="pl-PL" sz="2000" dirty="0"/>
          </a:p>
        </p:txBody>
      </p:sp>
      <p:pic>
        <p:nvPicPr>
          <p:cNvPr id="31746" name="Picture 2" descr="http://www.nasa.gov/images/content/381527main_image_1455_946-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306516" cy="248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chasm.cba.pl/06galaktyki/spiralna_z_poprzecz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77072"/>
            <a:ext cx="2664296" cy="266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upload.wikimedia.org/wikipedia/commons/thumb/4/4a/I_Zwicky_18a.jpg/300px-I_Zwicky_1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6752"/>
            <a:ext cx="2664296" cy="2975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http://www.fizyka.net.pl/astronomia/grafika1/m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933056"/>
            <a:ext cx="2647950" cy="249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8900" dirty="0" smtClean="0"/>
              <a:t>Galaktyki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26208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400" b="1" dirty="0" smtClean="0"/>
              <a:t>Najbliższe galaktyki</a:t>
            </a:r>
          </a:p>
          <a:p>
            <a:pPr>
              <a:buNone/>
            </a:pPr>
            <a:r>
              <a:rPr lang="pl-PL" sz="2000" dirty="0" smtClean="0"/>
              <a:t>	Nasza galaktyka to Droga Mleczna. Ma ona średnicę ok. 100tys. Lat świetlnych. Galaktyka o podobnej budowie, znajdująca się najbliżej nas to Galaktyka Andromedy. Ma ona średnicę ok. 150 tys. i jest oddalona od nas o około 2,5 mln lat świetlnych .</a:t>
            </a:r>
            <a:endParaRPr lang="pl-PL" sz="2000" dirty="0"/>
          </a:p>
        </p:txBody>
      </p:sp>
      <p:pic>
        <p:nvPicPr>
          <p:cNvPr id="32770" name="Picture 2" descr="Plik:ESO-VLT-Laser-phot-33a-07 r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40064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www.swiatobrazu.pl/zdjecie/artykuly/173469/fotografia-astronomiczna-galaktyka-andromedy-m-31-robert-gendler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49058"/>
            <a:ext cx="4104456" cy="270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C:\Users\Julianka\AppData\Local\Microsoft\Windows\Temporary Internet Files\Content.IE5\OOIJAVGK\MC9003083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695976"/>
            <a:ext cx="2160240" cy="2162024"/>
          </a:xfrm>
          <a:prstGeom prst="rect">
            <a:avLst/>
          </a:prstGeom>
          <a:noFill/>
        </p:spPr>
      </p:pic>
      <p:cxnSp>
        <p:nvCxnSpPr>
          <p:cNvPr id="8" name="Łącznik prosty 7"/>
          <p:cNvCxnSpPr/>
          <p:nvPr/>
        </p:nvCxnSpPr>
        <p:spPr>
          <a:xfrm flipH="1" flipV="1">
            <a:off x="5148064" y="4941168"/>
            <a:ext cx="648072" cy="43204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7380312" y="400506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Droga Mleczna</a:t>
            </a:r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 flipV="1">
            <a:off x="6732240" y="4653136"/>
            <a:ext cx="1008112" cy="28803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4211960" y="4581128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66FF"/>
                </a:solidFill>
              </a:rPr>
              <a:t>Andromeda</a:t>
            </a:r>
            <a:endParaRPr lang="pl-PL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ransition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/>
              <a:t>Wielki Wybuch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22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Naukowcy przypuszczają, że Wszechświat powstał w wyniku Wielkiego Wybuchu. Miał on miejsce ok. 14 mld lat temu. Wiemy to, ponieważ galaktyki to dziś zwiększają odległości pomiędzy sobą. </a:t>
            </a:r>
            <a:endParaRPr lang="pl-PL" sz="2000" dirty="0"/>
          </a:p>
        </p:txBody>
      </p:sp>
      <p:pic>
        <p:nvPicPr>
          <p:cNvPr id="33796" name="Picture 4" descr="Plik:Universe expan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6004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rójkąt równoramienny 5"/>
          <p:cNvSpPr/>
          <p:nvPr/>
        </p:nvSpPr>
        <p:spPr>
          <a:xfrm rot="20439510">
            <a:off x="4811010" y="2957007"/>
            <a:ext cx="1348389" cy="167308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3798" name="Picture 6" descr="http://gadzetomania.pl/images/2011/01/Big-Ba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4716016" cy="26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0" name="Picture 8" descr="C:\Users\Julianka\AppData\Local\Microsoft\Windows\Temporary Internet Files\Content.IE5\XLXHJ73T\MC9003503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941168"/>
            <a:ext cx="1718650" cy="178051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/>
              <a:t>Ciemna Materia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332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Wszechświat ciągle się rozszerza – to już wiemy. Ale czy wiemy, że rozszerza się w coraz szybszym tempie? Siłę, która odpowiedzialna jest za to niesamowite zjawisko naukowcy nazwali ciemną materią.</a:t>
            </a:r>
            <a:endParaRPr lang="pl-PL" sz="2000" dirty="0"/>
          </a:p>
        </p:txBody>
      </p:sp>
      <p:pic>
        <p:nvPicPr>
          <p:cNvPr id="34820" name="Picture 4" descr="http://www.sm.fki.pl/krasnicki/ufo_html_3b1a77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38100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://wolnemedia.net/obrazki/galakty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861048"/>
            <a:ext cx="5715000" cy="276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/>
              <a:t>Czy jest tam kto?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1888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Póki co nie odkryto innej planety, na której może istnieć życie. Taka planeta musiałaby przede wszystkim być zaopatrzona w wodę w stanie </a:t>
            </a:r>
            <a:r>
              <a:rPr lang="pl-PL" sz="2000" dirty="0" smtClean="0"/>
              <a:t>ciekłym </a:t>
            </a:r>
            <a:r>
              <a:rPr lang="pl-PL" sz="2000" dirty="0" smtClean="0"/>
              <a:t>i odpowiednią temperaturę.</a:t>
            </a:r>
            <a:endParaRPr lang="pl-PL" sz="2000" dirty="0"/>
          </a:p>
        </p:txBody>
      </p:sp>
      <p:pic>
        <p:nvPicPr>
          <p:cNvPr id="1026" name="Picture 2" descr="http://www.eszkola-wielkopolska.pl/eszkola/projekty/liceum1-zbaszyn/moj_1/images/woda_nie_1_ma_imie/tn_wod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77072"/>
            <a:ext cx="3605988" cy="239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juanablog.com/wp-content/uploads/2011/02/temperatu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2290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Łącznik prosty 6"/>
          <p:cNvCxnSpPr/>
          <p:nvPr/>
        </p:nvCxnSpPr>
        <p:spPr>
          <a:xfrm>
            <a:off x="3851920" y="4581128"/>
            <a:ext cx="0" cy="93610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3491880" y="5013176"/>
            <a:ext cx="79208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6012160" y="3645024"/>
            <a:ext cx="72008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6012160" y="3861048"/>
            <a:ext cx="72008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Julianka\AppData\Local\Microsoft\Windows\Temporary Internet Files\Content.IE5\XLXHJ73T\MC9003710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00808"/>
            <a:ext cx="1952244" cy="170261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 smtClean="0"/>
              <a:t>Jak się poszukuje innych żyć?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4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Życie może występować na planecie. Ale jak znaleźć planetę? Nie emituje ona własnego światło lecz jedynie odbija światło gwiazdy macierzystej. W porównaniu ze światłem gwiazdy jest ono bardzo słabe i zupełnie niewidoczne.</a:t>
            </a:r>
            <a:endParaRPr lang="pl-PL" dirty="0"/>
          </a:p>
        </p:txBody>
      </p:sp>
      <p:pic>
        <p:nvPicPr>
          <p:cNvPr id="36866" name="Picture 2" descr="C:\Users\Julianka\AppData\Local\Microsoft\Windows\Temporary Internet Files\Content.IE5\OOIJAVGK\MC9004298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2304256" cy="2442511"/>
          </a:xfrm>
          <a:prstGeom prst="rect">
            <a:avLst/>
          </a:prstGeom>
          <a:noFill/>
        </p:spPr>
      </p:pic>
      <p:sp>
        <p:nvSpPr>
          <p:cNvPr id="5" name="Schemat blokowy: łącznik 4"/>
          <p:cNvSpPr/>
          <p:nvPr/>
        </p:nvSpPr>
        <p:spPr>
          <a:xfrm>
            <a:off x="6444208" y="3212976"/>
            <a:ext cx="72008" cy="72008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Kształt 6"/>
          <p:cNvCxnSpPr>
            <a:stCxn id="5" idx="7"/>
          </p:cNvCxnSpPr>
          <p:nvPr/>
        </p:nvCxnSpPr>
        <p:spPr>
          <a:xfrm rot="5400000" flipH="1" flipV="1">
            <a:off x="6937719" y="2420889"/>
            <a:ext cx="370585" cy="1234681"/>
          </a:xfrm>
          <a:prstGeom prst="curvedConnector2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7740352" y="256490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Duża planeta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36867" name="Picture 3" descr="C:\Users\Julianka\AppData\Local\Microsoft\Windows\Temporary Internet Files\Content.IE5\W7DKPBVM\MC90019923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53931"/>
            <a:ext cx="3168352" cy="2516183"/>
          </a:xfrm>
          <a:prstGeom prst="rect">
            <a:avLst/>
          </a:prstGeom>
          <a:noFill/>
        </p:spPr>
      </p:pic>
      <p:pic>
        <p:nvPicPr>
          <p:cNvPr id="36869" name="Picture 5" descr="C:\Users\Julianka\AppData\Local\Microsoft\Windows\Temporary Internet Files\Content.IE5\419G987N\MC900434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3284">
            <a:off x="3479065" y="5286229"/>
            <a:ext cx="1296144" cy="1458162"/>
          </a:xfrm>
          <a:prstGeom prst="rect">
            <a:avLst/>
          </a:prstGeom>
          <a:noFill/>
        </p:spPr>
      </p:pic>
      <p:pic>
        <p:nvPicPr>
          <p:cNvPr id="36870" name="Picture 6" descr="C:\Users\Julianka\AppData\Local\Microsoft\Windows\Temporary Internet Files\Content.IE5\OOIJAVGK\MC90029095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06164">
            <a:off x="6527158" y="4081288"/>
            <a:ext cx="1944216" cy="252112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www.zdrowotne.pl/images/articles/original/694_1249474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65104"/>
            <a:ext cx="3137925" cy="235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://www.atlas-wszechswiata.pl/images/wszechswi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752" y="4437112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justynahurka.blox.pl/resource/lampa1_400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96752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/>
              <a:t>Co to jest wszechświat?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3754760" cy="1900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Jest to dosłownie wszystko co istnieje:  czas, wszelkiego rodzaju materie i energia, a nawet my. Istnieje od około 14mld lat.</a:t>
            </a:r>
            <a:endParaRPr lang="pl-PL" sz="2000" dirty="0"/>
          </a:p>
        </p:txBody>
      </p:sp>
      <p:pic>
        <p:nvPicPr>
          <p:cNvPr id="2050" name="Picture 2" descr="http://cdn25.poradnikzdrowie.smcloud.net/t/image/thumbnails/39370/image/rosliny_nerkom_przyjazne_rumianek153714_5986_300x0_rozmiar-niestandardow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556792"/>
            <a:ext cx="2016224" cy="2190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pu.i.wp.pl/k,NzA4NTA5ODAsNDc3MzMxNDA=,f,twarz_l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276872"/>
            <a:ext cx="2232248" cy="259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4" name="Picture 16" descr="http://1.bp.blogspot.com/_ir8H1hCL1lU/SxWQqiA3VDI/AAAAAAAABM0/aRpYODvmhOY/s1600/cz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437112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6" name="Picture 18" descr="http://wykurw.pl/wp-content/uploads/2010/04/matematyka.jpg"/>
          <p:cNvPicPr>
            <a:picLocks noChangeAspect="1" noChangeArrowheads="1"/>
          </p:cNvPicPr>
          <p:nvPr/>
        </p:nvPicPr>
        <p:blipFill>
          <a:blip r:embed="rId8" cstate="print"/>
          <a:srcRect l="2223" t="6661" b="13411"/>
          <a:stretch>
            <a:fillRect/>
          </a:stretch>
        </p:blipFill>
        <p:spPr bwMode="auto">
          <a:xfrm>
            <a:off x="1475656" y="3429000"/>
            <a:ext cx="2376264" cy="1296905"/>
          </a:xfrm>
          <a:prstGeom prst="rect">
            <a:avLst/>
          </a:prstGeom>
          <a:noFill/>
        </p:spPr>
      </p:pic>
      <p:pic>
        <p:nvPicPr>
          <p:cNvPr id="2058" name="Picture 10" descr="http://www.numizmatyczny.pl/photo/zolw_srodziemnomorsk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3501008"/>
            <a:ext cx="2592288" cy="1952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/>
              <a:t>Najbliższa Gwiazda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24768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Alfa </a:t>
            </a:r>
            <a:r>
              <a:rPr lang="pl-PL" sz="2000" dirty="0" err="1" smtClean="0"/>
              <a:t>Centauri</a:t>
            </a:r>
            <a:r>
              <a:rPr lang="pl-PL" sz="2000" dirty="0" smtClean="0"/>
              <a:t> to położony najbliżej Słońca (4 lata świetlne) układ gwiazdowy. Możliwe, że wokół jednej z jego gwiazd krąży planeta typu ziemskiego. Jednak póki co aż pięć planet odkryto wokół gwiazdy 55 CANCRI.          </a:t>
            </a:r>
            <a:endParaRPr lang="pl-PL" sz="2000" dirty="0"/>
          </a:p>
        </p:txBody>
      </p:sp>
      <p:pic>
        <p:nvPicPr>
          <p:cNvPr id="37890" name="Picture 2" descr="http://www.universetoday.com/wp-content/uploads/2008/01/tinybrowndwarfsystem_r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4051940" cy="324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://www.nasa.gov/images/content/196091main_1-new-516.jpg"/>
          <p:cNvPicPr>
            <a:picLocks noChangeAspect="1" noChangeArrowheads="1"/>
          </p:cNvPicPr>
          <p:nvPr/>
        </p:nvPicPr>
        <p:blipFill>
          <a:blip r:embed="rId3" cstate="print"/>
          <a:srcRect r="61908" b="34989"/>
          <a:stretch>
            <a:fillRect/>
          </a:stretch>
        </p:blipFill>
        <p:spPr bwMode="auto">
          <a:xfrm rot="494807">
            <a:off x="192314" y="3888465"/>
            <a:ext cx="2104691" cy="283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 descr="http://www.daviddarling.info/images/Alpha_Centau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9236">
            <a:off x="2381647" y="3943819"/>
            <a:ext cx="2808312" cy="2799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Picture 8" descr="http://upload.wikimedia.org/wikipedia/commons/1/17/Alpha_Centauri_relative_siz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1486">
            <a:off x="4951760" y="4900396"/>
            <a:ext cx="397881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/>
              <a:t>Sygnały radiowe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1888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sz="2000" dirty="0" smtClean="0"/>
              <a:t>Fale radiowe poruszają się z prędkością światła i bez problemu pokonują pustkę międzygwiezdną. Czy dałoby się wobec tego porozumieć za ich pomocą z istotami pozaziemskimi? Naukowcy już od kilku lat nasłuchują sygnałów z kosmosu.</a:t>
            </a:r>
            <a:endParaRPr lang="pl-PL" sz="2000" dirty="0"/>
          </a:p>
        </p:txBody>
      </p:sp>
      <p:pic>
        <p:nvPicPr>
          <p:cNvPr id="38914" name="Picture 2" descr="http://www.strefabiznesu.echodnia.eu/sites/default/files/imagecache/465x300/psa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484784"/>
            <a:ext cx="4429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 descr="C:\Users\Julianka\AppData\Local\Microsoft\Windows\Temporary Internet Files\Content.IE5\W7DKPBVM\MC90042839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93096"/>
            <a:ext cx="1368425" cy="1958975"/>
          </a:xfrm>
          <a:prstGeom prst="rect">
            <a:avLst/>
          </a:prstGeom>
          <a:noFill/>
        </p:spPr>
      </p:pic>
      <p:pic>
        <p:nvPicPr>
          <p:cNvPr id="38916" name="Picture 4" descr="C:\Users\Julianka\AppData\Local\Microsoft\Windows\Temporary Internet Files\Content.IE5\419G987N\MC90019806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65104"/>
            <a:ext cx="1846907" cy="1934424"/>
          </a:xfrm>
          <a:prstGeom prst="rect">
            <a:avLst/>
          </a:prstGeom>
          <a:noFill/>
        </p:spPr>
      </p:pic>
      <p:sp>
        <p:nvSpPr>
          <p:cNvPr id="7" name="Objaśnienie owalne 6"/>
          <p:cNvSpPr/>
          <p:nvPr/>
        </p:nvSpPr>
        <p:spPr>
          <a:xfrm>
            <a:off x="1907704" y="3933056"/>
            <a:ext cx="1152128" cy="864096"/>
          </a:xfrm>
          <a:prstGeom prst="wedgeEllipseCallout">
            <a:avLst>
              <a:gd name="adj1" fmla="val -60432"/>
              <a:gd name="adj2" fmla="val 508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907704" y="41490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Witajcie!</a:t>
            </a:r>
            <a:endParaRPr lang="pl-PL" dirty="0"/>
          </a:p>
        </p:txBody>
      </p:sp>
      <p:sp>
        <p:nvSpPr>
          <p:cNvPr id="9" name="Objaśnienie owalne 8"/>
          <p:cNvSpPr/>
          <p:nvPr/>
        </p:nvSpPr>
        <p:spPr>
          <a:xfrm>
            <a:off x="2123728" y="4797152"/>
            <a:ext cx="1008112" cy="792088"/>
          </a:xfrm>
          <a:prstGeom prst="wedgeEllipseCallout">
            <a:avLst>
              <a:gd name="adj1" fmla="val 120450"/>
              <a:gd name="adj2" fmla="val -2662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267744" y="50131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Zork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38920" name="Picture 8" descr="http://2.bp.blogspot.com/-vtV0KWU4dr4/TcZ0gZkfAhI/AAAAAAAAAPY/uWgxaOIVOhU/s1600/Radio.jpg"/>
          <p:cNvPicPr>
            <a:picLocks noChangeAspect="1" noChangeArrowheads="1"/>
          </p:cNvPicPr>
          <p:nvPr/>
        </p:nvPicPr>
        <p:blipFill>
          <a:blip r:embed="rId5" cstate="print"/>
          <a:srcRect t="22567" b="4806"/>
          <a:stretch>
            <a:fillRect/>
          </a:stretch>
        </p:blipFill>
        <p:spPr bwMode="auto">
          <a:xfrm>
            <a:off x="5004048" y="4475334"/>
            <a:ext cx="3672408" cy="238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800" dirty="0" smtClean="0"/>
              <a:t>POLECAM:</a:t>
            </a:r>
            <a:endParaRPr lang="pl-PL" sz="8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pl-PL" dirty="0" smtClean="0"/>
              <a:t>Lucy i Stephen Hawking „Jerzy i tajny klucz do Wszechświata” oraz „Jerzy i poszukiwanie kosmicznego skarbu”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3568" y="3573016"/>
            <a:ext cx="77048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38100" h="38100" prst="coolSlant"/>
              <a:bevelB w="12700" h="889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Dziękuję za uwagę!</a:t>
            </a:r>
            <a:endParaRPr lang="pl-PL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9938" name="Picture 2" descr="C:\Users\Julianka\AppData\Local\Microsoft\Windows\Temporary Internet Files\Content.IE5\419G987N\MC9004362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381328"/>
            <a:ext cx="288032" cy="288032"/>
          </a:xfrm>
          <a:prstGeom prst="rect">
            <a:avLst/>
          </a:prstGeom>
          <a:noFill/>
        </p:spPr>
      </p:pic>
      <p:pic>
        <p:nvPicPr>
          <p:cNvPr id="6" name="Picture 2" descr="C:\Users\Julianka\AppData\Local\Microsoft\Windows\Temporary Internet Files\Content.IE5\419G987N\MC9004362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212976"/>
            <a:ext cx="288032" cy="288032"/>
          </a:xfrm>
          <a:prstGeom prst="rect">
            <a:avLst/>
          </a:prstGeom>
          <a:noFill/>
        </p:spPr>
      </p:pic>
      <p:pic>
        <p:nvPicPr>
          <p:cNvPr id="7" name="Picture 2" descr="C:\Users\Julianka\AppData\Local\Microsoft\Windows\Temporary Internet Files\Content.IE5\419G987N\MC9004362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45224"/>
            <a:ext cx="288032" cy="288032"/>
          </a:xfrm>
          <a:prstGeom prst="rect">
            <a:avLst/>
          </a:prstGeom>
          <a:noFill/>
        </p:spPr>
      </p:pic>
      <p:pic>
        <p:nvPicPr>
          <p:cNvPr id="8" name="Picture 2" descr="C:\Users\Julianka\AppData\Local\Microsoft\Windows\Temporary Internet Files\Content.IE5\419G987N\MC9004362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2"/>
            <a:ext cx="288032" cy="288032"/>
          </a:xfrm>
          <a:prstGeom prst="rect">
            <a:avLst/>
          </a:prstGeom>
          <a:noFill/>
        </p:spPr>
      </p:pic>
      <p:pic>
        <p:nvPicPr>
          <p:cNvPr id="9" name="Picture 2" descr="C:\Users\Julianka\AppData\Local\Microsoft\Windows\Temporary Internet Files\Content.IE5\419G987N\MC9004362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288032" cy="288032"/>
          </a:xfrm>
          <a:prstGeom prst="rect">
            <a:avLst/>
          </a:prstGeom>
          <a:noFill/>
        </p:spPr>
      </p:pic>
      <p:pic>
        <p:nvPicPr>
          <p:cNvPr id="10" name="Picture 2" descr="C:\Users\Julianka\AppData\Local\Microsoft\Windows\Temporary Internet Files\Content.IE5\419G987N\MC9004362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157192"/>
            <a:ext cx="288032" cy="288032"/>
          </a:xfrm>
          <a:prstGeom prst="rect">
            <a:avLst/>
          </a:prstGeom>
          <a:noFill/>
        </p:spPr>
      </p:pic>
      <p:pic>
        <p:nvPicPr>
          <p:cNvPr id="11" name="Picture 2" descr="C:\Users\Julianka\AppData\Local\Microsoft\Windows\Temporary Internet Files\Content.IE5\419G987N\MC9004362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288032" cy="288032"/>
          </a:xfrm>
          <a:prstGeom prst="rect">
            <a:avLst/>
          </a:prstGeom>
          <a:noFill/>
        </p:spPr>
      </p:pic>
      <p:pic>
        <p:nvPicPr>
          <p:cNvPr id="12" name="Picture 2" descr="C:\Users\Julianka\AppData\Local\Microsoft\Windows\Temporary Internet Files\Content.IE5\419G987N\MC9004362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24944"/>
            <a:ext cx="288032" cy="288032"/>
          </a:xfrm>
          <a:prstGeom prst="rect">
            <a:avLst/>
          </a:prstGeom>
          <a:noFill/>
        </p:spPr>
      </p:pic>
      <p:pic>
        <p:nvPicPr>
          <p:cNvPr id="13" name="Picture 2" descr="C:\Users\Julianka\AppData\Local\Microsoft\Windows\Temporary Internet Files\Content.IE5\419G987N\MC9004362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01008"/>
            <a:ext cx="288032" cy="288032"/>
          </a:xfrm>
          <a:prstGeom prst="rect">
            <a:avLst/>
          </a:prstGeom>
          <a:noFill/>
        </p:spPr>
      </p:pic>
      <p:pic>
        <p:nvPicPr>
          <p:cNvPr id="14" name="Picture 2" descr="C:\Users\Julianka\AppData\Local\Microsoft\Windows\Temporary Internet Files\Content.IE5\419G987N\MC9004362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4509120"/>
            <a:ext cx="288032" cy="288032"/>
          </a:xfrm>
          <a:prstGeom prst="rect">
            <a:avLst/>
          </a:prstGeom>
          <a:noFill/>
        </p:spPr>
      </p:pic>
      <p:pic>
        <p:nvPicPr>
          <p:cNvPr id="15" name="Picture 2" descr="C:\Users\Julianka\AppData\Local\Microsoft\Windows\Temporary Internet Files\Content.IE5\419G987N\MC9004362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877272"/>
            <a:ext cx="288032" cy="288032"/>
          </a:xfrm>
          <a:prstGeom prst="rect">
            <a:avLst/>
          </a:prstGeom>
          <a:noFill/>
        </p:spPr>
      </p:pic>
      <p:pic>
        <p:nvPicPr>
          <p:cNvPr id="16" name="Picture 2" descr="C:\Users\Julianka\AppData\Local\Microsoft\Windows\Temporary Internet Files\Content.IE5\419G987N\MC9004362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2420888"/>
            <a:ext cx="288032" cy="288032"/>
          </a:xfrm>
          <a:prstGeom prst="rect">
            <a:avLst/>
          </a:prstGeom>
          <a:noFill/>
        </p:spPr>
      </p:pic>
      <p:pic>
        <p:nvPicPr>
          <p:cNvPr id="17" name="Picture 2" descr="C:\Users\Julianka\AppData\Local\Microsoft\Windows\Temporary Internet Files\Content.IE5\419G987N\MC9004362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980728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/>
              <a:t>Lata Świetlne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3682752" cy="1612776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pl-PL" sz="2000" dirty="0" smtClean="0"/>
              <a:t>Rok świetlny to jednostka długości. </a:t>
            </a:r>
          </a:p>
          <a:p>
            <a:pPr marL="514350" indent="-514350">
              <a:buNone/>
            </a:pPr>
            <a:r>
              <a:rPr lang="pl-PL" sz="2000" dirty="0" smtClean="0"/>
              <a:t>Rok świetlny = długość jaką pokona światło w ciągu roku (ok. 9450 mld km).</a:t>
            </a:r>
            <a:endParaRPr lang="pl-PL" sz="2000" dirty="0"/>
          </a:p>
        </p:txBody>
      </p:sp>
      <p:pic>
        <p:nvPicPr>
          <p:cNvPr id="18434" name="Picture 2" descr="http://3.bp.blogspot.com/_yznNKEb_Teo/S9S7sNcQy2I/AAAAAAAAAXg/vBNL9wT-62o/s1600/swiatlo_jup5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1501">
            <a:off x="567228" y="3831895"/>
            <a:ext cx="4726072" cy="2655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7263">
            <a:off x="4197253" y="1465443"/>
            <a:ext cx="4332061" cy="229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7" descr="http://upload.wikimedia.org/wikipedia/commons/c/c8/M5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6485">
            <a:off x="5376167" y="3820427"/>
            <a:ext cx="3096344" cy="255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/>
              <a:t>Teleskop </a:t>
            </a:r>
            <a:r>
              <a:rPr lang="pl-PL" sz="6600" dirty="0" err="1" smtClean="0"/>
              <a:t>Hubble’a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182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Teleskop </a:t>
            </a:r>
            <a:r>
              <a:rPr lang="pl-PL" sz="2000" dirty="0" err="1" smtClean="0"/>
              <a:t>Hubble’a</a:t>
            </a:r>
            <a:r>
              <a:rPr lang="pl-PL" sz="2000" dirty="0" smtClean="0"/>
              <a:t> został wysłany na orbitę w 1990r. Jest niesamowitym teleskopem, gdyż nic nie przesłania mu widoczności.</a:t>
            </a:r>
            <a:endParaRPr lang="pl-PL" sz="2000" dirty="0"/>
          </a:p>
        </p:txBody>
      </p:sp>
      <p:pic>
        <p:nvPicPr>
          <p:cNvPr id="19458" name="Picture 2" descr="http://orion.pta.edu.pl/astroex/ex3/images_rgb/ex01_fig01_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096344" cy="2532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www.astrovision.pl/news/50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3528392" cy="2730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www.komputerswiat.pl/media/1114229/teleskop%20hubbl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852936"/>
            <a:ext cx="2792496" cy="256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6" name="Picture 10" descr="http://img525.imageshack.us/img525/1438/08131eq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133975"/>
            <a:ext cx="3048000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://imgsrc.hubblesite.org/hu/db/images/hs-2004-28-b-we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645024"/>
            <a:ext cx="2448272" cy="2329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/>
              <a:t>Narodziny Gwiazd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2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Gwiazdy rodzą się w kosmicznych chmurach stworzonych z wodoru i pyłu, kiedy jej część zapadnie się pod swoim ciężarem. W samej Drodze Mlecznej rocznie przybywa ok. 25 gwiazd.</a:t>
            </a:r>
            <a:endParaRPr lang="pl-PL" sz="2000" dirty="0"/>
          </a:p>
        </p:txBody>
      </p:sp>
      <p:pic>
        <p:nvPicPr>
          <p:cNvPr id="24582" name="Picture 6" descr="http://orion.pta.edu.pl/astroex/ex3/images_rgb/ex03_fig05_m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2831">
            <a:off x="283377" y="3681704"/>
            <a:ext cx="2857500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://d.wiadomosci24.pl/g2/40/72/c1/49071_1194273507_e687_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0493">
            <a:off x="5670612" y="4056646"/>
            <a:ext cx="3240360" cy="243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http://chasm.cba.pl/05mglawice/ciemna_emisyjna_mglawica_or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2504">
            <a:off x="4914233" y="1616110"/>
            <a:ext cx="2736304" cy="2677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Plik:NGC 2440 by H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573016"/>
            <a:ext cx="2880320" cy="2800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/>
              <a:t>Śmierć Gwiazd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268760"/>
            <a:ext cx="8712968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Gwiazda kończy swój żywot po miliardach lat, w momencie, w którym skończy się jej paliwo. Jej los może być różny. </a:t>
            </a:r>
            <a:endParaRPr lang="pl-PL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38610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Gwiazda</a:t>
            </a:r>
            <a:endParaRPr lang="pl-PL" dirty="0">
              <a:solidFill>
                <a:srgbClr val="FFFF00"/>
              </a:solidFill>
            </a:endParaRPr>
          </a:p>
        </p:txBody>
      </p:sp>
      <p:grpSp>
        <p:nvGrpSpPr>
          <p:cNvPr id="52" name="Grupa 51"/>
          <p:cNvGrpSpPr/>
          <p:nvPr/>
        </p:nvGrpSpPr>
        <p:grpSpPr>
          <a:xfrm>
            <a:off x="1043608" y="1988840"/>
            <a:ext cx="7920880" cy="4713214"/>
            <a:chOff x="1262324" y="2031912"/>
            <a:chExt cx="7518443" cy="4229217"/>
          </a:xfrm>
        </p:grpSpPr>
        <p:cxnSp>
          <p:nvCxnSpPr>
            <p:cNvPr id="13" name="Łącznik łamany 12"/>
            <p:cNvCxnSpPr/>
            <p:nvPr/>
          </p:nvCxnSpPr>
          <p:spPr>
            <a:xfrm flipV="1">
              <a:off x="1262324" y="2742661"/>
              <a:ext cx="1152128" cy="112077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>
              <a:off x="2463579" y="2505933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>
                  <a:solidFill>
                    <a:srgbClr val="FF0000"/>
                  </a:solidFill>
                </a:rPr>
                <a:t>Czerwony nadolbrzym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Łącznik prosty ze strzałką 18"/>
            <p:cNvCxnSpPr>
              <a:stCxn id="15" idx="3"/>
            </p:cNvCxnSpPr>
            <p:nvPr/>
          </p:nvCxnSpPr>
          <p:spPr>
            <a:xfrm flipV="1">
              <a:off x="3831731" y="2793966"/>
              <a:ext cx="648072" cy="35134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ole tekstowe 21"/>
            <p:cNvSpPr txBox="1"/>
            <p:nvPr/>
          </p:nvSpPr>
          <p:spPr>
            <a:xfrm>
              <a:off x="4442116" y="2641368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solidFill>
                    <a:schemeClr val="bg1"/>
                  </a:solidFill>
                </a:rPr>
                <a:t>Supernowa</a:t>
              </a:r>
              <a:endParaRPr lang="pl-PL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Łącznik łamany 23"/>
            <p:cNvCxnSpPr>
              <a:stCxn id="22" idx="3"/>
            </p:cNvCxnSpPr>
            <p:nvPr/>
          </p:nvCxnSpPr>
          <p:spPr>
            <a:xfrm>
              <a:off x="5666252" y="2810645"/>
              <a:ext cx="1224136" cy="838834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łamany 26"/>
            <p:cNvCxnSpPr>
              <a:stCxn id="22" idx="3"/>
            </p:cNvCxnSpPr>
            <p:nvPr/>
          </p:nvCxnSpPr>
          <p:spPr>
            <a:xfrm flipV="1">
              <a:off x="5666252" y="2281328"/>
              <a:ext cx="1224136" cy="529316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ole tekstowe 27"/>
            <p:cNvSpPr txBox="1"/>
            <p:nvPr/>
          </p:nvSpPr>
          <p:spPr>
            <a:xfrm>
              <a:off x="6773964" y="2031912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>
                  <a:solidFill>
                    <a:srgbClr val="00B0F0"/>
                  </a:solidFill>
                </a:rPr>
                <a:t>Gwiazda neutronowa</a:t>
              </a:r>
              <a:endParaRPr lang="pl-PL" dirty="0">
                <a:solidFill>
                  <a:srgbClr val="00B0F0"/>
                </a:solidFill>
              </a:endParaRPr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6844626" y="3453975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chemeClr val="accent6">
                      <a:lumMod val="75000"/>
                    </a:schemeClr>
                  </a:solidFill>
                </a:rPr>
                <a:t>Czarna dziura</a:t>
              </a:r>
              <a:endParaRPr lang="pl-PL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5" name="Łącznik łamany 34"/>
            <p:cNvCxnSpPr/>
            <p:nvPr/>
          </p:nvCxnSpPr>
          <p:spPr>
            <a:xfrm>
              <a:off x="1262324" y="3905705"/>
              <a:ext cx="1152128" cy="111147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ole tekstowe 37"/>
            <p:cNvSpPr txBox="1"/>
            <p:nvPr/>
          </p:nvSpPr>
          <p:spPr>
            <a:xfrm>
              <a:off x="2392917" y="4740603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>
                  <a:solidFill>
                    <a:srgbClr val="FF0000"/>
                  </a:solidFill>
                </a:rPr>
                <a:t>Czerwony olbrzym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Łącznik prosty ze strzałką 39"/>
            <p:cNvCxnSpPr>
              <a:stCxn id="38" idx="3"/>
            </p:cNvCxnSpPr>
            <p:nvPr/>
          </p:nvCxnSpPr>
          <p:spPr>
            <a:xfrm flipV="1">
              <a:off x="3617053" y="5028636"/>
              <a:ext cx="648072" cy="35134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ole tekstowe 41"/>
            <p:cNvSpPr txBox="1"/>
            <p:nvPr/>
          </p:nvSpPr>
          <p:spPr>
            <a:xfrm>
              <a:off x="4230130" y="4740603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>
                  <a:solidFill>
                    <a:srgbClr val="FF66FF"/>
                  </a:solidFill>
                </a:rPr>
                <a:t>Mgławica planetarna</a:t>
              </a:r>
              <a:endParaRPr lang="pl-PL" dirty="0">
                <a:solidFill>
                  <a:srgbClr val="FF66FF"/>
                </a:solidFill>
              </a:endParaRPr>
            </a:p>
          </p:txBody>
        </p:sp>
        <p:cxnSp>
          <p:nvCxnSpPr>
            <p:cNvPr id="44" name="Łącznik prosty ze strzałką 43"/>
            <p:cNvCxnSpPr/>
            <p:nvPr/>
          </p:nvCxnSpPr>
          <p:spPr>
            <a:xfrm>
              <a:off x="5431385" y="5011472"/>
              <a:ext cx="720080" cy="36874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pole tekstowe 44"/>
            <p:cNvSpPr txBox="1"/>
            <p:nvPr/>
          </p:nvSpPr>
          <p:spPr>
            <a:xfrm>
              <a:off x="6138006" y="4740603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>
                  <a:solidFill>
                    <a:schemeClr val="bg1"/>
                  </a:solidFill>
                </a:rPr>
                <a:t>Biały karzeł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Łącznik prosty ze strzałką 46"/>
            <p:cNvCxnSpPr>
              <a:stCxn id="45" idx="3"/>
            </p:cNvCxnSpPr>
            <p:nvPr/>
          </p:nvCxnSpPr>
          <p:spPr>
            <a:xfrm flipV="1">
              <a:off x="6930094" y="5028635"/>
              <a:ext cx="576064" cy="35134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pole tekstowe 47"/>
            <p:cNvSpPr txBox="1"/>
            <p:nvPr/>
          </p:nvSpPr>
          <p:spPr>
            <a:xfrm>
              <a:off x="7480585" y="4740603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CC00"/>
                  </a:solidFill>
                </a:rPr>
                <a:t>Stygnący biały karzeł</a:t>
              </a:r>
              <a:endParaRPr lang="pl-PL" dirty="0">
                <a:solidFill>
                  <a:srgbClr val="FFCC00"/>
                </a:solidFill>
              </a:endParaRPr>
            </a:p>
          </p:txBody>
        </p:sp>
        <p:cxnSp>
          <p:nvCxnSpPr>
            <p:cNvPr id="50" name="Łącznik prosty ze strzałką 49"/>
            <p:cNvCxnSpPr/>
            <p:nvPr/>
          </p:nvCxnSpPr>
          <p:spPr>
            <a:xfrm>
              <a:off x="8045881" y="5350059"/>
              <a:ext cx="0" cy="504056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pole tekstowe 50"/>
            <p:cNvSpPr txBox="1"/>
            <p:nvPr/>
          </p:nvSpPr>
          <p:spPr>
            <a:xfrm>
              <a:off x="7268599" y="5891797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>
                  <a:solidFill>
                    <a:schemeClr val="bg2">
                      <a:lumMod val="50000"/>
                    </a:schemeClr>
                  </a:solidFill>
                </a:rPr>
                <a:t>Czarny karzeł</a:t>
              </a:r>
              <a:endParaRPr lang="pl-PL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25602" name="Picture 2" descr="C:\Users\Julianka\AppData\Local\Microsoft\Windows\Temporary Internet Files\Content.IE5\XLXHJ73T\MC90044136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291480" cy="291480"/>
          </a:xfrm>
          <a:prstGeom prst="rect">
            <a:avLst/>
          </a:prstGeom>
          <a:noFill/>
        </p:spPr>
      </p:pic>
      <p:pic>
        <p:nvPicPr>
          <p:cNvPr id="54" name="Picture 2" descr="C:\Users\Julianka\AppData\Local\Microsoft\Windows\Temporary Internet Files\Content.IE5\XLXHJ73T\MC90044136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861048"/>
            <a:ext cx="291480" cy="291480"/>
          </a:xfrm>
          <a:prstGeom prst="rect">
            <a:avLst/>
          </a:prstGeom>
          <a:noFill/>
        </p:spPr>
      </p:pic>
      <p:pic>
        <p:nvPicPr>
          <p:cNvPr id="55" name="Picture 2" descr="C:\Users\Julianka\AppData\Local\Microsoft\Windows\Temporary Internet Files\Content.IE5\XLXHJ73T\MC90044136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852936"/>
            <a:ext cx="291480" cy="291480"/>
          </a:xfrm>
          <a:prstGeom prst="rect">
            <a:avLst/>
          </a:prstGeom>
          <a:noFill/>
        </p:spPr>
      </p:pic>
      <p:pic>
        <p:nvPicPr>
          <p:cNvPr id="56" name="Picture 2" descr="C:\Users\Julianka\AppData\Local\Microsoft\Windows\Temporary Internet Files\Content.IE5\XLXHJ73T\MC90044136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37312"/>
            <a:ext cx="291480" cy="291480"/>
          </a:xfrm>
          <a:prstGeom prst="rect">
            <a:avLst/>
          </a:prstGeom>
          <a:noFill/>
        </p:spPr>
      </p:pic>
      <p:pic>
        <p:nvPicPr>
          <p:cNvPr id="57" name="Picture 2" descr="C:\Users\Julianka\AppData\Local\Microsoft\Windows\Temporary Internet Files\Content.IE5\XLXHJ73T\MC90044136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291480" cy="291480"/>
          </a:xfrm>
          <a:prstGeom prst="rect">
            <a:avLst/>
          </a:prstGeom>
          <a:noFill/>
        </p:spPr>
      </p:pic>
      <p:pic>
        <p:nvPicPr>
          <p:cNvPr id="58" name="Picture 2" descr="C:\Users\Julianka\AppData\Local\Microsoft\Windows\Temporary Internet Files\Content.IE5\XLXHJ73T\MC90044136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84984"/>
            <a:ext cx="291480" cy="291480"/>
          </a:xfrm>
          <a:prstGeom prst="rect">
            <a:avLst/>
          </a:prstGeom>
          <a:noFill/>
        </p:spPr>
      </p:pic>
      <p:pic>
        <p:nvPicPr>
          <p:cNvPr id="59" name="Picture 2" descr="C:\Users\Julianka\AppData\Local\Microsoft\Windows\Temporary Internet Files\Content.IE5\XLXHJ73T\MC90044136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41168"/>
            <a:ext cx="291480" cy="291480"/>
          </a:xfrm>
          <a:prstGeom prst="rect">
            <a:avLst/>
          </a:prstGeom>
          <a:noFill/>
        </p:spPr>
      </p:pic>
      <p:pic>
        <p:nvPicPr>
          <p:cNvPr id="60" name="Picture 2" descr="C:\Users\Julianka\AppData\Local\Microsoft\Windows\Temporary Internet Files\Content.IE5\XLXHJ73T\MC90044136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332656"/>
            <a:ext cx="291480" cy="291480"/>
          </a:xfrm>
          <a:prstGeom prst="rect">
            <a:avLst/>
          </a:prstGeom>
          <a:noFill/>
        </p:spPr>
      </p:pic>
      <p:pic>
        <p:nvPicPr>
          <p:cNvPr id="61" name="Picture 2" descr="C:\Users\Julianka\AppData\Local\Microsoft\Windows\Temporary Internet Files\Content.IE5\XLXHJ73T\MC90044136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165304"/>
            <a:ext cx="291480" cy="291480"/>
          </a:xfrm>
          <a:prstGeom prst="rect">
            <a:avLst/>
          </a:prstGeom>
          <a:noFill/>
        </p:spPr>
      </p:pic>
      <p:pic>
        <p:nvPicPr>
          <p:cNvPr id="62" name="Picture 2" descr="C:\Users\Julianka\AppData\Local\Microsoft\Windows\Temporary Internet Files\Content.IE5\XLXHJ73T\MC90044136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509120"/>
            <a:ext cx="291480" cy="2796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ik:BH LM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3084">
            <a:off x="4836115" y="1205618"/>
            <a:ext cx="4068452" cy="325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dirty="0" smtClean="0"/>
              <a:t>Czarne Dziury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2548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/>
              <a:t>CO to jest?</a:t>
            </a:r>
          </a:p>
          <a:p>
            <a:pPr>
              <a:buNone/>
            </a:pPr>
            <a:r>
              <a:rPr lang="pl-PL" sz="2000" dirty="0" smtClean="0"/>
              <a:t>	Czarna dziura to obszar we Wszechświecie, w którym przyciąganie jest tak mocne, że nawet światło nie może się z niej wydostać.</a:t>
            </a:r>
            <a:endParaRPr lang="pl-PL" sz="2000" dirty="0"/>
          </a:p>
        </p:txBody>
      </p:sp>
      <p:pic>
        <p:nvPicPr>
          <p:cNvPr id="1028" name="Picture 4" descr="Plik:Black Hole Milky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3723370" cy="2978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fizyka.net.pl/astronomia/grafika/czarn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17690">
            <a:off x="3871664" y="4107210"/>
            <a:ext cx="3048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/>
              <a:t>Czarne Dziury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2608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b="1" dirty="0" smtClean="0"/>
              <a:t>Jak powstaje?</a:t>
            </a:r>
          </a:p>
          <a:p>
            <a:pPr>
              <a:buNone/>
            </a:pPr>
            <a:r>
              <a:rPr lang="pl-PL" sz="2000" dirty="0" smtClean="0"/>
              <a:t>	Czarne dziury powstają w wyniku ściśnięcia bardzo dużej ilości materii w bardzo małej przestrzeni. Jest to możliwe np. po wybuchu gwiazdy, kiedy jej jądro zapada się do wewnątrz.</a:t>
            </a:r>
            <a:endParaRPr lang="pl-PL" sz="2000" dirty="0"/>
          </a:p>
        </p:txBody>
      </p:sp>
      <p:pic>
        <p:nvPicPr>
          <p:cNvPr id="21506" name="Picture 2" descr="Plik:Supernova198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9322">
            <a:off x="5000020" y="1677452"/>
            <a:ext cx="3807296" cy="380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dracul.kill.pl/%7Ebielu/astronomia/slonce/slonr4.jpg"/>
          <p:cNvPicPr>
            <a:picLocks noChangeAspect="1" noChangeArrowheads="1"/>
          </p:cNvPicPr>
          <p:nvPr/>
        </p:nvPicPr>
        <p:blipFill>
          <a:blip r:embed="rId3" cstate="print"/>
          <a:srcRect t="19863"/>
          <a:stretch>
            <a:fillRect/>
          </a:stretch>
        </p:blipFill>
        <p:spPr bwMode="auto">
          <a:xfrm rot="21182717">
            <a:off x="1636461" y="3775736"/>
            <a:ext cx="3600400" cy="287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C:\Users\Julianka\AppData\Local\Microsoft\Windows\Temporary Internet Files\Content.IE5\XLXHJ73T\MC90007862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45224"/>
            <a:ext cx="1160276" cy="88441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/>
              <a:t>Czarne </a:t>
            </a:r>
            <a:r>
              <a:rPr lang="pl-PL" sz="7200" dirty="0"/>
              <a:t>D</a:t>
            </a:r>
            <a:r>
              <a:rPr lang="pl-PL" sz="7200" dirty="0" smtClean="0"/>
              <a:t>ziury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0"/>
            <a:ext cx="4978896" cy="2188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b="1" dirty="0" smtClean="0"/>
              <a:t>Czy z czarnej dziury da się wydostać?</a:t>
            </a:r>
          </a:p>
          <a:p>
            <a:pPr>
              <a:buNone/>
            </a:pPr>
            <a:r>
              <a:rPr lang="pl-PL" sz="2000" dirty="0" smtClean="0"/>
              <a:t>	Czarną dziurę można porównać z Niagarą. Po przekroczeniu progu (horyzontu) nie możemy wrócić tą samą drogą. Jednak po miliardach lat wszystko co spada na czarną dziurę wydostaje się z niej w formie tzw. promieniowania Hawkinga.</a:t>
            </a:r>
          </a:p>
        </p:txBody>
      </p:sp>
      <p:pic>
        <p:nvPicPr>
          <p:cNvPr id="22532" name="Picture 4" descr="http://www.as.up.krakow.pl/quiz/astrotest/droga%20mlecz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1831">
            <a:off x="4639454" y="3285271"/>
            <a:ext cx="3810000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2.bp.blogspot.com/_5bNP-o0Lr0s/TG5oRpNDeiI/AAAAAAAAAn8/CsWEY-AwpWE/s1600/eso103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3707904" cy="2621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5" name="Picture 7" descr="C:\Users\Julianka\AppData\Local\Microsoft\Windows\Temporary Internet Files\Content.IE5\OOIJAVGK\MC90023331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412776"/>
            <a:ext cx="1584176" cy="1613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theme/theme1.xml><?xml version="1.0" encoding="utf-8"?>
<a:theme xmlns:a="http://schemas.openxmlformats.org/drawingml/2006/main" name="TS01028676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4131970-C498-414B-8006-F6688F1E4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TS010286768</Template>
  <TotalTime>505</TotalTime>
  <Words>556</Words>
  <Application>Microsoft Office PowerPoint</Application>
  <PresentationFormat>Pokaz na ekranie (4:3)</PresentationFormat>
  <Paragraphs>73</Paragraphs>
  <Slides>22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TS010286768</vt:lpstr>
      <vt:lpstr>Slajd 1</vt:lpstr>
      <vt:lpstr>Co to jest wszechświat?</vt:lpstr>
      <vt:lpstr>Lata Świetlne</vt:lpstr>
      <vt:lpstr>Teleskop Hubble’a</vt:lpstr>
      <vt:lpstr>Narodziny Gwiazd</vt:lpstr>
      <vt:lpstr>Śmierć Gwiazd</vt:lpstr>
      <vt:lpstr>Czarne Dziury</vt:lpstr>
      <vt:lpstr>Czarne Dziury</vt:lpstr>
      <vt:lpstr>Czarne Dziury</vt:lpstr>
      <vt:lpstr>Czarne Dziury</vt:lpstr>
      <vt:lpstr>Komety</vt:lpstr>
      <vt:lpstr>Planetoidy</vt:lpstr>
      <vt:lpstr>Galaktyki</vt:lpstr>
      <vt:lpstr>Galaktyki</vt:lpstr>
      <vt:lpstr>Galaktyki</vt:lpstr>
      <vt:lpstr>Wielki Wybuch</vt:lpstr>
      <vt:lpstr>Ciemna Materia</vt:lpstr>
      <vt:lpstr>Czy jest tam kto?</vt:lpstr>
      <vt:lpstr>Jak się poszukuje innych żyć?</vt:lpstr>
      <vt:lpstr>Najbliższa Gwiazda</vt:lpstr>
      <vt:lpstr>Sygnały radiowe</vt:lpstr>
      <vt:lpstr>POLECAM: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Julianka</dc:creator>
  <cp:lastModifiedBy>Julianka</cp:lastModifiedBy>
  <cp:revision>54</cp:revision>
  <dcterms:created xsi:type="dcterms:W3CDTF">2012-10-06T16:34:51Z</dcterms:created>
  <dcterms:modified xsi:type="dcterms:W3CDTF">2012-10-13T17:16:08Z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TC102867689990</vt:lpwstr>
  </property>
</Properties>
</file>