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2" r:id="rId3"/>
    <p:sldId id="263" r:id="rId4"/>
    <p:sldId id="264" r:id="rId5"/>
    <p:sldId id="260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52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B41835-A16C-4B80-971F-9BF8675FA99E}" type="datetimeFigureOut">
              <a:rPr lang="pl-PL" smtClean="0"/>
              <a:pPr/>
              <a:t>2012-06-13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CFA0E0-EA92-4842-A960-B19E362C1241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xmlns="" val="4081144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CFA0E0-EA92-4842-A960-B19E362C1241}" type="slidenum">
              <a:rPr lang="pl-PL" smtClean="0"/>
              <a:pPr/>
              <a:t>5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8024-2517-41E0-A43C-ED358EA3F23C}" type="datetimeFigureOut">
              <a:rPr lang="pl-PL" smtClean="0"/>
              <a:pPr/>
              <a:t>2012-06-13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581E-5031-428D-9304-CAEC22A5B083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8024-2517-41E0-A43C-ED358EA3F23C}" type="datetimeFigureOut">
              <a:rPr lang="pl-PL" smtClean="0"/>
              <a:pPr/>
              <a:t>2012-06-13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581E-5031-428D-9304-CAEC22A5B0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8024-2517-41E0-A43C-ED358EA3F23C}" type="datetimeFigureOut">
              <a:rPr lang="pl-PL" smtClean="0"/>
              <a:pPr/>
              <a:t>2012-06-13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581E-5031-428D-9304-CAEC22A5B0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8024-2517-41E0-A43C-ED358EA3F23C}" type="datetimeFigureOut">
              <a:rPr lang="pl-PL" smtClean="0"/>
              <a:pPr/>
              <a:t>2012-06-13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581E-5031-428D-9304-CAEC22A5B0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8024-2517-41E0-A43C-ED358EA3F23C}" type="datetimeFigureOut">
              <a:rPr lang="pl-PL" smtClean="0"/>
              <a:pPr/>
              <a:t>2012-06-13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423581E-5031-428D-9304-CAEC22A5B0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8024-2517-41E0-A43C-ED358EA3F23C}" type="datetimeFigureOut">
              <a:rPr lang="pl-PL" smtClean="0"/>
              <a:pPr/>
              <a:t>2012-06-13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581E-5031-428D-9304-CAEC22A5B0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8024-2517-41E0-A43C-ED358EA3F23C}" type="datetimeFigureOut">
              <a:rPr lang="pl-PL" smtClean="0"/>
              <a:pPr/>
              <a:t>2012-06-13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581E-5031-428D-9304-CAEC22A5B0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8024-2517-41E0-A43C-ED358EA3F23C}" type="datetimeFigureOut">
              <a:rPr lang="pl-PL" smtClean="0"/>
              <a:pPr/>
              <a:t>2012-06-13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581E-5031-428D-9304-CAEC22A5B0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8024-2517-41E0-A43C-ED358EA3F23C}" type="datetimeFigureOut">
              <a:rPr lang="pl-PL" smtClean="0"/>
              <a:pPr/>
              <a:t>2012-06-13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581E-5031-428D-9304-CAEC22A5B0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8024-2517-41E0-A43C-ED358EA3F23C}" type="datetimeFigureOut">
              <a:rPr lang="pl-PL" smtClean="0"/>
              <a:pPr/>
              <a:t>2012-06-13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581E-5031-428D-9304-CAEC22A5B0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pl-PL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Kliknij ikonę, aby dodać obraz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98024-2517-41E0-A43C-ED358EA3F23C}" type="datetimeFigureOut">
              <a:rPr lang="pl-PL" smtClean="0"/>
              <a:pPr/>
              <a:t>2012-06-13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23581E-5031-428D-9304-CAEC22A5B083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8698024-2517-41E0-A43C-ED358EA3F23C}" type="datetimeFigureOut">
              <a:rPr lang="pl-PL" smtClean="0"/>
              <a:pPr/>
              <a:t>2012-06-13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23581E-5031-428D-9304-CAEC22A5B08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Wojny Husyckie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Prezentacja na podstawie serii książek „Trylogia </a:t>
            </a:r>
            <a:r>
              <a:rPr lang="pl-PL" dirty="0"/>
              <a:t>H</a:t>
            </a:r>
            <a:r>
              <a:rPr lang="pl-PL" dirty="0" smtClean="0"/>
              <a:t>usycka”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057" y="274638"/>
            <a:ext cx="8229600" cy="1143000"/>
          </a:xfrm>
        </p:spPr>
        <p:txBody>
          <a:bodyPr/>
          <a:lstStyle/>
          <a:p>
            <a:r>
              <a:rPr lang="en-US" dirty="0" err="1" smtClean="0"/>
              <a:t>Husy</a:t>
            </a:r>
            <a:r>
              <a:rPr lang="pl-PL" dirty="0" smtClean="0"/>
              <a:t>c</a:t>
            </a:r>
            <a:r>
              <a:rPr lang="en-US" dirty="0" err="1" smtClean="0"/>
              <a:t>yzm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484" y="1124858"/>
            <a:ext cx="8686800" cy="5733142"/>
          </a:xfrm>
        </p:spPr>
        <p:txBody>
          <a:bodyPr>
            <a:normAutofit/>
          </a:bodyPr>
          <a:lstStyle/>
          <a:p>
            <a:r>
              <a:rPr lang="pl-PL" dirty="0" smtClean="0"/>
              <a:t>Ruch religijny i polityczny zapoczątkowany przez teologa Jana Husa</a:t>
            </a:r>
          </a:p>
          <a:p>
            <a:r>
              <a:rPr lang="pl-PL" dirty="0" smtClean="0"/>
              <a:t>Początkowo skierowany na reformy kościoła rzymskokatolickiego w Europie, w oparciu </a:t>
            </a:r>
            <a:br>
              <a:rPr lang="pl-PL" dirty="0" smtClean="0"/>
            </a:br>
            <a:r>
              <a:rPr lang="pl-PL" dirty="0" smtClean="0"/>
              <a:t>o cztery </a:t>
            </a:r>
            <a:r>
              <a:rPr lang="pl-PL" dirty="0" smtClean="0"/>
              <a:t>„postulaty praskie”, </a:t>
            </a:r>
            <a:r>
              <a:rPr lang="pl-PL" dirty="0" smtClean="0"/>
              <a:t>w których domagano się:</a:t>
            </a:r>
          </a:p>
          <a:p>
            <a:pPr lvl="1"/>
            <a:r>
              <a:rPr lang="pl-PL" dirty="0" smtClean="0"/>
              <a:t>Prawa swobodnego głoszenia Słowa Bożego</a:t>
            </a:r>
          </a:p>
          <a:p>
            <a:pPr lvl="1"/>
            <a:r>
              <a:rPr lang="pl-PL" dirty="0" smtClean="0"/>
              <a:t>Przywrócenia komunii pod dwiema postaciami </a:t>
            </a:r>
            <a:br>
              <a:rPr lang="pl-PL" dirty="0" smtClean="0"/>
            </a:br>
            <a:r>
              <a:rPr lang="pl-PL" dirty="0" smtClean="0"/>
              <a:t>(chleba i wina) dla osób świeckich</a:t>
            </a:r>
          </a:p>
          <a:p>
            <a:pPr lvl="1"/>
            <a:r>
              <a:rPr lang="pl-PL" dirty="0" smtClean="0"/>
              <a:t>Odebrania duchowieństwu władzy świeckiej </a:t>
            </a:r>
            <a:br>
              <a:rPr lang="pl-PL" dirty="0" smtClean="0"/>
            </a:br>
            <a:r>
              <a:rPr lang="pl-PL" dirty="0" smtClean="0"/>
              <a:t>i przekazania majątku władzom świeckim</a:t>
            </a:r>
          </a:p>
          <a:p>
            <a:pPr lvl="1"/>
            <a:r>
              <a:rPr lang="pl-PL" dirty="0" smtClean="0"/>
              <a:t>Karania za grzechy śmiertelne przez władzę świecką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05834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Husy</a:t>
            </a:r>
            <a:r>
              <a:rPr lang="pl-PL" dirty="0" smtClean="0"/>
              <a:t>c</a:t>
            </a:r>
            <a:r>
              <a:rPr lang="en-US" dirty="0" err="1" smtClean="0"/>
              <a:t>yzm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Później również ruch polityczny i społeczny: opór czeski i słowiański przeciwko feudalizmowi, germanizacji i panowaniu dynastii Luksemburgów.</a:t>
            </a:r>
          </a:p>
          <a:p>
            <a:r>
              <a:rPr lang="pl-PL" dirty="0" smtClean="0"/>
              <a:t>Spowodował wojny husyckie i krucjaty katolickiej Europy pod wodzą Luksemburgów, przy poparciu papiestwa.</a:t>
            </a:r>
            <a:endParaRPr lang="pl-PL" dirty="0"/>
          </a:p>
        </p:txBody>
      </p:sp>
      <p:pic>
        <p:nvPicPr>
          <p:cNvPr id="4" name="Obraz 3" descr="kielich.jpg"/>
          <p:cNvPicPr>
            <a:picLocks noChangeAspect="1"/>
          </p:cNvPicPr>
          <p:nvPr/>
        </p:nvPicPr>
        <p:blipFill>
          <a:blip r:embed="rId2" cstate="print"/>
          <a:srcRect l="21168" t="12096" r="21377" b="12305"/>
          <a:stretch>
            <a:fillRect/>
          </a:stretch>
        </p:blipFill>
        <p:spPr>
          <a:xfrm>
            <a:off x="3635896" y="4868306"/>
            <a:ext cx="1440160" cy="1894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674941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Husy</a:t>
            </a:r>
            <a:r>
              <a:rPr lang="pl-PL" dirty="0" smtClean="0"/>
              <a:t>c</a:t>
            </a:r>
            <a:r>
              <a:rPr lang="en-US" dirty="0" err="1" smtClean="0"/>
              <a:t>yzm</a:t>
            </a:r>
            <a:r>
              <a:rPr lang="en-US" dirty="0" smtClean="0"/>
              <a:t> – </a:t>
            </a:r>
            <a:r>
              <a:rPr lang="en-US" dirty="0" err="1" smtClean="0"/>
              <a:t>skutki</a:t>
            </a:r>
            <a:r>
              <a:rPr lang="en-US" dirty="0" smtClean="0"/>
              <a:t> </a:t>
            </a:r>
            <a:r>
              <a:rPr lang="en-US" dirty="0" err="1" smtClean="0"/>
              <a:t>historyczne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932362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Po zakończeniu wojny zawarto ugodę pomiędzy umiarkowanym odłamem husytów a Zygmuntem Luksemburskim, tzw. </a:t>
            </a:r>
            <a:r>
              <a:rPr lang="pl-PL" dirty="0" smtClean="0"/>
              <a:t>kompakty </a:t>
            </a:r>
            <a:r>
              <a:rPr lang="pl-PL" dirty="0" smtClean="0"/>
              <a:t>p</a:t>
            </a:r>
            <a:r>
              <a:rPr lang="pl-PL" dirty="0" smtClean="0"/>
              <a:t>raskie</a:t>
            </a:r>
            <a:r>
              <a:rPr lang="pl-PL" dirty="0" smtClean="0"/>
              <a:t>: </a:t>
            </a:r>
          </a:p>
          <a:p>
            <a:pPr lvl="1"/>
            <a:r>
              <a:rPr lang="pl-PL" dirty="0" smtClean="0"/>
              <a:t>władca uznał autonomię kościoła czeskiego</a:t>
            </a:r>
          </a:p>
          <a:p>
            <a:pPr lvl="1"/>
            <a:r>
              <a:rPr lang="pl-PL" dirty="0" smtClean="0"/>
              <a:t>u</a:t>
            </a:r>
            <a:r>
              <a:rPr lang="pl-PL" dirty="0" smtClean="0"/>
              <a:t>znano </a:t>
            </a:r>
            <a:r>
              <a:rPr lang="pl-PL" dirty="0" smtClean="0"/>
              <a:t>komunię pod dwiema postaciami</a:t>
            </a:r>
          </a:p>
          <a:p>
            <a:r>
              <a:rPr lang="pl-PL" dirty="0" smtClean="0"/>
              <a:t>Zygmunt Luksemburski został królem Czech.</a:t>
            </a:r>
          </a:p>
          <a:p>
            <a:r>
              <a:rPr lang="pl-PL" dirty="0" smtClean="0"/>
              <a:t>Wojny osłabiły pozycję kościoła i feudałów niemieckich w Czechach.</a:t>
            </a:r>
          </a:p>
          <a:p>
            <a:r>
              <a:rPr lang="pl-PL" dirty="0" err="1" smtClean="0"/>
              <a:t>Husycyzm</a:t>
            </a:r>
            <a:r>
              <a:rPr lang="pl-PL" dirty="0" smtClean="0"/>
              <a:t> przygotował grunt dla idei reformacji w Europie.</a:t>
            </a:r>
          </a:p>
        </p:txBody>
      </p:sp>
    </p:spTree>
    <p:extLst>
      <p:ext uri="{BB962C8B-B14F-4D97-AF65-F5344CB8AC3E}">
        <p14:creationId xmlns:p14="http://schemas.microsoft.com/office/powerpoint/2010/main" xmlns="" val="2283218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>Przebieg Wojny</a:t>
            </a:r>
            <a:br>
              <a:rPr lang="pl-PL" dirty="0" smtClean="0"/>
            </a:br>
            <a:r>
              <a:rPr lang="pl-PL" dirty="0" smtClean="0"/>
              <a:t>(1419 – 1436) 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Śmierć Jana Husa</a:t>
            </a:r>
          </a:p>
          <a:p>
            <a:r>
              <a:rPr lang="pl-PL" dirty="0" smtClean="0"/>
              <a:t>Defenestracja</a:t>
            </a:r>
          </a:p>
          <a:p>
            <a:r>
              <a:rPr lang="pl-PL" dirty="0" smtClean="0"/>
              <a:t>Zebranie wojsk pod wodzą </a:t>
            </a:r>
            <a:r>
              <a:rPr lang="pl-PL" dirty="0" err="1" smtClean="0"/>
              <a:t>Ziżki</a:t>
            </a:r>
            <a:r>
              <a:rPr lang="pl-PL" dirty="0" smtClean="0"/>
              <a:t> </a:t>
            </a:r>
            <a:br>
              <a:rPr lang="pl-PL" dirty="0" smtClean="0"/>
            </a:br>
            <a:r>
              <a:rPr lang="pl-PL" dirty="0" smtClean="0"/>
              <a:t>i odparcie krucjaty.</a:t>
            </a:r>
          </a:p>
          <a:p>
            <a:r>
              <a:rPr lang="pl-PL" dirty="0" smtClean="0"/>
              <a:t>Atak </a:t>
            </a:r>
            <a:r>
              <a:rPr lang="pl-PL" dirty="0" smtClean="0"/>
              <a:t>husytów </a:t>
            </a:r>
            <a:r>
              <a:rPr lang="pl-PL" dirty="0" smtClean="0"/>
              <a:t>na Śląsk</a:t>
            </a:r>
          </a:p>
          <a:p>
            <a:r>
              <a:rPr lang="pl-PL" dirty="0" smtClean="0"/>
              <a:t>Śmierć </a:t>
            </a:r>
            <a:r>
              <a:rPr lang="pl-PL" dirty="0" err="1" smtClean="0"/>
              <a:t>Ziżki</a:t>
            </a:r>
            <a:r>
              <a:rPr lang="pl-PL" dirty="0" smtClean="0"/>
              <a:t> i objęcie dowodzenia przez Prokopa Gołego </a:t>
            </a:r>
          </a:p>
          <a:p>
            <a:r>
              <a:rPr lang="pl-PL" dirty="0" smtClean="0"/>
              <a:t>Bitwy </a:t>
            </a:r>
            <a:r>
              <a:rPr lang="pl-PL" dirty="0" smtClean="0"/>
              <a:t>husytów </a:t>
            </a:r>
            <a:r>
              <a:rPr lang="pl-PL" dirty="0" smtClean="0"/>
              <a:t>przeciw Ślązakom</a:t>
            </a:r>
          </a:p>
          <a:p>
            <a:r>
              <a:rPr lang="pl-PL" dirty="0" smtClean="0"/>
              <a:t>Przejęcie władzy przez </a:t>
            </a:r>
            <a:r>
              <a:rPr lang="pl-PL" dirty="0" smtClean="0"/>
              <a:t>husytów </a:t>
            </a:r>
            <a:r>
              <a:rPr lang="pl-PL" dirty="0" smtClean="0"/>
              <a:t>na Śląsku.</a:t>
            </a:r>
          </a:p>
          <a:p>
            <a:r>
              <a:rPr lang="pl-PL" dirty="0" smtClean="0"/>
              <a:t>Podstępne działania Ślązaków, a następnie wielka bitwa pod Lipinami (30.05.1434)</a:t>
            </a:r>
          </a:p>
          <a:p>
            <a:r>
              <a:rPr lang="pl-PL" dirty="0" smtClean="0"/>
              <a:t>Porażka </a:t>
            </a:r>
            <a:r>
              <a:rPr lang="pl-PL" dirty="0" smtClean="0"/>
              <a:t>taboru </a:t>
            </a:r>
            <a:r>
              <a:rPr lang="pl-PL" dirty="0" smtClean="0"/>
              <a:t>(wraz ze śmiercią Prokopa Gołego).</a:t>
            </a:r>
          </a:p>
        </p:txBody>
      </p:sp>
      <p:pic>
        <p:nvPicPr>
          <p:cNvPr id="4" name="Obraz 3" descr="pawęż husyck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588224" y="332656"/>
            <a:ext cx="2220217" cy="28704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pl-PL" dirty="0" smtClean="0"/>
              <a:t>Bohaterowie trylogii jako uczestnicy wydarzeń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07504" y="1484784"/>
            <a:ext cx="8229600" cy="4709160"/>
          </a:xfrm>
        </p:spPr>
        <p:txBody>
          <a:bodyPr>
            <a:normAutofit lnSpcReduction="10000"/>
          </a:bodyPr>
          <a:lstStyle/>
          <a:p>
            <a:r>
              <a:rPr lang="pl-PL" dirty="0" smtClean="0"/>
              <a:t>Na podstawie serii „Trylogia Husycka” autorstwa Andrzeja </a:t>
            </a:r>
            <a:r>
              <a:rPr lang="pl-PL" dirty="0" err="1" smtClean="0"/>
              <a:t>Sapkowskiego</a:t>
            </a:r>
            <a:r>
              <a:rPr lang="pl-PL" dirty="0" smtClean="0"/>
              <a:t>, </a:t>
            </a:r>
            <a:br>
              <a:rPr lang="pl-PL" dirty="0" smtClean="0"/>
            </a:br>
            <a:r>
              <a:rPr lang="pl-PL" dirty="0" smtClean="0"/>
              <a:t>która rozgrywa się w tamtych czasach. </a:t>
            </a:r>
          </a:p>
          <a:p>
            <a:r>
              <a:rPr lang="pl-PL" dirty="0" smtClean="0"/>
              <a:t>Bohaterowie główni: </a:t>
            </a:r>
          </a:p>
          <a:p>
            <a:pPr lvl="1"/>
            <a:r>
              <a:rPr lang="pl-PL" dirty="0" err="1" smtClean="0"/>
              <a:t>Reinmar</a:t>
            </a:r>
            <a:r>
              <a:rPr lang="pl-PL" dirty="0" smtClean="0"/>
              <a:t> z Bielawy (</a:t>
            </a:r>
            <a:r>
              <a:rPr lang="pl-PL" dirty="0" err="1" smtClean="0"/>
              <a:t>Reinmar</a:t>
            </a:r>
            <a:r>
              <a:rPr lang="pl-PL" dirty="0" smtClean="0"/>
              <a:t> von </a:t>
            </a:r>
            <a:r>
              <a:rPr lang="pl-PL" dirty="0" err="1" smtClean="0"/>
              <a:t>Bielau</a:t>
            </a:r>
            <a:r>
              <a:rPr lang="pl-PL" dirty="0" smtClean="0"/>
              <a:t>) – nazywany </a:t>
            </a:r>
            <a:r>
              <a:rPr lang="pl-PL" dirty="0" err="1" smtClean="0"/>
              <a:t>Reynevanem</a:t>
            </a:r>
            <a:r>
              <a:rPr lang="pl-PL" dirty="0" smtClean="0"/>
              <a:t>. </a:t>
            </a:r>
          </a:p>
          <a:p>
            <a:pPr lvl="1"/>
            <a:r>
              <a:rPr lang="pl-PL" dirty="0" smtClean="0"/>
              <a:t>Szarlej – </a:t>
            </a:r>
            <a:r>
              <a:rPr lang="pl-PL" dirty="0" err="1" smtClean="0"/>
              <a:t>demeryt</a:t>
            </a:r>
            <a:r>
              <a:rPr lang="pl-PL" dirty="0" smtClean="0"/>
              <a:t>, jego imię (którego nie używa) brzmi Paweł. </a:t>
            </a:r>
          </a:p>
          <a:p>
            <a:pPr lvl="1"/>
            <a:r>
              <a:rPr lang="pl-PL" dirty="0" smtClean="0"/>
              <a:t>Samson Miodek – wielki, silny, ale inteligentny człowiek (często porównywany do olbrzyma), którego Szarlej i </a:t>
            </a:r>
            <a:r>
              <a:rPr lang="pl-PL" dirty="0" err="1" smtClean="0"/>
              <a:t>Reinmar</a:t>
            </a:r>
            <a:r>
              <a:rPr lang="pl-PL" dirty="0" smtClean="0"/>
              <a:t> spotykają w klasztorze Benedyktynów.</a:t>
            </a:r>
          </a:p>
        </p:txBody>
      </p:sp>
      <p:pic>
        <p:nvPicPr>
          <p:cNvPr id="4" name="Obraz 3" descr="narrenrur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20272" y="332656"/>
            <a:ext cx="2001731" cy="30689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ierzchołek">
  <a:themeElements>
    <a:clrScheme name="Wierzchołek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Wierzchołek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ierzchołek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372</TotalTime>
  <Words>159</Words>
  <Application>Microsoft Office PowerPoint</Application>
  <PresentationFormat>Pokaz na ekranie (4:3)</PresentationFormat>
  <Paragraphs>36</Paragraphs>
  <Slides>6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7" baseType="lpstr">
      <vt:lpstr>Wierzchołek</vt:lpstr>
      <vt:lpstr>Wojny Husyckie</vt:lpstr>
      <vt:lpstr>Husycyzm</vt:lpstr>
      <vt:lpstr>Husycyzm</vt:lpstr>
      <vt:lpstr>Husycyzm – skutki historyczne</vt:lpstr>
      <vt:lpstr>Przebieg Wojny (1419 – 1436) </vt:lpstr>
      <vt:lpstr>Bohaterowie trylogii jako uczestnicy wydarzeń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Wojny Husyckie</dc:title>
  <dc:creator>Jędrek Oleszczuk</dc:creator>
  <cp:lastModifiedBy>Jędrek Oleszczuk</cp:lastModifiedBy>
  <cp:revision>39</cp:revision>
  <dcterms:created xsi:type="dcterms:W3CDTF">2012-04-28T16:33:45Z</dcterms:created>
  <dcterms:modified xsi:type="dcterms:W3CDTF">2012-06-13T16:30:40Z</dcterms:modified>
</cp:coreProperties>
</file>