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000A"/>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63FC40A-14DC-4B51-9049-D90DBC20A995}" type="datetimeFigureOut">
              <a:rPr lang="pl-PL" smtClean="0"/>
              <a:pPr/>
              <a:t>2012-12-10</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2D134B1-64A7-4868-987E-079E00B93557}"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863FC40A-14DC-4B51-9049-D90DBC20A995}" type="datetimeFigureOut">
              <a:rPr lang="pl-PL" smtClean="0"/>
              <a:pPr/>
              <a:t>2012-12-10</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2D134B1-64A7-4868-987E-079E00B93557}"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63FC40A-14DC-4B51-9049-D90DBC20A995}" type="datetimeFigureOut">
              <a:rPr lang="pl-PL" smtClean="0"/>
              <a:pPr/>
              <a:t>2012-12-10</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2D134B1-64A7-4868-987E-079E00B93557}"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863FC40A-14DC-4B51-9049-D90DBC20A995}" type="datetimeFigureOut">
              <a:rPr lang="pl-PL" smtClean="0"/>
              <a:pPr/>
              <a:t>2012-12-10</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2D134B1-64A7-4868-987E-079E00B93557}"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863FC40A-14DC-4B51-9049-D90DBC20A995}" type="datetimeFigureOut">
              <a:rPr lang="pl-PL" smtClean="0"/>
              <a:pPr/>
              <a:t>2012-12-10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2D134B1-64A7-4868-987E-079E00B93557}"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63FC40A-14DC-4B51-9049-D90DBC20A995}" type="datetimeFigureOut">
              <a:rPr lang="pl-PL" smtClean="0"/>
              <a:pPr/>
              <a:t>2012-12-10</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2D134B1-64A7-4868-987E-079E00B93557}"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WOJCIECH KILAR</a:t>
            </a:r>
            <a:endParaRPr lang="pl-PL" dirty="0"/>
          </a:p>
        </p:txBody>
      </p:sp>
      <p:sp>
        <p:nvSpPr>
          <p:cNvPr id="3" name="Podtytuł 2"/>
          <p:cNvSpPr>
            <a:spLocks noGrp="1"/>
          </p:cNvSpPr>
          <p:nvPr>
            <p:ph type="subTitle" idx="1"/>
          </p:nvPr>
        </p:nvSpPr>
        <p:spPr/>
        <p:txBody>
          <a:bodyPr/>
          <a:lstStyle/>
          <a:p>
            <a:r>
              <a:rPr lang="pl-PL" dirty="0" smtClean="0"/>
              <a:t>Ada Kończak</a:t>
            </a:r>
            <a:endParaRPr lang="pl-PL"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Nagrody kompozytora muzyki filmowej</a:t>
            </a:r>
            <a:endParaRPr lang="pl-PL" dirty="0"/>
          </a:p>
        </p:txBody>
      </p:sp>
      <p:sp>
        <p:nvSpPr>
          <p:cNvPr id="3" name="Symbol zastępczy zawartości 2"/>
          <p:cNvSpPr>
            <a:spLocks noGrp="1"/>
          </p:cNvSpPr>
          <p:nvPr>
            <p:ph idx="1"/>
          </p:nvPr>
        </p:nvSpPr>
        <p:spPr/>
        <p:txBody>
          <a:bodyPr>
            <a:normAutofit/>
          </a:bodyPr>
          <a:lstStyle/>
          <a:p>
            <a:pPr algn="ctr">
              <a:buNone/>
            </a:pPr>
            <a:r>
              <a:rPr lang="pl-PL" dirty="0" smtClean="0"/>
              <a:t>	Otrzymał wiele nagród za muzykę filmową, m.in. w 1975 na Festiwalu Filmów Polskich </a:t>
            </a:r>
            <a:br>
              <a:rPr lang="pl-PL" dirty="0" smtClean="0"/>
            </a:br>
            <a:r>
              <a:rPr lang="pl-PL" dirty="0" smtClean="0"/>
              <a:t>w Gdańsku za muzykę do ,,Ziemi </a:t>
            </a:r>
            <a:r>
              <a:rPr lang="pl-PL" dirty="0" smtClean="0"/>
              <a:t>obiecanej”</a:t>
            </a:r>
            <a:r>
              <a:rPr lang="pl-PL" dirty="0" smtClean="0"/>
              <a:t> (reż. Andrzej Wajda), w 1981 na Międzynarodowym Festiwalu Filmowym </a:t>
            </a:r>
            <a:br>
              <a:rPr lang="pl-PL" dirty="0" smtClean="0"/>
            </a:br>
            <a:r>
              <a:rPr lang="pl-PL" dirty="0" smtClean="0"/>
              <a:t>w Cork w Irlandii za muzykę do filmu </a:t>
            </a:r>
            <a:br>
              <a:rPr lang="pl-PL" dirty="0" smtClean="0"/>
            </a:br>
            <a:r>
              <a:rPr lang="pl-PL" dirty="0" smtClean="0"/>
              <a:t>Da </a:t>
            </a:r>
            <a:r>
              <a:rPr lang="pl-PL" dirty="0" err="1" smtClean="0"/>
              <a:t>un</a:t>
            </a:r>
            <a:r>
              <a:rPr lang="pl-PL" dirty="0" smtClean="0"/>
              <a:t> </a:t>
            </a:r>
            <a:r>
              <a:rPr lang="pl-PL" dirty="0" err="1" smtClean="0"/>
              <a:t>paese</a:t>
            </a:r>
            <a:r>
              <a:rPr lang="pl-PL" dirty="0" smtClean="0"/>
              <a:t> </a:t>
            </a:r>
            <a:r>
              <a:rPr lang="pl-PL" dirty="0" err="1" smtClean="0"/>
              <a:t>lontano</a:t>
            </a:r>
            <a:r>
              <a:rPr lang="pl-PL" dirty="0" smtClean="0"/>
              <a:t>: Papa Giovanni Paulo </a:t>
            </a:r>
            <a:br>
              <a:rPr lang="pl-PL" dirty="0" smtClean="0"/>
            </a:br>
            <a:r>
              <a:rPr lang="pl-PL" dirty="0" smtClean="0"/>
              <a:t>II (reż</a:t>
            </a:r>
            <a:r>
              <a:rPr lang="pl-PL" dirty="0" smtClean="0"/>
              <a:t>. Krzysztof </a:t>
            </a:r>
            <a:r>
              <a:rPr lang="pl-PL" dirty="0" smtClean="0"/>
              <a:t>Zanussi), w 1992 za muzykę do filmu Bram </a:t>
            </a:r>
            <a:r>
              <a:rPr lang="pl-PL" dirty="0" err="1" smtClean="0"/>
              <a:t>Stoker's</a:t>
            </a:r>
            <a:r>
              <a:rPr lang="pl-PL" dirty="0" smtClean="0"/>
              <a:t> </a:t>
            </a:r>
            <a:r>
              <a:rPr lang="pl-PL" dirty="0" err="1" smtClean="0"/>
              <a:t>Dracula</a:t>
            </a:r>
            <a:r>
              <a:rPr lang="pl-PL" dirty="0" smtClean="0"/>
              <a:t> (reż. Francis Ford Coppola) i wiele innych.</a:t>
            </a:r>
            <a:endParaRPr lang="pl-PL"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Kilka kompozycji</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Dwie miniatury dziecięce na fortepian (1947)</a:t>
            </a:r>
          </a:p>
          <a:p>
            <a:r>
              <a:rPr lang="pl-PL" dirty="0" smtClean="0"/>
              <a:t>Suita na fortepian nr 1 (1949)</a:t>
            </a:r>
          </a:p>
          <a:p>
            <a:r>
              <a:rPr lang="pl-PL" dirty="0" smtClean="0"/>
              <a:t>Suita na fortepian nr 2 (1950)</a:t>
            </a:r>
          </a:p>
          <a:p>
            <a:r>
              <a:rPr lang="pl-PL" dirty="0" smtClean="0"/>
              <a:t>Sonatina na flet i fortepian (1951)</a:t>
            </a:r>
          </a:p>
          <a:p>
            <a:r>
              <a:rPr lang="pl-PL" dirty="0" smtClean="0"/>
              <a:t>Trzy preludia na fortepian (1951) </a:t>
            </a:r>
          </a:p>
          <a:p>
            <a:r>
              <a:rPr lang="pl-PL" dirty="0" smtClean="0"/>
              <a:t>Muzyka do filmu Wyspa złoczyńców w reż. Stanisława Jędryki (1964)</a:t>
            </a:r>
          </a:p>
          <a:p>
            <a:r>
              <a:rPr lang="pl-PL" dirty="0" smtClean="0"/>
              <a:t>Muzyka do filmu Echo w reż. Stanisława Różewicza (1964)</a:t>
            </a:r>
          </a:p>
          <a:p>
            <a:r>
              <a:rPr lang="pl-PL" dirty="0" smtClean="0"/>
              <a:t>Muzyka do filmu Późne popołudnie w reż. Aleksandra Ścibora-Rylskiego (1964)</a:t>
            </a:r>
          </a:p>
          <a:p>
            <a:endParaRPr lang="pl-PL" dirty="0" smtClean="0"/>
          </a:p>
          <a:p>
            <a:endParaRPr lang="pl-PL" dirty="0" smtClean="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1026" name="Picture 2" descr="Plik:Wojciech Kilar gwiazda Lodz.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err="1" smtClean="0"/>
              <a:t>KOniec</a:t>
            </a:r>
            <a:endParaRPr lang="pl-PL" dirty="0"/>
          </a:p>
        </p:txBody>
      </p:sp>
      <p:sp>
        <p:nvSpPr>
          <p:cNvPr id="3" name="Podtytuł 2"/>
          <p:cNvSpPr>
            <a:spLocks noGrp="1"/>
          </p:cNvSpPr>
          <p:nvPr>
            <p:ph type="subTitle" idx="1"/>
          </p:nvPr>
        </p:nvSpPr>
        <p:spPr/>
        <p:txBody>
          <a:bodyPr/>
          <a:lstStyle/>
          <a:p>
            <a:r>
              <a:rPr lang="pl-PL" dirty="0" smtClean="0"/>
              <a:t>Dziękuję za uwagę</a:t>
            </a:r>
            <a:endParaRPr lang="pl-PL"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7239000" cy="1143000"/>
          </a:xfrm>
        </p:spPr>
        <p:txBody>
          <a:bodyPr/>
          <a:lstStyle/>
          <a:p>
            <a:pPr algn="ctr"/>
            <a:r>
              <a:rPr lang="pl-PL" dirty="0" smtClean="0"/>
              <a:t>Wojciech </a:t>
            </a:r>
            <a:r>
              <a:rPr lang="pl-PL" dirty="0" err="1" smtClean="0"/>
              <a:t>kilar</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dirty="0" smtClean="0">
                <a:solidFill>
                  <a:srgbClr val="00B050"/>
                </a:solidFill>
              </a:rPr>
              <a:t>Wojciech Kilar:</a:t>
            </a:r>
          </a:p>
          <a:p>
            <a:r>
              <a:rPr lang="pl-PL" dirty="0" smtClean="0"/>
              <a:t> </a:t>
            </a:r>
            <a:r>
              <a:rPr lang="pl-PL" dirty="0" smtClean="0">
                <a:solidFill>
                  <a:srgbClr val="92D050"/>
                </a:solidFill>
              </a:rPr>
              <a:t>Urodził się 17 lipca 1932 roku we Lwowie. </a:t>
            </a:r>
          </a:p>
          <a:p>
            <a:r>
              <a:rPr lang="pl-PL" dirty="0" smtClean="0"/>
              <a:t> </a:t>
            </a:r>
            <a:r>
              <a:rPr lang="pl-PL" dirty="0" smtClean="0">
                <a:solidFill>
                  <a:srgbClr val="00B0F0"/>
                </a:solidFill>
              </a:rPr>
              <a:t>Jest jednym z najwybitniejszych kompozytorów polskich. </a:t>
            </a:r>
          </a:p>
          <a:p>
            <a:r>
              <a:rPr lang="pl-PL" dirty="0" smtClean="0"/>
              <a:t> </a:t>
            </a:r>
            <a:r>
              <a:rPr lang="pl-PL" dirty="0" smtClean="0">
                <a:solidFill>
                  <a:srgbClr val="7030A0"/>
                </a:solidFill>
              </a:rPr>
              <a:t>Komponuje muzykę klasyczną i muzykę filmową już od ponad 50 lat! </a:t>
            </a:r>
          </a:p>
          <a:p>
            <a:r>
              <a:rPr lang="pl-PL" dirty="0" smtClean="0"/>
              <a:t> Jako pianista zadebiutował w wieku 15 </a:t>
            </a:r>
            <a:r>
              <a:rPr lang="pl-PL" dirty="0" smtClean="0"/>
              <a:t>lat, </a:t>
            </a:r>
            <a:r>
              <a:rPr lang="pl-PL" dirty="0" smtClean="0"/>
              <a:t>grając własny utwór na Konkursie Młodych Talentów w Rzeszowie. </a:t>
            </a:r>
          </a:p>
          <a:p>
            <a:r>
              <a:rPr lang="pl-PL" dirty="0" smtClean="0"/>
              <a:t> </a:t>
            </a:r>
            <a:r>
              <a:rPr lang="pl-PL" dirty="0" smtClean="0">
                <a:solidFill>
                  <a:srgbClr val="FFC000"/>
                </a:solidFill>
              </a:rPr>
              <a:t>Jako kompozytor muzyki filmowej, swoją karierę rozpoczął od filmu reżyserii Natalii Brzozowskiej pt. ,,Narciarze” (1958).</a:t>
            </a:r>
          </a:p>
          <a:p>
            <a:endParaRPr lang="pl-PL" dirty="0" smtClean="0"/>
          </a:p>
        </p:txBody>
      </p:sp>
      <p:sp>
        <p:nvSpPr>
          <p:cNvPr id="4" name="Objaśnienie owalne 3"/>
          <p:cNvSpPr/>
          <p:nvPr/>
        </p:nvSpPr>
        <p:spPr>
          <a:xfrm>
            <a:off x="6156176" y="41565"/>
            <a:ext cx="2376264" cy="2132856"/>
          </a:xfrm>
          <a:prstGeom prst="wedgeEllipseCallout">
            <a:avLst>
              <a:gd name="adj1" fmla="val 66665"/>
              <a:gd name="adj2" fmla="val 506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6372200" y="332656"/>
            <a:ext cx="2016224" cy="1754326"/>
          </a:xfrm>
          <a:prstGeom prst="rect">
            <a:avLst/>
          </a:prstGeom>
          <a:noFill/>
        </p:spPr>
        <p:txBody>
          <a:bodyPr wrap="square" rtlCol="0">
            <a:spAutoFit/>
          </a:bodyPr>
          <a:lstStyle/>
          <a:p>
            <a:pPr algn="ctr"/>
            <a:r>
              <a:rPr lang="pl-PL" b="1" dirty="0" smtClean="0">
                <a:solidFill>
                  <a:srgbClr val="18000A"/>
                </a:solidFill>
              </a:rPr>
              <a:t>Czy wiesz, że… </a:t>
            </a:r>
            <a:r>
              <a:rPr lang="pl-PL" dirty="0" smtClean="0">
                <a:solidFill>
                  <a:srgbClr val="18000A"/>
                </a:solidFill>
              </a:rPr>
              <a:t>Wojciech Kilar do tej pory stworzył oprawę muzyczną do ponad 130 filmów!</a:t>
            </a:r>
            <a:endParaRPr lang="pl-PL" dirty="0">
              <a:solidFill>
                <a:srgbClr val="18000A"/>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Effect transition="in" filter="wipe(down)">
                                      <p:cBhvr>
                                        <p:cTn id="79" dur="580">
                                          <p:stCondLst>
                                            <p:cond delay="0"/>
                                          </p:stCondLst>
                                        </p:cTn>
                                        <p:tgtEl>
                                          <p:spTgt spid="3">
                                            <p:txEl>
                                              <p:pRg st="5" end="5"/>
                                            </p:txEl>
                                          </p:spTgt>
                                        </p:tgtEl>
                                      </p:cBhvr>
                                    </p:animEffect>
                                    <p:anim calcmode="lin" valueType="num">
                                      <p:cBhvr>
                                        <p:cTn id="8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5" end="5"/>
                                            </p:txEl>
                                          </p:spTgt>
                                        </p:tgtEl>
                                      </p:cBhvr>
                                      <p:to x="100000" y="60000"/>
                                    </p:animScale>
                                    <p:animScale>
                                      <p:cBhvr>
                                        <p:cTn id="86" dur="166" decel="50000">
                                          <p:stCondLst>
                                            <p:cond delay="676"/>
                                          </p:stCondLst>
                                        </p:cTn>
                                        <p:tgtEl>
                                          <p:spTgt spid="3">
                                            <p:txEl>
                                              <p:pRg st="5" end="5"/>
                                            </p:txEl>
                                          </p:spTgt>
                                        </p:tgtEl>
                                      </p:cBhvr>
                                      <p:to x="100000" y="100000"/>
                                    </p:animScale>
                                    <p:animScale>
                                      <p:cBhvr>
                                        <p:cTn id="87" dur="26">
                                          <p:stCondLst>
                                            <p:cond delay="1312"/>
                                          </p:stCondLst>
                                        </p:cTn>
                                        <p:tgtEl>
                                          <p:spTgt spid="3">
                                            <p:txEl>
                                              <p:pRg st="5" end="5"/>
                                            </p:txEl>
                                          </p:spTgt>
                                        </p:tgtEl>
                                      </p:cBhvr>
                                      <p:to x="100000" y="80000"/>
                                    </p:animScale>
                                    <p:animScale>
                                      <p:cBhvr>
                                        <p:cTn id="88" dur="166" decel="50000">
                                          <p:stCondLst>
                                            <p:cond delay="1338"/>
                                          </p:stCondLst>
                                        </p:cTn>
                                        <p:tgtEl>
                                          <p:spTgt spid="3">
                                            <p:txEl>
                                              <p:pRg st="5" end="5"/>
                                            </p:txEl>
                                          </p:spTgt>
                                        </p:tgtEl>
                                      </p:cBhvr>
                                      <p:to x="100000" y="100000"/>
                                    </p:animScale>
                                    <p:animScale>
                                      <p:cBhvr>
                                        <p:cTn id="89" dur="26">
                                          <p:stCondLst>
                                            <p:cond delay="1642"/>
                                          </p:stCondLst>
                                        </p:cTn>
                                        <p:tgtEl>
                                          <p:spTgt spid="3">
                                            <p:txEl>
                                              <p:pRg st="5" end="5"/>
                                            </p:txEl>
                                          </p:spTgt>
                                        </p:tgtEl>
                                      </p:cBhvr>
                                      <p:to x="100000" y="90000"/>
                                    </p:animScale>
                                    <p:animScale>
                                      <p:cBhvr>
                                        <p:cTn id="90" dur="166" decel="50000">
                                          <p:stCondLst>
                                            <p:cond delay="1668"/>
                                          </p:stCondLst>
                                        </p:cTn>
                                        <p:tgtEl>
                                          <p:spTgt spid="3">
                                            <p:txEl>
                                              <p:pRg st="5" end="5"/>
                                            </p:txEl>
                                          </p:spTgt>
                                        </p:tgtEl>
                                      </p:cBhvr>
                                      <p:to x="100000" y="100000"/>
                                    </p:animScale>
                                    <p:animScale>
                                      <p:cBhvr>
                                        <p:cTn id="91" dur="26">
                                          <p:stCondLst>
                                            <p:cond delay="1808"/>
                                          </p:stCondLst>
                                        </p:cTn>
                                        <p:tgtEl>
                                          <p:spTgt spid="3">
                                            <p:txEl>
                                              <p:pRg st="5" end="5"/>
                                            </p:txEl>
                                          </p:spTgt>
                                        </p:tgtEl>
                                      </p:cBhvr>
                                      <p:to x="100000" y="95000"/>
                                    </p:animScale>
                                    <p:animScale>
                                      <p:cBhvr>
                                        <p:cTn id="92" dur="166" decel="50000">
                                          <p:stCondLst>
                                            <p:cond delay="1834"/>
                                          </p:stCondLst>
                                        </p:cTn>
                                        <p:tgtEl>
                                          <p:spTgt spid="3">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15" presetClass="entr" presetSubtype="0" fill="hold" grpId="0" nodeType="clickEffect">
                                  <p:stCondLst>
                                    <p:cond delay="0"/>
                                  </p:stCondLst>
                                  <p:childTnLst>
                                    <p:set>
                                      <p:cBhvr>
                                        <p:cTn id="96" dur="1" fill="hold">
                                          <p:stCondLst>
                                            <p:cond delay="0"/>
                                          </p:stCondLst>
                                        </p:cTn>
                                        <p:tgtEl>
                                          <p:spTgt spid="4"/>
                                        </p:tgtEl>
                                        <p:attrNameLst>
                                          <p:attrName>style.visibility</p:attrName>
                                        </p:attrNameLst>
                                      </p:cBhvr>
                                      <p:to>
                                        <p:strVal val="visible"/>
                                      </p:to>
                                    </p:set>
                                    <p:anim calcmode="lin" valueType="num">
                                      <p:cBhvr>
                                        <p:cTn id="97" dur="1000" fill="hold"/>
                                        <p:tgtEl>
                                          <p:spTgt spid="4"/>
                                        </p:tgtEl>
                                        <p:attrNameLst>
                                          <p:attrName>ppt_w</p:attrName>
                                        </p:attrNameLst>
                                      </p:cBhvr>
                                      <p:tavLst>
                                        <p:tav tm="0">
                                          <p:val>
                                            <p:fltVal val="0"/>
                                          </p:val>
                                        </p:tav>
                                        <p:tav tm="100000">
                                          <p:val>
                                            <p:strVal val="#ppt_w"/>
                                          </p:val>
                                        </p:tav>
                                      </p:tavLst>
                                    </p:anim>
                                    <p:anim calcmode="lin" valueType="num">
                                      <p:cBhvr>
                                        <p:cTn id="98" dur="1000" fill="hold"/>
                                        <p:tgtEl>
                                          <p:spTgt spid="4"/>
                                        </p:tgtEl>
                                        <p:attrNameLst>
                                          <p:attrName>ppt_h</p:attrName>
                                        </p:attrNameLst>
                                      </p:cBhvr>
                                      <p:tavLst>
                                        <p:tav tm="0">
                                          <p:val>
                                            <p:fltVal val="0"/>
                                          </p:val>
                                        </p:tav>
                                        <p:tav tm="100000">
                                          <p:val>
                                            <p:strVal val="#ppt_h"/>
                                          </p:val>
                                        </p:tav>
                                      </p:tavLst>
                                    </p:anim>
                                    <p:anim calcmode="lin" valueType="num">
                                      <p:cBhvr>
                                        <p:cTn id="9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0" dur="1000" fill="hold"/>
                                        <p:tgtEl>
                                          <p:spTgt spid="4"/>
                                        </p:tgtEl>
                                        <p:attrNameLst>
                                          <p:attrName>ppt_y</p:attrName>
                                        </p:attrNameLst>
                                      </p:cBhvr>
                                      <p:tavLst>
                                        <p:tav tm="0" fmla="#ppt_y+(sin(-2*pi*(1-$))*-#ppt_x+cos(-2*pi*(1-$))*(1-#ppt_y))*(1-$)">
                                          <p:val>
                                            <p:fltVal val="0"/>
                                          </p:val>
                                        </p:tav>
                                        <p:tav tm="100000">
                                          <p:val>
                                            <p:fltVal val="1"/>
                                          </p:val>
                                        </p:tav>
                                      </p:tavLst>
                                    </p:anim>
                                  </p:childTnLst>
                                </p:cTn>
                              </p:par>
                              <p:par>
                                <p:cTn id="101" presetID="15" presetClass="entr" presetSubtype="0" fill="hold" grpId="0" nodeType="withEffect">
                                  <p:stCondLst>
                                    <p:cond delay="0"/>
                                  </p:stCondLst>
                                  <p:childTnLst>
                                    <p:set>
                                      <p:cBhvr>
                                        <p:cTn id="102" dur="1" fill="hold">
                                          <p:stCondLst>
                                            <p:cond delay="0"/>
                                          </p:stCondLst>
                                        </p:cTn>
                                        <p:tgtEl>
                                          <p:spTgt spid="5"/>
                                        </p:tgtEl>
                                        <p:attrNameLst>
                                          <p:attrName>style.visibility</p:attrName>
                                        </p:attrNameLst>
                                      </p:cBhvr>
                                      <p:to>
                                        <p:strVal val="visible"/>
                                      </p:to>
                                    </p:set>
                                    <p:anim calcmode="lin" valueType="num">
                                      <p:cBhvr>
                                        <p:cTn id="103" dur="1000" fill="hold"/>
                                        <p:tgtEl>
                                          <p:spTgt spid="5"/>
                                        </p:tgtEl>
                                        <p:attrNameLst>
                                          <p:attrName>ppt_w</p:attrName>
                                        </p:attrNameLst>
                                      </p:cBhvr>
                                      <p:tavLst>
                                        <p:tav tm="0">
                                          <p:val>
                                            <p:fltVal val="0"/>
                                          </p:val>
                                        </p:tav>
                                        <p:tav tm="100000">
                                          <p:val>
                                            <p:strVal val="#ppt_w"/>
                                          </p:val>
                                        </p:tav>
                                      </p:tavLst>
                                    </p:anim>
                                    <p:anim calcmode="lin" valueType="num">
                                      <p:cBhvr>
                                        <p:cTn id="104" dur="1000" fill="hold"/>
                                        <p:tgtEl>
                                          <p:spTgt spid="5"/>
                                        </p:tgtEl>
                                        <p:attrNameLst>
                                          <p:attrName>ppt_h</p:attrName>
                                        </p:attrNameLst>
                                      </p:cBhvr>
                                      <p:tavLst>
                                        <p:tav tm="0">
                                          <p:val>
                                            <p:fltVal val="0"/>
                                          </p:val>
                                        </p:tav>
                                        <p:tav tm="100000">
                                          <p:val>
                                            <p:strVal val="#ppt_h"/>
                                          </p:val>
                                        </p:tav>
                                      </p:tavLst>
                                    </p:anim>
                                    <p:anim calcmode="lin" valueType="num">
                                      <p:cBhvr>
                                        <p:cTn id="10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www.fakt.pl/m/Repozytorium.Obiekt.aspx/-650/-550/faktonline/634776149927332996.jpg"/>
          <p:cNvPicPr>
            <a:picLocks noChangeAspect="1" noChangeArrowheads="1"/>
          </p:cNvPicPr>
          <p:nvPr/>
        </p:nvPicPr>
        <p:blipFill>
          <a:blip r:embed="rId2" cstate="print"/>
          <a:srcRect/>
          <a:stretch>
            <a:fillRect/>
          </a:stretch>
        </p:blipFill>
        <p:spPr bwMode="auto">
          <a:xfrm>
            <a:off x="4788023" y="3212976"/>
            <a:ext cx="4636779" cy="3645024"/>
          </a:xfrm>
          <a:prstGeom prst="rect">
            <a:avLst/>
          </a:prstGeom>
          <a:noFill/>
        </p:spPr>
      </p:pic>
      <p:pic>
        <p:nvPicPr>
          <p:cNvPr id="2052" name="Picture 4" descr="http://www.culture.pl/image/image_gallery?uuid=09bf259c-88da-4d4a-a262-320b320ed86d&amp;groupId=10162&amp;t=1312883098794"/>
          <p:cNvPicPr>
            <a:picLocks noChangeAspect="1" noChangeArrowheads="1"/>
          </p:cNvPicPr>
          <p:nvPr/>
        </p:nvPicPr>
        <p:blipFill>
          <a:blip r:embed="rId3" cstate="print"/>
          <a:srcRect/>
          <a:stretch>
            <a:fillRect/>
          </a:stretch>
        </p:blipFill>
        <p:spPr bwMode="auto">
          <a:xfrm>
            <a:off x="4032448" y="0"/>
            <a:ext cx="5111552" cy="3328721"/>
          </a:xfrm>
          <a:prstGeom prst="rect">
            <a:avLst/>
          </a:prstGeom>
          <a:noFill/>
        </p:spPr>
      </p:pic>
      <p:pic>
        <p:nvPicPr>
          <p:cNvPr id="2050" name="Picture 2" descr="http://bi.gazeta.pl/im/1/4303/z4303741X.jpg"/>
          <p:cNvPicPr>
            <a:picLocks noChangeAspect="1" noChangeArrowheads="1"/>
          </p:cNvPicPr>
          <p:nvPr/>
        </p:nvPicPr>
        <p:blipFill>
          <a:blip r:embed="rId4" cstate="print"/>
          <a:srcRect/>
          <a:stretch>
            <a:fillRect/>
          </a:stretch>
        </p:blipFill>
        <p:spPr bwMode="auto">
          <a:xfrm>
            <a:off x="0" y="0"/>
            <a:ext cx="4824536" cy="7231156"/>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anim calcmode="lin" valueType="num">
                                      <p:cBhvr>
                                        <p:cTn id="15" dur="1000" fill="hold"/>
                                        <p:tgtEl>
                                          <p:spTgt spid="2052"/>
                                        </p:tgtEl>
                                        <p:attrNameLst>
                                          <p:attrName>ppt_w</p:attrName>
                                        </p:attrNameLst>
                                      </p:cBhvr>
                                      <p:tavLst>
                                        <p:tav tm="0">
                                          <p:val>
                                            <p:fltVal val="0"/>
                                          </p:val>
                                        </p:tav>
                                        <p:tav tm="100000">
                                          <p:val>
                                            <p:strVal val="#ppt_w"/>
                                          </p:val>
                                        </p:tav>
                                      </p:tavLst>
                                    </p:anim>
                                    <p:anim calcmode="lin" valueType="num">
                                      <p:cBhvr>
                                        <p:cTn id="16" dur="1000" fill="hold"/>
                                        <p:tgtEl>
                                          <p:spTgt spid="2052"/>
                                        </p:tgtEl>
                                        <p:attrNameLst>
                                          <p:attrName>ppt_h</p:attrName>
                                        </p:attrNameLst>
                                      </p:cBhvr>
                                      <p:tavLst>
                                        <p:tav tm="0">
                                          <p:val>
                                            <p:fltVal val="0"/>
                                          </p:val>
                                        </p:tav>
                                        <p:tav tm="100000">
                                          <p:val>
                                            <p:strVal val="#ppt_h"/>
                                          </p:val>
                                        </p:tav>
                                      </p:tavLst>
                                    </p:anim>
                                    <p:anim calcmode="lin" valueType="num">
                                      <p:cBhvr>
                                        <p:cTn id="17" dur="1000" fill="hold"/>
                                        <p:tgtEl>
                                          <p:spTgt spid="2052"/>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5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054"/>
                                        </p:tgtEl>
                                        <p:attrNameLst>
                                          <p:attrName>style.visibility</p:attrName>
                                        </p:attrNameLst>
                                      </p:cBhvr>
                                      <p:to>
                                        <p:strVal val="visible"/>
                                      </p:to>
                                    </p:set>
                                    <p:anim calcmode="lin" valueType="num">
                                      <p:cBhvr>
                                        <p:cTn id="23" dur="1000" fill="hold"/>
                                        <p:tgtEl>
                                          <p:spTgt spid="2054"/>
                                        </p:tgtEl>
                                        <p:attrNameLst>
                                          <p:attrName>ppt_w</p:attrName>
                                        </p:attrNameLst>
                                      </p:cBhvr>
                                      <p:tavLst>
                                        <p:tav tm="0">
                                          <p:val>
                                            <p:fltVal val="0"/>
                                          </p:val>
                                        </p:tav>
                                        <p:tav tm="100000">
                                          <p:val>
                                            <p:strVal val="#ppt_w"/>
                                          </p:val>
                                        </p:tav>
                                      </p:tavLst>
                                    </p:anim>
                                    <p:anim calcmode="lin" valueType="num">
                                      <p:cBhvr>
                                        <p:cTn id="24" dur="1000" fill="hold"/>
                                        <p:tgtEl>
                                          <p:spTgt spid="2054"/>
                                        </p:tgtEl>
                                        <p:attrNameLst>
                                          <p:attrName>ppt_h</p:attrName>
                                        </p:attrNameLst>
                                      </p:cBhvr>
                                      <p:tavLst>
                                        <p:tav tm="0">
                                          <p:val>
                                            <p:fltVal val="0"/>
                                          </p:val>
                                        </p:tav>
                                        <p:tav tm="100000">
                                          <p:val>
                                            <p:strVal val="#ppt_h"/>
                                          </p:val>
                                        </p:tav>
                                      </p:tavLst>
                                    </p:anim>
                                    <p:anim calcmode="lin" valueType="num">
                                      <p:cBhvr>
                                        <p:cTn id="25" dur="1000" fill="hold"/>
                                        <p:tgtEl>
                                          <p:spTgt spid="205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05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Nauka</a:t>
            </a:r>
            <a:endParaRPr lang="pl-PL" dirty="0"/>
          </a:p>
        </p:txBody>
      </p:sp>
      <p:sp>
        <p:nvSpPr>
          <p:cNvPr id="3" name="Symbol zastępczy zawartości 2"/>
          <p:cNvSpPr>
            <a:spLocks noGrp="1"/>
          </p:cNvSpPr>
          <p:nvPr>
            <p:ph idx="1"/>
          </p:nvPr>
        </p:nvSpPr>
        <p:spPr/>
        <p:txBody>
          <a:bodyPr>
            <a:normAutofit fontScale="92500"/>
          </a:bodyPr>
          <a:lstStyle/>
          <a:p>
            <a:pPr>
              <a:buNone/>
            </a:pPr>
            <a:r>
              <a:rPr lang="pl-PL" dirty="0" smtClean="0"/>
              <a:t>	Na fortepianie uczył się grać z początku we Lwowie, </a:t>
            </a:r>
            <a:r>
              <a:rPr lang="pl-PL" dirty="0" smtClean="0"/>
              <a:t>następnie</a:t>
            </a:r>
            <a:r>
              <a:rPr lang="pl-PL" dirty="0" smtClean="0"/>
              <a:t> </a:t>
            </a:r>
            <a:r>
              <a:rPr lang="pl-PL" dirty="0" smtClean="0"/>
              <a:t>w Rzeszowie w Państwowej Szkole Muzycznej (nazwanej później jego imieniem).  Jako dziecko bardzo nie chętnie 			brał lekcje gry na 					fortepianie. </a:t>
            </a:r>
            <a:r>
              <a:rPr lang="pl-PL" dirty="0" smtClean="0"/>
              <a:t>Uczęszczał </a:t>
            </a:r>
            <a:r>
              <a:rPr lang="pl-PL" dirty="0" smtClean="0"/>
              <a:t>do 			wielu szkół muzycznych, </a:t>
            </a:r>
            <a:r>
              <a:rPr lang="pl-PL" dirty="0" smtClean="0"/>
              <a:t>				m.in</a:t>
            </a:r>
            <a:r>
              <a:rPr lang="pl-PL" dirty="0" smtClean="0"/>
              <a:t>. w Krakowie </a:t>
            </a:r>
            <a:r>
              <a:rPr lang="pl-PL" dirty="0" smtClean="0"/>
              <a:t/>
            </a:r>
            <a:br>
              <a:rPr lang="pl-PL" dirty="0" smtClean="0"/>
            </a:br>
            <a:r>
              <a:rPr lang="pl-PL" dirty="0" smtClean="0"/>
              <a:t>			i </a:t>
            </a:r>
            <a:r>
              <a:rPr lang="pl-PL" dirty="0" smtClean="0"/>
              <a:t>w Katowicach.</a:t>
            </a:r>
            <a:br>
              <a:rPr lang="pl-PL" dirty="0" smtClean="0"/>
            </a:br>
            <a:r>
              <a:rPr lang="pl-PL" dirty="0" smtClean="0"/>
              <a:t>			</a:t>
            </a:r>
            <a:r>
              <a:rPr lang="pl-PL" dirty="0" smtClean="0"/>
              <a:t>W </a:t>
            </a:r>
            <a:r>
              <a:rPr lang="pl-PL" dirty="0" smtClean="0"/>
              <a:t>1959 roku pojechał do 			</a:t>
            </a:r>
            <a:r>
              <a:rPr lang="pl-PL" dirty="0" smtClean="0"/>
              <a:t>	Paryża </a:t>
            </a:r>
            <a:r>
              <a:rPr lang="pl-PL" dirty="0" smtClean="0"/>
              <a:t>i tam ćwiczył 				tworzenie kompozycji pod 			okiem Nadii Boulanger.</a:t>
            </a:r>
            <a:endParaRPr lang="pl-PL" dirty="0"/>
          </a:p>
        </p:txBody>
      </p:sp>
      <p:sp>
        <p:nvSpPr>
          <p:cNvPr id="4" name="Zwój pionowy 3"/>
          <p:cNvSpPr/>
          <p:nvPr/>
        </p:nvSpPr>
        <p:spPr>
          <a:xfrm>
            <a:off x="395536" y="3140968"/>
            <a:ext cx="2808312" cy="316835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755576" y="3717032"/>
            <a:ext cx="2160240" cy="2308324"/>
          </a:xfrm>
          <a:prstGeom prst="rect">
            <a:avLst/>
          </a:prstGeom>
          <a:noFill/>
        </p:spPr>
        <p:txBody>
          <a:bodyPr wrap="square" rtlCol="0">
            <a:spAutoFit/>
          </a:bodyPr>
          <a:lstStyle/>
          <a:p>
            <a:pPr algn="ctr"/>
            <a:r>
              <a:rPr lang="pl-PL" dirty="0" smtClean="0">
                <a:solidFill>
                  <a:srgbClr val="18000A"/>
                </a:solidFill>
              </a:rPr>
              <a:t>Nadia Boulanger (1887 – 1979) – </a:t>
            </a:r>
            <a:r>
              <a:rPr lang="pl-PL" dirty="0" err="1" smtClean="0">
                <a:solidFill>
                  <a:srgbClr val="18000A"/>
                </a:solidFill>
              </a:rPr>
              <a:t>francuzka</a:t>
            </a:r>
            <a:r>
              <a:rPr lang="pl-PL" dirty="0" smtClean="0">
                <a:solidFill>
                  <a:srgbClr val="18000A"/>
                </a:solidFill>
              </a:rPr>
              <a:t> kompozytorka, pedagog, pianistka, organistka </a:t>
            </a:r>
            <a:br>
              <a:rPr lang="pl-PL" dirty="0" smtClean="0">
                <a:solidFill>
                  <a:srgbClr val="18000A"/>
                </a:solidFill>
              </a:rPr>
            </a:br>
            <a:r>
              <a:rPr lang="pl-PL" dirty="0" smtClean="0">
                <a:solidFill>
                  <a:srgbClr val="18000A"/>
                </a:solidFill>
              </a:rPr>
              <a:t>i dyrygentka.</a:t>
            </a:r>
            <a:endParaRPr lang="pl-PL" dirty="0">
              <a:solidFill>
                <a:srgbClr val="18000A"/>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rodzina</a:t>
            </a:r>
            <a:endParaRPr lang="pl-PL" dirty="0"/>
          </a:p>
        </p:txBody>
      </p:sp>
      <p:sp>
        <p:nvSpPr>
          <p:cNvPr id="3" name="Symbol zastępczy zawartości 2"/>
          <p:cNvSpPr>
            <a:spLocks noGrp="1"/>
          </p:cNvSpPr>
          <p:nvPr>
            <p:ph idx="1"/>
          </p:nvPr>
        </p:nvSpPr>
        <p:spPr/>
        <p:txBody>
          <a:bodyPr>
            <a:normAutofit lnSpcReduction="10000"/>
          </a:bodyPr>
          <a:lstStyle/>
          <a:p>
            <a:pPr algn="just">
              <a:buNone/>
            </a:pPr>
            <a:r>
              <a:rPr lang="pl-PL" dirty="0" smtClean="0"/>
              <a:t>	Ojciec Wojciecha Kilara był lekarzem, </a:t>
            </a:r>
            <a:br>
              <a:rPr lang="pl-PL" dirty="0" smtClean="0"/>
            </a:br>
            <a:r>
              <a:rPr lang="pl-PL" dirty="0" smtClean="0"/>
              <a:t>a matka aktorką teatralną.</a:t>
            </a:r>
          </a:p>
          <a:p>
            <a:pPr algn="just">
              <a:buNone/>
            </a:pPr>
            <a:r>
              <a:rPr lang="pl-PL" dirty="0" smtClean="0"/>
              <a:t>	</a:t>
            </a:r>
            <a:r>
              <a:rPr lang="pl-PL" dirty="0" smtClean="0"/>
              <a:t>Wojciech Kilar ożenił się z Barbarą Poniatowską </a:t>
            </a:r>
            <a:r>
              <a:rPr lang="pl-PL" dirty="0" smtClean="0"/>
              <a:t>w kwietniu 1966 roku. Po czterdziestu jeden latach małżeństwa Barbara zmarła. Wojciech mówi w wywiadzie dla tygodnika ,,Niedziela” w drugą rocznicę śmierci Barbary (27 listopada 2009), że to właśnie ona przyczyniła się do powstania wielu najsłynniejszych dzieł. Wojciech Kilar od dzieciństwa marzył, aby zostać kompozytorem. Później jego marzenie się spełniło.</a:t>
            </a:r>
            <a:endParaRPr lang="pl-PL"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Filmy</a:t>
            </a:r>
            <a:endParaRPr lang="pl-PL" dirty="0"/>
          </a:p>
        </p:txBody>
      </p:sp>
      <p:sp>
        <p:nvSpPr>
          <p:cNvPr id="3" name="Symbol zastępczy zawartości 2"/>
          <p:cNvSpPr>
            <a:spLocks noGrp="1"/>
          </p:cNvSpPr>
          <p:nvPr>
            <p:ph idx="1"/>
          </p:nvPr>
        </p:nvSpPr>
        <p:spPr/>
        <p:txBody>
          <a:bodyPr>
            <a:normAutofit/>
          </a:bodyPr>
          <a:lstStyle/>
          <a:p>
            <a:pPr algn="just">
              <a:buNone/>
            </a:pPr>
            <a:r>
              <a:rPr lang="pl-PL" dirty="0" smtClean="0"/>
              <a:t>	Jego przygoda z filmem zaczęła się w </a:t>
            </a:r>
            <a:r>
              <a:rPr lang="pl-PL" dirty="0" smtClean="0"/>
              <a:t>1958r</a:t>
            </a:r>
            <a:r>
              <a:rPr lang="pl-PL" dirty="0" smtClean="0"/>
              <a:t>., kiedy napisał muzykę do </a:t>
            </a:r>
            <a:r>
              <a:rPr lang="pl-PL" i="1" dirty="0" smtClean="0"/>
              <a:t>"Narciarzy"</a:t>
            </a:r>
            <a:r>
              <a:rPr lang="pl-PL" dirty="0" smtClean="0"/>
              <a:t> </a:t>
            </a:r>
            <a:r>
              <a:rPr lang="pl-PL" dirty="0" smtClean="0"/>
              <a:t/>
            </a:r>
            <a:br>
              <a:rPr lang="pl-PL" dirty="0" smtClean="0"/>
            </a:br>
            <a:r>
              <a:rPr lang="pl-PL" dirty="0" smtClean="0"/>
              <a:t>N</a:t>
            </a:r>
            <a:r>
              <a:rPr lang="pl-PL" dirty="0" smtClean="0"/>
              <a:t>. Brzozowskiej. Współpracował z takimi reżyserami jak: Andrzej Wajda, Stanisław Różewicz, Wojciech Has, Tadeusz Konwicki, Marek Piwowski, Krzysztof Kieślowski, Roman Polański</a:t>
            </a:r>
            <a:r>
              <a:rPr lang="pl-PL" dirty="0" smtClean="0"/>
              <a:t>. </a:t>
            </a:r>
            <a:r>
              <a:rPr lang="pl-PL" dirty="0" smtClean="0"/>
              <a:t>Oprócz tych reżyserów Wojciech Kilar komponuje muzykę do prawie każdego filmu Krzysztofa Zanussiego. Album z muzyką do filmu </a:t>
            </a:r>
            <a:r>
              <a:rPr lang="pl-PL" i="1" dirty="0" smtClean="0"/>
              <a:t>"Pan </a:t>
            </a:r>
            <a:r>
              <a:rPr lang="pl-PL" i="1" dirty="0" smtClean="0"/>
              <a:t>Tadeusz„ </a:t>
            </a:r>
            <a:r>
              <a:rPr lang="pl-PL" dirty="0" smtClean="0"/>
              <a:t>(</a:t>
            </a:r>
            <a:r>
              <a:rPr lang="pl-PL" dirty="0" smtClean="0"/>
              <a:t>1999) został uhonorowany "Platynową Płytą" za 20 tysięcy sprzedanych egzemplarzy. </a:t>
            </a:r>
            <a:endParaRPr lang="pl-PL"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Sława międzynarodowa</a:t>
            </a:r>
            <a:endParaRPr lang="pl-PL" dirty="0"/>
          </a:p>
        </p:txBody>
      </p:sp>
      <p:sp>
        <p:nvSpPr>
          <p:cNvPr id="3" name="Symbol zastępczy zawartości 2"/>
          <p:cNvSpPr>
            <a:spLocks noGrp="1"/>
          </p:cNvSpPr>
          <p:nvPr>
            <p:ph idx="1"/>
          </p:nvPr>
        </p:nvSpPr>
        <p:spPr/>
        <p:txBody>
          <a:bodyPr>
            <a:normAutofit/>
          </a:bodyPr>
          <a:lstStyle/>
          <a:p>
            <a:pPr algn="just">
              <a:buNone/>
            </a:pPr>
            <a:r>
              <a:rPr lang="pl-PL" dirty="0" smtClean="0"/>
              <a:t>	W 1992 roku Wojciech Kilar wyjechał do Hollywood. Wtedy to Francis Ford Coppola zaproponował mu napisanie muzyki do filmu </a:t>
            </a:r>
            <a:r>
              <a:rPr lang="pl-PL" i="1" dirty="0" smtClean="0"/>
              <a:t>"</a:t>
            </a:r>
            <a:r>
              <a:rPr lang="pl-PL" i="1" dirty="0" err="1" smtClean="0"/>
              <a:t>Dracula</a:t>
            </a:r>
            <a:r>
              <a:rPr lang="pl-PL" i="1" dirty="0" smtClean="0"/>
              <a:t>"</a:t>
            </a:r>
            <a:r>
              <a:rPr lang="pl-PL" dirty="0" smtClean="0"/>
              <a:t>. Ścieżka ta odniosła wielki sukces, a kompozytor otrzymał za nią Nagrodę Amerykańskiego Stowarzyszenia Kompozytorów, Autorów i Producentów "ASCAP </a:t>
            </a:r>
            <a:r>
              <a:rPr lang="pl-PL" dirty="0" err="1" smtClean="0"/>
              <a:t>Award</a:t>
            </a:r>
            <a:r>
              <a:rPr lang="pl-PL" dirty="0" smtClean="0"/>
              <a:t> 1992" w Los Angeles oraz nagrodę </a:t>
            </a:r>
            <a:r>
              <a:rPr lang="pl-PL" dirty="0" smtClean="0"/>
              <a:t>„Best </a:t>
            </a:r>
            <a:r>
              <a:rPr lang="pl-PL" dirty="0" err="1" smtClean="0"/>
              <a:t>Score</a:t>
            </a:r>
            <a:r>
              <a:rPr lang="pl-PL" dirty="0" smtClean="0"/>
              <a:t> </a:t>
            </a:r>
            <a:r>
              <a:rPr lang="pl-PL" dirty="0" err="1" smtClean="0"/>
              <a:t>Composer</a:t>
            </a:r>
            <a:r>
              <a:rPr lang="pl-PL" dirty="0" smtClean="0"/>
              <a:t> for a 1992 Horror </a:t>
            </a:r>
            <a:r>
              <a:rPr lang="pl-PL" dirty="0" smtClean="0"/>
              <a:t>Film” </a:t>
            </a:r>
            <a:r>
              <a:rPr lang="pl-PL" dirty="0" smtClean="0"/>
              <a:t>w San Francisco. </a:t>
            </a:r>
            <a:endParaRPr lang="pl-PL"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Prezes, założyciel itp.</a:t>
            </a:r>
            <a:endParaRPr lang="pl-PL" dirty="0"/>
          </a:p>
        </p:txBody>
      </p:sp>
      <p:sp>
        <p:nvSpPr>
          <p:cNvPr id="3" name="Symbol zastępczy zawartości 2"/>
          <p:cNvSpPr>
            <a:spLocks noGrp="1"/>
          </p:cNvSpPr>
          <p:nvPr>
            <p:ph idx="1"/>
          </p:nvPr>
        </p:nvSpPr>
        <p:spPr/>
        <p:txBody>
          <a:bodyPr/>
          <a:lstStyle/>
          <a:p>
            <a:pPr algn="ctr">
              <a:buNone/>
            </a:pPr>
            <a:r>
              <a:rPr lang="pl-PL" dirty="0" smtClean="0"/>
              <a:t>W 1977 został </a:t>
            </a:r>
            <a:r>
              <a:rPr lang="pl-PL" dirty="0" smtClean="0"/>
              <a:t>członkiem - założycielem </a:t>
            </a:r>
            <a:r>
              <a:rPr lang="pl-PL" dirty="0" smtClean="0"/>
              <a:t>Towarzystwa im. Karola Szymanowskiego </a:t>
            </a:r>
            <a:br>
              <a:rPr lang="pl-PL" dirty="0" smtClean="0"/>
            </a:br>
            <a:r>
              <a:rPr lang="pl-PL" dirty="0" smtClean="0"/>
              <a:t>w Zakopanem. Przez wiele lat był również prezesem Oddziału Katowickiego Związku Kompozytorów Polskich, a w latach 1979-81 pełnił funkcję wiceprezesa w Zarządzie Głównym ZKP. Wchodził także w skład Komisji Repertuarowej Międzynarodowego Festiwalu Muzyki Współczesnej "Warszawska Jesień".</a:t>
            </a:r>
            <a:endParaRPr lang="pl-PL"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Nagrody kompozytora muzyki klasycznej</a:t>
            </a:r>
            <a:endParaRPr lang="pl-PL" dirty="0"/>
          </a:p>
        </p:txBody>
      </p:sp>
      <p:sp>
        <p:nvSpPr>
          <p:cNvPr id="3" name="Symbol zastępczy zawartości 2"/>
          <p:cNvSpPr>
            <a:spLocks noGrp="1"/>
          </p:cNvSpPr>
          <p:nvPr>
            <p:ph idx="1"/>
          </p:nvPr>
        </p:nvSpPr>
        <p:spPr/>
        <p:txBody>
          <a:bodyPr>
            <a:normAutofit fontScale="92500"/>
          </a:bodyPr>
          <a:lstStyle/>
          <a:p>
            <a:pPr algn="ctr">
              <a:buNone/>
            </a:pPr>
            <a:r>
              <a:rPr lang="pl-PL" dirty="0" smtClean="0"/>
              <a:t>	Za swoją działalność artystyczną otrzymał wiele nagród, m.in. Nagrodę Fundacji im. </a:t>
            </a:r>
            <a:r>
              <a:rPr lang="pl-PL" dirty="0" err="1" smtClean="0"/>
              <a:t>Lili</a:t>
            </a:r>
            <a:r>
              <a:rPr lang="pl-PL" dirty="0" smtClean="0"/>
              <a:t> Boulanger w Bostonie (1960), Nagrodę Ministra Kultury i Sztuki (1967, 1975, 2003), Nagrodę Związku Kompozytorów Polskich (1975), Nagrodę Województwa Katowickiego (1971, 1976, 1980), Nagrodę miasta Katowic (1975, 1992), Nagrodę Państwową I stopnia (1980), Nagrodę Fundacji im. Alfreda Jurzykowskiego </a:t>
            </a:r>
            <a:r>
              <a:rPr lang="pl-PL" dirty="0" smtClean="0"/>
              <a:t/>
            </a:r>
            <a:br>
              <a:rPr lang="pl-PL" dirty="0" smtClean="0"/>
            </a:br>
            <a:r>
              <a:rPr lang="pl-PL" dirty="0" smtClean="0"/>
              <a:t>w </a:t>
            </a:r>
            <a:r>
              <a:rPr lang="pl-PL" dirty="0" smtClean="0"/>
              <a:t>Nowym Jorku (1984), Nagrodę Artystyczną Komitetu Kultury Niezależnej NSZZ „Solidarność" (1989), Nagrodę im. Wojciecha Korfantego (1995) i wiele innych.</a:t>
            </a:r>
            <a:endParaRPr lang="pl-PL"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Niestandardowy 18">
      <a:dk1>
        <a:srgbClr val="FF388C"/>
      </a:dk1>
      <a:lt1>
        <a:srgbClr val="FFC9E6"/>
      </a:lt1>
      <a:dk2>
        <a:srgbClr val="FF3399"/>
      </a:dk2>
      <a:lt2>
        <a:srgbClr val="FFC9E6"/>
      </a:lt2>
      <a:accent1>
        <a:srgbClr val="FF388C"/>
      </a:accent1>
      <a:accent2>
        <a:srgbClr val="E40059"/>
      </a:accent2>
      <a:accent3>
        <a:srgbClr val="FFC9E6"/>
      </a:accent3>
      <a:accent4>
        <a:srgbClr val="FF3399"/>
      </a:accent4>
      <a:accent5>
        <a:srgbClr val="FF388C"/>
      </a:accent5>
      <a:accent6>
        <a:srgbClr val="FFC9E6"/>
      </a:accent6>
      <a:hlink>
        <a:srgbClr val="FFAEDA"/>
      </a:hlink>
      <a:folHlink>
        <a:srgbClr val="FF79C2"/>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183</TotalTime>
  <Words>227</Words>
  <Application>Microsoft Office PowerPoint</Application>
  <PresentationFormat>Pokaz na ekranie (4:3)</PresentationFormat>
  <Paragraphs>37</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Bogaty</vt:lpstr>
      <vt:lpstr>WOJCIECH KILAR</vt:lpstr>
      <vt:lpstr>Wojciech kilar</vt:lpstr>
      <vt:lpstr>Slajd 3</vt:lpstr>
      <vt:lpstr>Nauka</vt:lpstr>
      <vt:lpstr>rodzina</vt:lpstr>
      <vt:lpstr>Filmy</vt:lpstr>
      <vt:lpstr>Sława międzynarodowa</vt:lpstr>
      <vt:lpstr>Prezes, założyciel itp.</vt:lpstr>
      <vt:lpstr>Nagrody kompozytora muzyki klasycznej</vt:lpstr>
      <vt:lpstr>Nagrody kompozytora muzyki filmowej</vt:lpstr>
      <vt:lpstr>Kilka kompozycji</vt:lpstr>
      <vt:lpstr>Slajd 12</vt:lpstr>
      <vt:lpstr>KOniec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WOJCIECH KILAR</dc:title>
  <dc:creator>ADA</dc:creator>
  <cp:lastModifiedBy>ADA</cp:lastModifiedBy>
  <cp:revision>4</cp:revision>
  <dcterms:created xsi:type="dcterms:W3CDTF">2012-11-20T17:10:31Z</dcterms:created>
  <dcterms:modified xsi:type="dcterms:W3CDTF">2012-12-09T23:51:39Z</dcterms:modified>
</cp:coreProperties>
</file>