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17"/>
  </p:notesMasterIdLst>
  <p:handoutMasterIdLst>
    <p:handoutMasterId r:id="rId18"/>
  </p:handoutMasterIdLst>
  <p:sldIdLst>
    <p:sldId id="256" r:id="rId5"/>
    <p:sldId id="258" r:id="rId6"/>
    <p:sldId id="257" r:id="rId7"/>
    <p:sldId id="260" r:id="rId8"/>
    <p:sldId id="259" r:id="rId9"/>
    <p:sldId id="271" r:id="rId10"/>
    <p:sldId id="267" r:id="rId11"/>
    <p:sldId id="268" r:id="rId12"/>
    <p:sldId id="269" r:id="rId13"/>
    <p:sldId id="270" r:id="rId14"/>
    <p:sldId id="266"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autoAdjust="0"/>
    <p:restoredTop sz="95349" autoAdjust="0"/>
  </p:normalViewPr>
  <p:slideViewPr>
    <p:cSldViewPr>
      <p:cViewPr>
        <p:scale>
          <a:sx n="100" d="100"/>
          <a:sy n="100" d="100"/>
        </p:scale>
        <p:origin x="744" y="73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3/19/2012</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3/19/2012</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noProof="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Podczas prezentacji przykłady, wyjaśnienie</a:t>
            </a:r>
            <a:endParaRPr lang="pl-PL" dirty="0"/>
          </a:p>
        </p:txBody>
      </p:sp>
      <p:sp>
        <p:nvSpPr>
          <p:cNvPr id="4" name="Symbol zastępczy numeru slajdu 3"/>
          <p:cNvSpPr>
            <a:spLocks noGrp="1"/>
          </p:cNvSpPr>
          <p:nvPr>
            <p:ph type="sldNum" sz="quarter" idx="10"/>
          </p:nvPr>
        </p:nvSpPr>
        <p:spPr/>
        <p:txBody>
          <a:bodyPr/>
          <a:lstStyle/>
          <a:p>
            <a:fld id="{CA077768-21C8-4125-A345-258E48D2EED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To</a:t>
            </a:r>
            <a:r>
              <a:rPr lang="pl-PL" baseline="0" dirty="0" smtClean="0"/>
              <a:t> jest podział podstawowy, a ten dzieli się na wiele innych w tym niebezpieczne, które mogą być zarówno pierwiastkiem (np. rtęć, promieniotwórcze) lub związkiem chemicznym (np. kwas solny) – Z TEGO BĘDZIE JESZCZE JEDEN SLAJD</a:t>
            </a:r>
            <a:r>
              <a:rPr lang="pl-PL" baseline="0" smtClean="0"/>
              <a:t>, WIĘC </a:t>
            </a:r>
            <a:r>
              <a:rPr lang="pl-PL" baseline="0" dirty="0" smtClean="0"/>
              <a:t>Z TEGO TEŻ ZRÓB PYTANIA</a:t>
            </a:r>
          </a:p>
          <a:p>
            <a:endParaRPr lang="pl-PL" dirty="0"/>
          </a:p>
        </p:txBody>
      </p:sp>
      <p:sp>
        <p:nvSpPr>
          <p:cNvPr id="4" name="Symbol zastępczy numeru slajdu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„spowodować zagrożenie życia lub zdrowia ludzi (poprzez niewłaściwe jej użycie) lub środowiska”  Ew. przykłady + </a:t>
            </a:r>
            <a:r>
              <a:rPr lang="pl-PL" smtClean="0"/>
              <a:t>dodatkowy podział</a:t>
            </a:r>
            <a:endParaRPr lang="pl-PL" dirty="0"/>
          </a:p>
        </p:txBody>
      </p:sp>
      <p:sp>
        <p:nvSpPr>
          <p:cNvPr id="4" name="Symbol zastępczy numeru slajdu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pl-PL" smtClean="0"/>
              <a:t>Kliknij, aby edytować styl</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3/19/2012</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ytuł i teks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3/19/2012</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3/19/2012</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3/19/2012</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ytuł i tekst 2-kolumnowy">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3/19/2012</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3/19/2012</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3/19/2012</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pl-PL" smtClean="0"/>
              <a:t>Kliknij, aby edytować styl</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3/19/2012</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upload.wikimedia.org/wikipedia/commons/8/87/Hazard_C.svg" TargetMode="External"/><Relationship Id="rId1" Type="http://schemas.openxmlformats.org/officeDocument/2006/relationships/slideLayout" Target="../slideLayouts/slideLayout3.xml"/><Relationship Id="rId6" Type="http://schemas.openxmlformats.org/officeDocument/2006/relationships/hyperlink" Target="//upload.wikimedia.org/wikipedia/commons/6/6a/Hazard_N.svg" TargetMode="External"/><Relationship Id="rId5" Type="http://schemas.openxmlformats.org/officeDocument/2006/relationships/image" Target="../media/image14.png"/><Relationship Id="rId4" Type="http://schemas.openxmlformats.org/officeDocument/2006/relationships/hyperlink" Target="//upload.wikimedia.org/wikipedia/commons/e/ed/Hazard_X.sv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video" Target="file:///C:\Users\Patryk\Desktop\CHEMIA\Pami&#281;taj%20chemiku%20m&#322;ody\Pami&#281;taj%20chemiku%20m&#322;ody.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http://www.fire-systemy.com.pl/znaki-duze/01-Fotoluminescencyjne_znaki_ewakuacyjne/%5b110%5d-Drzwi_ewakuacyjne_(prawe).jpeg" TargetMode="External"/><Relationship Id="rId5" Type="http://schemas.openxmlformats.org/officeDocument/2006/relationships/image" Target="../media/image10.jpeg"/><Relationship Id="rId4" Type="http://schemas.openxmlformats.org/officeDocument/2006/relationships/image" Target="http://4.bp.blogspot.com/_Qpx2FSlVBW8/R1PXKUU9MuI/AAAAAAAAABM/3mFnB4T7JKU/s1600-R/500px-Znak_D-6.svg.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b/bb/Hazard_E.svg" TargetMode="Externa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upload.wikimedia.org/wikipedia/commons/0/06/Hazard_F.svg" TargetMode="External"/><Relationship Id="rId4" Type="http://schemas.openxmlformats.org/officeDocument/2006/relationships/image" Target="http://upload.wikimedia.org/wikipedia/commons/thumb/b/bb/Hazard_E.svg/500px-Hazard_E.svg.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99792" y="4365104"/>
            <a:ext cx="6194066" cy="925223"/>
          </a:xfrm>
        </p:spPr>
        <p:txBody>
          <a:bodyPr>
            <a:normAutofit/>
          </a:bodyPr>
          <a:lstStyle/>
          <a:p>
            <a:r>
              <a:rPr lang="pl-PL" sz="4400" dirty="0" smtClean="0">
                <a:effectLst>
                  <a:outerShdw blurRad="38100" dist="38100" dir="2700000" algn="tl">
                    <a:srgbClr val="000000">
                      <a:alpha val="43137"/>
                    </a:srgbClr>
                  </a:outerShdw>
                </a:effectLst>
                <a:latin typeface="Freestyle Script" pitchFamily="66" charset="0"/>
              </a:rPr>
              <a:t>Krótko o substancjach wszelakich</a:t>
            </a:r>
            <a:endParaRPr lang="pl-PL" sz="4400" dirty="0">
              <a:effectLst>
                <a:outerShdw blurRad="38100" dist="38100" dir="2700000" algn="tl">
                  <a:srgbClr val="000000">
                    <a:alpha val="43137"/>
                  </a:srgbClr>
                </a:outerShdw>
              </a:effectLst>
              <a:latin typeface="Freestyle Script" pitchFamily="66" charset="0"/>
            </a:endParaRPr>
          </a:p>
        </p:txBody>
      </p:sp>
      <p:sp>
        <p:nvSpPr>
          <p:cNvPr id="3" name="Title 2"/>
          <p:cNvSpPr>
            <a:spLocks noGrp="1"/>
          </p:cNvSpPr>
          <p:nvPr>
            <p:ph type="ctrTitle"/>
          </p:nvPr>
        </p:nvSpPr>
        <p:spPr>
          <a:xfrm>
            <a:off x="107504" y="1052736"/>
            <a:ext cx="8424936" cy="2304257"/>
          </a:xfrm>
          <a:ln w="3175">
            <a:noFill/>
          </a:ln>
        </p:spPr>
        <p:txBody>
          <a:bodyPr>
            <a:noAutofit/>
          </a:bodyPr>
          <a:lstStyle/>
          <a:p>
            <a:r>
              <a:rPr lang="pl-PL" sz="6000" b="1" dirty="0" smtClean="0">
                <a:effectLst>
                  <a:outerShdw blurRad="38100" dist="38100" dir="2700000" algn="tl">
                    <a:srgbClr val="000000">
                      <a:alpha val="43137"/>
                    </a:srgbClr>
                  </a:outerShdw>
                </a:effectLst>
                <a:latin typeface="Bradley Hand ITC" pitchFamily="66" charset="0"/>
              </a:rPr>
              <a:t>Substancje niebezpieczne w naszym otoczeniu</a:t>
            </a:r>
            <a:endParaRPr lang="pl-PL" sz="6000" b="1" dirty="0">
              <a:effectLst>
                <a:outerShdw blurRad="38100" dist="38100" dir="2700000" algn="tl">
                  <a:srgbClr val="000000">
                    <a:alpha val="43137"/>
                  </a:srgb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lik:Hazard C.svg">
            <a:hlinkClick r:id="rId2"/>
          </p:cNvPr>
          <p:cNvPicPr>
            <a:picLocks noChangeAspect="1" noChangeArrowheads="1"/>
          </p:cNvPicPr>
          <p:nvPr/>
        </p:nvPicPr>
        <p:blipFill>
          <a:blip r:embed="rId3" cstate="print"/>
          <a:srcRect/>
          <a:stretch>
            <a:fillRect/>
          </a:stretch>
        </p:blipFill>
        <p:spPr bwMode="auto">
          <a:xfrm>
            <a:off x="792163" y="481013"/>
            <a:ext cx="2305050" cy="2305050"/>
          </a:xfrm>
          <a:prstGeom prst="rect">
            <a:avLst/>
          </a:prstGeom>
          <a:noFill/>
          <a:ln w="9525">
            <a:noFill/>
            <a:miter lim="800000"/>
            <a:headEnd/>
            <a:tailEnd/>
          </a:ln>
        </p:spPr>
      </p:pic>
      <p:sp>
        <p:nvSpPr>
          <p:cNvPr id="5123" name="Text Box 7"/>
          <p:cNvSpPr txBox="1">
            <a:spLocks noChangeArrowheads="1"/>
          </p:cNvSpPr>
          <p:nvPr/>
        </p:nvSpPr>
        <p:spPr bwMode="auto">
          <a:xfrm>
            <a:off x="684213" y="2852738"/>
            <a:ext cx="3240087" cy="457200"/>
          </a:xfrm>
          <a:prstGeom prst="rect">
            <a:avLst/>
          </a:prstGeom>
          <a:noFill/>
          <a:ln w="9525">
            <a:noFill/>
            <a:miter lim="800000"/>
            <a:headEnd/>
            <a:tailEnd/>
          </a:ln>
          <a:effectLst/>
        </p:spPr>
        <p:txBody>
          <a:bodyPr>
            <a:spAutoFit/>
          </a:bodyPr>
          <a:lstStyle/>
          <a:p>
            <a:pPr>
              <a:spcBef>
                <a:spcPct val="50000"/>
              </a:spcBef>
            </a:pPr>
            <a:r>
              <a:rPr lang="pl-PL" sz="2400"/>
              <a:t>Substancja żrąca</a:t>
            </a:r>
            <a:endParaRPr lang="en-US" sz="2400"/>
          </a:p>
        </p:txBody>
      </p:sp>
      <p:pic>
        <p:nvPicPr>
          <p:cNvPr id="5124" name="Picture 9" descr="Plik:Hazard X.svg">
            <a:hlinkClick r:id="rId4"/>
          </p:cNvPr>
          <p:cNvPicPr>
            <a:picLocks noChangeAspect="1" noChangeArrowheads="1"/>
          </p:cNvPicPr>
          <p:nvPr/>
        </p:nvPicPr>
        <p:blipFill>
          <a:blip r:embed="rId5" cstate="print"/>
          <a:srcRect/>
          <a:stretch>
            <a:fillRect/>
          </a:stretch>
        </p:blipFill>
        <p:spPr bwMode="auto">
          <a:xfrm>
            <a:off x="5545138" y="481013"/>
            <a:ext cx="2339975" cy="2281237"/>
          </a:xfrm>
          <a:prstGeom prst="rect">
            <a:avLst/>
          </a:prstGeom>
          <a:noFill/>
          <a:ln w="9525">
            <a:noFill/>
            <a:miter lim="800000"/>
            <a:headEnd/>
            <a:tailEnd/>
          </a:ln>
        </p:spPr>
      </p:pic>
      <p:sp>
        <p:nvSpPr>
          <p:cNvPr id="5125" name="Text Box 10"/>
          <p:cNvSpPr txBox="1">
            <a:spLocks noChangeArrowheads="1"/>
          </p:cNvSpPr>
          <p:nvPr/>
        </p:nvSpPr>
        <p:spPr bwMode="auto">
          <a:xfrm>
            <a:off x="5003800" y="2852738"/>
            <a:ext cx="3384550" cy="457200"/>
          </a:xfrm>
          <a:prstGeom prst="rect">
            <a:avLst/>
          </a:prstGeom>
          <a:noFill/>
          <a:ln w="9525">
            <a:noFill/>
            <a:miter lim="800000"/>
            <a:headEnd/>
            <a:tailEnd/>
          </a:ln>
          <a:effectLst/>
        </p:spPr>
        <p:txBody>
          <a:bodyPr>
            <a:spAutoFit/>
          </a:bodyPr>
          <a:lstStyle/>
          <a:p>
            <a:pPr>
              <a:spcBef>
                <a:spcPct val="50000"/>
              </a:spcBef>
            </a:pPr>
            <a:r>
              <a:rPr lang="pl-PL" sz="2400"/>
              <a:t>Substancja szkodliwa</a:t>
            </a:r>
            <a:endParaRPr lang="en-US" sz="2400"/>
          </a:p>
        </p:txBody>
      </p:sp>
      <p:pic>
        <p:nvPicPr>
          <p:cNvPr id="5126" name="Picture 12" descr="Plik:Hazard N.svg">
            <a:hlinkClick r:id="rId6"/>
          </p:cNvPr>
          <p:cNvPicPr>
            <a:picLocks noChangeAspect="1" noChangeArrowheads="1"/>
          </p:cNvPicPr>
          <p:nvPr/>
        </p:nvPicPr>
        <p:blipFill>
          <a:blip r:embed="rId7" cstate="print"/>
          <a:srcRect/>
          <a:stretch>
            <a:fillRect/>
          </a:stretch>
        </p:blipFill>
        <p:spPr bwMode="auto">
          <a:xfrm>
            <a:off x="838200" y="3727450"/>
            <a:ext cx="2259013" cy="2259013"/>
          </a:xfrm>
          <a:prstGeom prst="rect">
            <a:avLst/>
          </a:prstGeom>
          <a:noFill/>
          <a:ln w="9525">
            <a:noFill/>
            <a:miter lim="800000"/>
            <a:headEnd/>
            <a:tailEnd/>
          </a:ln>
        </p:spPr>
      </p:pic>
      <p:sp>
        <p:nvSpPr>
          <p:cNvPr id="5127" name="Text Box 13"/>
          <p:cNvSpPr txBox="1">
            <a:spLocks noChangeArrowheads="1"/>
          </p:cNvSpPr>
          <p:nvPr/>
        </p:nvSpPr>
        <p:spPr bwMode="auto">
          <a:xfrm>
            <a:off x="0" y="6237288"/>
            <a:ext cx="5040313" cy="457200"/>
          </a:xfrm>
          <a:prstGeom prst="rect">
            <a:avLst/>
          </a:prstGeom>
          <a:noFill/>
          <a:ln w="9525">
            <a:noFill/>
            <a:miter lim="800000"/>
            <a:headEnd/>
            <a:tailEnd/>
          </a:ln>
          <a:effectLst/>
        </p:spPr>
        <p:txBody>
          <a:bodyPr>
            <a:spAutoFit/>
          </a:bodyPr>
          <a:lstStyle/>
          <a:p>
            <a:pPr>
              <a:spcBef>
                <a:spcPct val="50000"/>
              </a:spcBef>
            </a:pPr>
            <a:r>
              <a:rPr lang="pl-PL" sz="2400"/>
              <a:t>Substancja groźna dla środowiska</a:t>
            </a:r>
            <a:endParaRPr lang="en-US" sz="2400"/>
          </a:p>
        </p:txBody>
      </p:sp>
      <p:pic>
        <p:nvPicPr>
          <p:cNvPr id="5128" name="Picture 15" descr="substancja-toksyczna_581"/>
          <p:cNvPicPr>
            <a:picLocks noChangeAspect="1" noChangeArrowheads="1"/>
          </p:cNvPicPr>
          <p:nvPr/>
        </p:nvPicPr>
        <p:blipFill>
          <a:blip r:embed="rId8" cstate="print"/>
          <a:srcRect/>
          <a:stretch>
            <a:fillRect/>
          </a:stretch>
        </p:blipFill>
        <p:spPr bwMode="auto">
          <a:xfrm>
            <a:off x="5545138" y="3825875"/>
            <a:ext cx="2413000" cy="2413000"/>
          </a:xfrm>
          <a:prstGeom prst="rect">
            <a:avLst/>
          </a:prstGeom>
          <a:noFill/>
          <a:ln w="9525">
            <a:noFill/>
            <a:miter lim="800000"/>
            <a:headEnd/>
            <a:tailEnd/>
          </a:ln>
        </p:spPr>
      </p:pic>
      <p:sp>
        <p:nvSpPr>
          <p:cNvPr id="5129" name="Text Box 16"/>
          <p:cNvSpPr txBox="1">
            <a:spLocks noChangeArrowheads="1"/>
          </p:cNvSpPr>
          <p:nvPr/>
        </p:nvSpPr>
        <p:spPr bwMode="auto">
          <a:xfrm>
            <a:off x="5292725" y="6237288"/>
            <a:ext cx="3779838" cy="457200"/>
          </a:xfrm>
          <a:prstGeom prst="rect">
            <a:avLst/>
          </a:prstGeom>
          <a:noFill/>
          <a:ln w="9525">
            <a:noFill/>
            <a:miter lim="800000"/>
            <a:headEnd/>
            <a:tailEnd/>
          </a:ln>
          <a:effectLst/>
        </p:spPr>
        <p:txBody>
          <a:bodyPr>
            <a:spAutoFit/>
          </a:bodyPr>
          <a:lstStyle/>
          <a:p>
            <a:pPr>
              <a:spcBef>
                <a:spcPct val="50000"/>
              </a:spcBef>
            </a:pPr>
            <a:r>
              <a:rPr lang="pl-PL" sz="2400"/>
              <a:t>Substancja toksyczna</a:t>
            </a:r>
            <a:endParaRPr lang="en-US" sz="2400"/>
          </a:p>
        </p:txBody>
      </p:sp>
      <p:sp>
        <p:nvSpPr>
          <p:cNvPr id="5130" name="pole tekstowe 1"/>
          <p:cNvSpPr txBox="1">
            <a:spLocks noChangeArrowheads="1"/>
          </p:cNvSpPr>
          <p:nvPr/>
        </p:nvSpPr>
        <p:spPr bwMode="auto">
          <a:xfrm>
            <a:off x="1692275" y="-134938"/>
            <a:ext cx="274638" cy="646113"/>
          </a:xfrm>
          <a:prstGeom prst="rect">
            <a:avLst/>
          </a:prstGeom>
          <a:noFill/>
          <a:ln w="9525">
            <a:noFill/>
            <a:miter lim="800000"/>
            <a:headEnd/>
            <a:tailEnd/>
          </a:ln>
        </p:spPr>
        <p:txBody>
          <a:bodyPr>
            <a:spAutoFit/>
          </a:bodyPr>
          <a:lstStyle/>
          <a:p>
            <a:r>
              <a:rPr lang="pl-PL" sz="3600"/>
              <a:t>C</a:t>
            </a:r>
          </a:p>
        </p:txBody>
      </p:sp>
      <p:sp>
        <p:nvSpPr>
          <p:cNvPr id="5131" name="pole tekstowe 2"/>
          <p:cNvSpPr txBox="1">
            <a:spLocks noChangeArrowheads="1"/>
          </p:cNvSpPr>
          <p:nvPr/>
        </p:nvSpPr>
        <p:spPr bwMode="auto">
          <a:xfrm>
            <a:off x="6370638" y="-98425"/>
            <a:ext cx="865187" cy="646113"/>
          </a:xfrm>
          <a:prstGeom prst="rect">
            <a:avLst/>
          </a:prstGeom>
          <a:noFill/>
          <a:ln w="9525">
            <a:noFill/>
            <a:miter lim="800000"/>
            <a:headEnd/>
            <a:tailEnd/>
          </a:ln>
        </p:spPr>
        <p:txBody>
          <a:bodyPr>
            <a:spAutoFit/>
          </a:bodyPr>
          <a:lstStyle/>
          <a:p>
            <a:r>
              <a:rPr lang="pl-PL" sz="3600"/>
              <a:t>Xn</a:t>
            </a:r>
          </a:p>
        </p:txBody>
      </p:sp>
      <p:sp>
        <p:nvSpPr>
          <p:cNvPr id="5132" name="pole tekstowe 3"/>
          <p:cNvSpPr txBox="1">
            <a:spLocks noChangeArrowheads="1"/>
          </p:cNvSpPr>
          <p:nvPr/>
        </p:nvSpPr>
        <p:spPr bwMode="auto">
          <a:xfrm>
            <a:off x="6675438" y="3251200"/>
            <a:ext cx="160337" cy="646113"/>
          </a:xfrm>
          <a:prstGeom prst="rect">
            <a:avLst/>
          </a:prstGeom>
          <a:noFill/>
          <a:ln w="9525">
            <a:noFill/>
            <a:miter lim="800000"/>
            <a:headEnd/>
            <a:tailEnd/>
          </a:ln>
        </p:spPr>
        <p:txBody>
          <a:bodyPr>
            <a:spAutoFit/>
          </a:bodyPr>
          <a:lstStyle/>
          <a:p>
            <a:r>
              <a:rPr lang="pl-PL" sz="3600"/>
              <a:t>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2411760" y="4509120"/>
            <a:ext cx="6266074" cy="997231"/>
          </a:xfrm>
        </p:spPr>
        <p:txBody>
          <a:bodyPr>
            <a:normAutofit/>
          </a:bodyPr>
          <a:lstStyle/>
          <a:p>
            <a:r>
              <a:rPr lang="pl-PL" i="1" dirty="0" smtClean="0">
                <a:effectLst>
                  <a:outerShdw blurRad="38100" dist="38100" dir="2700000" algn="tl">
                    <a:srgbClr val="000000">
                      <a:alpha val="43137"/>
                    </a:srgbClr>
                  </a:outerShdw>
                </a:effectLst>
                <a:latin typeface="Comic Sans MS" pitchFamily="66" charset="0"/>
              </a:rPr>
              <a:t>Czyli jak mieszać kwas i wodę</a:t>
            </a:r>
            <a:endParaRPr lang="pl-PL" i="1" dirty="0">
              <a:effectLst>
                <a:outerShdw blurRad="38100" dist="38100" dir="2700000" algn="tl">
                  <a:srgbClr val="000000">
                    <a:alpha val="43137"/>
                  </a:srgbClr>
                </a:outerShdw>
              </a:effectLst>
              <a:latin typeface="Comic Sans MS" pitchFamily="66" charset="0"/>
            </a:endParaRPr>
          </a:p>
        </p:txBody>
      </p:sp>
      <p:sp>
        <p:nvSpPr>
          <p:cNvPr id="3" name="Tytuł 2"/>
          <p:cNvSpPr>
            <a:spLocks noGrp="1"/>
          </p:cNvSpPr>
          <p:nvPr>
            <p:ph type="ctrTitle"/>
          </p:nvPr>
        </p:nvSpPr>
        <p:spPr>
          <a:xfrm>
            <a:off x="1187624" y="1556792"/>
            <a:ext cx="7577814" cy="1470025"/>
          </a:xfrm>
        </p:spPr>
        <p:txBody>
          <a:bodyPr>
            <a:normAutofit/>
          </a:bodyPr>
          <a:lstStyle/>
          <a:p>
            <a:r>
              <a:rPr lang="pl-PL" sz="6000" b="1" dirty="0" smtClean="0">
                <a:effectLst>
                  <a:outerShdw blurRad="38100" dist="38100" dir="2700000" algn="tl">
                    <a:srgbClr val="000000">
                      <a:alpha val="43137"/>
                    </a:srgbClr>
                  </a:outerShdw>
                </a:effectLst>
                <a:latin typeface="Bradley Hand ITC" pitchFamily="66" charset="0"/>
              </a:rPr>
              <a:t>Złote prawo chemika</a:t>
            </a:r>
            <a:endParaRPr lang="pl-PL" sz="6000" b="1" dirty="0">
              <a:effectLst>
                <a:outerShdw blurRad="38100" dist="38100" dir="2700000" algn="tl">
                  <a:srgbClr val="000000">
                    <a:alpha val="43137"/>
                  </a:srgb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miętaj chemiku młody.mp4">
            <a:hlinkClick r:id="" action="ppaction://media"/>
          </p:cNvPr>
          <p:cNvPicPr>
            <a:picLocks noRot="1" noChangeAspect="1"/>
          </p:cNvPicPr>
          <p:nvPr>
            <a:videoFile r:link="rId1"/>
          </p:nvPr>
        </p:nvPicPr>
        <p:blipFill>
          <a:blip r:embed="rId3" cstate="print"/>
          <a:stretch>
            <a:fillRect/>
          </a:stretch>
        </p:blipFill>
        <p:spPr>
          <a:xfrm>
            <a:off x="1403648" y="1196752"/>
            <a:ext cx="6696744" cy="502255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251520" y="548680"/>
            <a:ext cx="8229600" cy="4525963"/>
          </a:xfrm>
        </p:spPr>
        <p:txBody>
          <a:bodyPr>
            <a:normAutofit lnSpcReduction="10000"/>
          </a:bodyPr>
          <a:lstStyle/>
          <a:p>
            <a:r>
              <a:rPr lang="pl-PL" dirty="0" smtClean="0">
                <a:latin typeface="Comic Sans MS" pitchFamily="66" charset="0"/>
              </a:rPr>
              <a:t>Substancja nie jest tylko pojęciem chemicznym, ale także opisywanym przez inne dziedziny nauki.</a:t>
            </a:r>
          </a:p>
          <a:p>
            <a:endParaRPr lang="pl-PL" dirty="0" smtClean="0">
              <a:latin typeface="Comic Sans MS" pitchFamily="66" charset="0"/>
            </a:endParaRPr>
          </a:p>
          <a:p>
            <a:r>
              <a:rPr lang="pl-PL" sz="2400" dirty="0" smtClean="0">
                <a:latin typeface="Comic Sans MS" pitchFamily="66" charset="0"/>
              </a:rPr>
              <a:t>substancja w filozofii – byt samodzielny istniejący niezależnie </a:t>
            </a:r>
          </a:p>
          <a:p>
            <a:r>
              <a:rPr lang="pl-PL" sz="2400" dirty="0" smtClean="0">
                <a:latin typeface="Comic Sans MS" pitchFamily="66" charset="0"/>
              </a:rPr>
              <a:t>substancja w anatomii (składniki ośrodkowego układu nerwowego):</a:t>
            </a:r>
          </a:p>
          <a:p>
            <a:pPr marL="720000"/>
            <a:r>
              <a:rPr lang="pl-PL" sz="2000" dirty="0" smtClean="0">
                <a:latin typeface="Comic Sans MS" pitchFamily="66" charset="0"/>
              </a:rPr>
              <a:t>substancja biała, </a:t>
            </a:r>
          </a:p>
          <a:p>
            <a:pPr marL="720000"/>
            <a:r>
              <a:rPr lang="pl-PL" sz="2000" dirty="0" smtClean="0">
                <a:latin typeface="Comic Sans MS" pitchFamily="66" charset="0"/>
              </a:rPr>
              <a:t>substancja szara,</a:t>
            </a:r>
          </a:p>
          <a:p>
            <a:pPr marL="342000"/>
            <a:r>
              <a:rPr lang="pl-PL" sz="2400" dirty="0" smtClean="0">
                <a:latin typeface="Comic Sans MS" pitchFamily="66" charset="0"/>
              </a:rPr>
              <a:t> substancja w fizyce - materia o niezerowej masie spoczynkowej</a:t>
            </a:r>
          </a:p>
          <a:p>
            <a:endParaRPr lang="pl-PL" sz="24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95536" y="620688"/>
            <a:ext cx="8229600" cy="4525963"/>
          </a:xfrm>
        </p:spPr>
        <p:txBody>
          <a:bodyPr/>
          <a:lstStyle/>
          <a:p>
            <a:r>
              <a:rPr lang="pl-PL" dirty="0" smtClean="0"/>
              <a:t>W chemii, mianem substancji nazywamy określony pierwiastek chemiczny w stanie niezwiązanym lub związek chemiczny.</a:t>
            </a:r>
          </a:p>
          <a:p>
            <a:endParaRPr lang="pl-PL" dirty="0" smtClean="0"/>
          </a:p>
        </p:txBody>
      </p:sp>
      <p:sp>
        <p:nvSpPr>
          <p:cNvPr id="4" name="Prostokąt 3"/>
          <p:cNvSpPr/>
          <p:nvPr/>
        </p:nvSpPr>
        <p:spPr>
          <a:xfrm>
            <a:off x="611560" y="4077072"/>
            <a:ext cx="345638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prosta</a:t>
            </a:r>
          </a:p>
          <a:p>
            <a:pPr algn="ctr"/>
            <a:r>
              <a:rPr lang="pl-PL" sz="2400" dirty="0" smtClean="0">
                <a:solidFill>
                  <a:schemeClr val="tx1"/>
                </a:solidFill>
              </a:rPr>
              <a:t>(pierwiastek chemiczny)</a:t>
            </a:r>
            <a:endParaRPr lang="pl-PL" sz="2400" dirty="0">
              <a:solidFill>
                <a:schemeClr val="tx1"/>
              </a:solidFill>
            </a:endParaRPr>
          </a:p>
        </p:txBody>
      </p:sp>
      <p:sp>
        <p:nvSpPr>
          <p:cNvPr id="5" name="Prostokąt 4"/>
          <p:cNvSpPr/>
          <p:nvPr/>
        </p:nvSpPr>
        <p:spPr>
          <a:xfrm>
            <a:off x="3203848" y="2564904"/>
            <a:ext cx="252028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substancja</a:t>
            </a:r>
            <a:endParaRPr lang="pl-PL" sz="2400" dirty="0">
              <a:solidFill>
                <a:schemeClr val="tx1"/>
              </a:solidFill>
            </a:endParaRPr>
          </a:p>
        </p:txBody>
      </p:sp>
      <p:sp>
        <p:nvSpPr>
          <p:cNvPr id="6" name="Prostokąt 5"/>
          <p:cNvSpPr/>
          <p:nvPr/>
        </p:nvSpPr>
        <p:spPr>
          <a:xfrm>
            <a:off x="4932040" y="4077072"/>
            <a:ext cx="309634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złożona</a:t>
            </a:r>
          </a:p>
          <a:p>
            <a:pPr algn="ctr"/>
            <a:r>
              <a:rPr lang="pl-PL" sz="2400" dirty="0" smtClean="0">
                <a:solidFill>
                  <a:schemeClr val="tx1"/>
                </a:solidFill>
              </a:rPr>
              <a:t>(związek chemiczny)</a:t>
            </a:r>
            <a:endParaRPr lang="pl-PL" sz="2400" dirty="0">
              <a:solidFill>
                <a:schemeClr val="tx1"/>
              </a:solidFill>
            </a:endParaRPr>
          </a:p>
        </p:txBody>
      </p:sp>
      <p:cxnSp>
        <p:nvCxnSpPr>
          <p:cNvPr id="8" name="Łącznik prosty ze strzałką 7"/>
          <p:cNvCxnSpPr/>
          <p:nvPr/>
        </p:nvCxnSpPr>
        <p:spPr>
          <a:xfrm rot="16200000" flipH="1">
            <a:off x="5760132" y="3320988"/>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rot="5400000">
            <a:off x="2411760" y="3284984"/>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0" y="0"/>
            <a:ext cx="9144000" cy="1988840"/>
          </a:xfrm>
        </p:spPr>
        <p:txBody>
          <a:bodyPr/>
          <a:lstStyle/>
          <a:p>
            <a:endParaRPr lang="pl-PL" dirty="0" smtClean="0"/>
          </a:p>
          <a:p>
            <a:r>
              <a:rPr lang="pl-PL" dirty="0" smtClean="0"/>
              <a:t>Podział ten dzieli się na wiele innych w tym:</a:t>
            </a:r>
            <a:endParaRPr lang="pl-PL" dirty="0"/>
          </a:p>
        </p:txBody>
      </p:sp>
      <p:sp>
        <p:nvSpPr>
          <p:cNvPr id="4" name="Prostokąt 3"/>
          <p:cNvSpPr/>
          <p:nvPr/>
        </p:nvSpPr>
        <p:spPr>
          <a:xfrm>
            <a:off x="683568" y="2852936"/>
            <a:ext cx="345638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prosta</a:t>
            </a:r>
          </a:p>
          <a:p>
            <a:pPr algn="ctr"/>
            <a:r>
              <a:rPr lang="pl-PL" sz="2400" dirty="0" smtClean="0">
                <a:solidFill>
                  <a:schemeClr val="tx1"/>
                </a:solidFill>
              </a:rPr>
              <a:t>(pierwiastek chemiczny)</a:t>
            </a:r>
            <a:endParaRPr lang="pl-PL" sz="2400" dirty="0">
              <a:solidFill>
                <a:schemeClr val="tx1"/>
              </a:solidFill>
            </a:endParaRPr>
          </a:p>
        </p:txBody>
      </p:sp>
      <p:sp>
        <p:nvSpPr>
          <p:cNvPr id="5" name="Prostokąt 4"/>
          <p:cNvSpPr/>
          <p:nvPr/>
        </p:nvSpPr>
        <p:spPr>
          <a:xfrm>
            <a:off x="3275856" y="1340768"/>
            <a:ext cx="252028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substancja</a:t>
            </a:r>
            <a:endParaRPr lang="pl-PL" sz="2400" dirty="0">
              <a:solidFill>
                <a:schemeClr val="tx1"/>
              </a:solidFill>
            </a:endParaRPr>
          </a:p>
        </p:txBody>
      </p:sp>
      <p:sp>
        <p:nvSpPr>
          <p:cNvPr id="6" name="Prostokąt 5"/>
          <p:cNvSpPr/>
          <p:nvPr/>
        </p:nvSpPr>
        <p:spPr>
          <a:xfrm>
            <a:off x="5004048" y="2852936"/>
            <a:ext cx="309634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złożona</a:t>
            </a:r>
          </a:p>
          <a:p>
            <a:pPr algn="ctr"/>
            <a:r>
              <a:rPr lang="pl-PL" sz="2400" dirty="0" smtClean="0">
                <a:solidFill>
                  <a:schemeClr val="tx1"/>
                </a:solidFill>
              </a:rPr>
              <a:t>(związek chemiczny)</a:t>
            </a:r>
            <a:endParaRPr lang="pl-PL" sz="2400" dirty="0">
              <a:solidFill>
                <a:schemeClr val="tx1"/>
              </a:solidFill>
            </a:endParaRPr>
          </a:p>
        </p:txBody>
      </p:sp>
      <p:cxnSp>
        <p:nvCxnSpPr>
          <p:cNvPr id="7" name="Łącznik prosty ze strzałką 6"/>
          <p:cNvCxnSpPr/>
          <p:nvPr/>
        </p:nvCxnSpPr>
        <p:spPr>
          <a:xfrm rot="16200000" flipH="1">
            <a:off x="5832140" y="2096852"/>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rot="5400000">
            <a:off x="2483768" y="2060848"/>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rot="5400000">
            <a:off x="2052514" y="3860254"/>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rot="5400000">
            <a:off x="6372200" y="3861048"/>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1115616" y="4221088"/>
            <a:ext cx="244827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niebezpieczna</a:t>
            </a:r>
          </a:p>
          <a:p>
            <a:pPr algn="ctr"/>
            <a:r>
              <a:rPr lang="pl-PL" sz="2400" dirty="0" smtClean="0">
                <a:solidFill>
                  <a:schemeClr val="tx1"/>
                </a:solidFill>
              </a:rPr>
              <a:t>(np. rtęć)</a:t>
            </a:r>
            <a:endParaRPr lang="pl-PL" sz="2400" dirty="0">
              <a:solidFill>
                <a:schemeClr val="tx1"/>
              </a:solidFill>
            </a:endParaRPr>
          </a:p>
        </p:txBody>
      </p:sp>
      <p:sp>
        <p:nvSpPr>
          <p:cNvPr id="16" name="Prostokąt 15"/>
          <p:cNvSpPr/>
          <p:nvPr/>
        </p:nvSpPr>
        <p:spPr>
          <a:xfrm>
            <a:off x="5364088" y="4221088"/>
            <a:ext cx="244827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niebezpieczna</a:t>
            </a:r>
          </a:p>
          <a:p>
            <a:pPr algn="ctr"/>
            <a:r>
              <a:rPr lang="pl-PL" sz="2400" dirty="0" smtClean="0">
                <a:solidFill>
                  <a:schemeClr val="tx1"/>
                </a:solidFill>
              </a:rPr>
              <a:t>(np. kwas solny)</a:t>
            </a:r>
            <a:endParaRPr lang="pl-PL"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67544" y="692696"/>
            <a:ext cx="8229600" cy="4525963"/>
          </a:xfrm>
        </p:spPr>
        <p:txBody>
          <a:bodyPr/>
          <a:lstStyle/>
          <a:p>
            <a:r>
              <a:rPr lang="pl-PL" dirty="0" smtClean="0"/>
              <a:t>Substancja niebezpieczna to taka, która ze względu na swoje właściwości chemiczne, biologiczne lub promieniotwórcze, może spowodować zagrożenie życia lub zdrowia ludzi lub środowiska. Substancją niebezpieczną może być surowiec, produkt, półprodukt, odpad, a także substancja powstała w wyniku awarii.</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Jak przechowywać substancje niebezpieczne.</a:t>
            </a:r>
            <a:endParaRPr lang="pl-PL" dirty="0"/>
          </a:p>
        </p:txBody>
      </p:sp>
      <p:pic>
        <p:nvPicPr>
          <p:cNvPr id="4" name="Obraz 3" descr="IMAG0092.jpg"/>
          <p:cNvPicPr>
            <a:picLocks noChangeAspect="1"/>
          </p:cNvPicPr>
          <p:nvPr/>
        </p:nvPicPr>
        <p:blipFill>
          <a:blip r:embed="rId2" cstate="print"/>
          <a:stretch>
            <a:fillRect/>
          </a:stretch>
        </p:blipFill>
        <p:spPr>
          <a:xfrm>
            <a:off x="1547664" y="1628800"/>
            <a:ext cx="5760640" cy="38404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7664" y="4149080"/>
            <a:ext cx="7345362" cy="1008063"/>
          </a:xfrm>
        </p:spPr>
        <p:txBody>
          <a:bodyPr/>
          <a:lstStyle/>
          <a:p>
            <a:r>
              <a:rPr lang="pl-PL" sz="6000" dirty="0">
                <a:latin typeface="BarmeReczny" pitchFamily="2" charset="-18"/>
              </a:rPr>
              <a:t>PIKTOGRAMY</a:t>
            </a:r>
            <a:endParaRPr lang="en-US" sz="6000" dirty="0">
              <a:latin typeface="BarmeReczny" pitchFamily="2" charset="-1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1520" y="-315416"/>
            <a:ext cx="8712200" cy="4005263"/>
          </a:xfrm>
        </p:spPr>
        <p:txBody>
          <a:bodyPr/>
          <a:lstStyle/>
          <a:p>
            <a:pPr eaLnBrk="1" hangingPunct="1"/>
            <a:r>
              <a:rPr lang="pl-PL" sz="4000" dirty="0" smtClean="0"/>
              <a:t>Piktogram to forma przedstawienia wyrazu za pomocą obrazka. Piktogramami są na przykład hieroglify, znaki drogowe, oznaczenia przeciwpożarowe.</a:t>
            </a:r>
            <a:endParaRPr lang="en-US" sz="4000" dirty="0" smtClean="0"/>
          </a:p>
        </p:txBody>
      </p:sp>
      <p:pic>
        <p:nvPicPr>
          <p:cNvPr id="3075" name="Picture 4"/>
          <p:cNvPicPr>
            <a:picLocks noChangeAspect="1" noChangeArrowheads="1"/>
          </p:cNvPicPr>
          <p:nvPr/>
        </p:nvPicPr>
        <p:blipFill>
          <a:blip r:embed="rId2" cstate="print"/>
          <a:srcRect/>
          <a:stretch>
            <a:fillRect/>
          </a:stretch>
        </p:blipFill>
        <p:spPr bwMode="auto">
          <a:xfrm>
            <a:off x="250825" y="4221163"/>
            <a:ext cx="2590800" cy="1944687"/>
          </a:xfrm>
          <a:prstGeom prst="rect">
            <a:avLst/>
          </a:prstGeom>
          <a:noFill/>
          <a:ln w="9525">
            <a:noFill/>
            <a:miter lim="800000"/>
            <a:headEnd/>
            <a:tailEnd/>
          </a:ln>
        </p:spPr>
      </p:pic>
      <p:pic>
        <p:nvPicPr>
          <p:cNvPr id="3076" name="il_fi" descr="http://4.bp.blogspot.com/_Qpx2FSlVBW8/R1PXKUU9MuI/AAAAAAAAABM/3mFnB4T7JKU/s1600-R/500px-Znak_D-6.svg.png"/>
          <p:cNvPicPr>
            <a:picLocks noChangeAspect="1" noChangeArrowheads="1"/>
          </p:cNvPicPr>
          <p:nvPr/>
        </p:nvPicPr>
        <p:blipFill>
          <a:blip r:embed="rId3" r:link="rId4" cstate="print"/>
          <a:srcRect/>
          <a:stretch>
            <a:fillRect/>
          </a:stretch>
        </p:blipFill>
        <p:spPr bwMode="auto">
          <a:xfrm>
            <a:off x="3059113" y="3716338"/>
            <a:ext cx="2736850" cy="2736850"/>
          </a:xfrm>
          <a:prstGeom prst="rect">
            <a:avLst/>
          </a:prstGeom>
          <a:noFill/>
          <a:ln w="9525">
            <a:noFill/>
            <a:miter lim="800000"/>
            <a:headEnd/>
            <a:tailEnd/>
          </a:ln>
        </p:spPr>
      </p:pic>
      <p:pic>
        <p:nvPicPr>
          <p:cNvPr id="3077" name="il_fi" descr="http://www.fire-systemy.com.pl/znaki-duze/01-Fotoluminescencyjne_znaki_ewakuacyjne/%5b110%5d-Drzwi_ewakuacyjne_(prawe).jpeg"/>
          <p:cNvPicPr>
            <a:picLocks noChangeAspect="1" noChangeArrowheads="1"/>
          </p:cNvPicPr>
          <p:nvPr/>
        </p:nvPicPr>
        <p:blipFill>
          <a:blip r:embed="rId5" r:link="rId6" cstate="print"/>
          <a:srcRect/>
          <a:stretch>
            <a:fillRect/>
          </a:stretch>
        </p:blipFill>
        <p:spPr bwMode="auto">
          <a:xfrm>
            <a:off x="6156325" y="3716338"/>
            <a:ext cx="27209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50825" y="188913"/>
            <a:ext cx="8569325" cy="1574800"/>
          </a:xfrm>
        </p:spPr>
        <p:txBody>
          <a:bodyPr/>
          <a:lstStyle/>
          <a:p>
            <a:pPr eaLnBrk="1" hangingPunct="1"/>
            <a:r>
              <a:rPr lang="pl-PL" smtClean="0"/>
              <a:t>Oznakowania niebezpiecznych substancji chemicznych.</a:t>
            </a:r>
            <a:endParaRPr lang="en-US" smtClean="0"/>
          </a:p>
        </p:txBody>
      </p:sp>
      <p:pic>
        <p:nvPicPr>
          <p:cNvPr id="4099" name="Picture 5" descr="Plik:Hazard E.svg">
            <a:hlinkClick r:id="rId2"/>
          </p:cNvPr>
          <p:cNvPicPr>
            <a:picLocks noChangeAspect="1" noChangeArrowheads="1"/>
          </p:cNvPicPr>
          <p:nvPr/>
        </p:nvPicPr>
        <p:blipFill>
          <a:blip r:embed="rId3" r:link="rId4" cstate="print"/>
          <a:srcRect/>
          <a:stretch>
            <a:fillRect/>
          </a:stretch>
        </p:blipFill>
        <p:spPr bwMode="auto">
          <a:xfrm>
            <a:off x="539750" y="2276475"/>
            <a:ext cx="2447925" cy="2447925"/>
          </a:xfrm>
          <a:prstGeom prst="rect">
            <a:avLst/>
          </a:prstGeom>
          <a:noFill/>
          <a:ln w="9525">
            <a:noFill/>
            <a:miter lim="800000"/>
            <a:headEnd/>
            <a:tailEnd/>
          </a:ln>
        </p:spPr>
      </p:pic>
      <p:sp>
        <p:nvSpPr>
          <p:cNvPr id="4100" name="Text Box 6"/>
          <p:cNvSpPr txBox="1">
            <a:spLocks noChangeArrowheads="1"/>
          </p:cNvSpPr>
          <p:nvPr/>
        </p:nvSpPr>
        <p:spPr bwMode="auto">
          <a:xfrm>
            <a:off x="179388" y="5013325"/>
            <a:ext cx="3455987" cy="457200"/>
          </a:xfrm>
          <a:prstGeom prst="rect">
            <a:avLst/>
          </a:prstGeom>
          <a:noFill/>
          <a:ln w="9525">
            <a:noFill/>
            <a:miter lim="800000"/>
            <a:headEnd/>
            <a:tailEnd/>
          </a:ln>
          <a:effectLst/>
        </p:spPr>
        <p:txBody>
          <a:bodyPr>
            <a:spAutoFit/>
          </a:bodyPr>
          <a:lstStyle/>
          <a:p>
            <a:pPr>
              <a:spcBef>
                <a:spcPct val="50000"/>
              </a:spcBef>
            </a:pPr>
            <a:r>
              <a:rPr lang="pl-PL" sz="2400"/>
              <a:t>Substancja wybuchowa</a:t>
            </a:r>
            <a:endParaRPr lang="en-US" sz="2400"/>
          </a:p>
        </p:txBody>
      </p:sp>
      <p:pic>
        <p:nvPicPr>
          <p:cNvPr id="4101" name="Picture 8" descr="Plik:Hazard F.svg">
            <a:hlinkClick r:id="rId5"/>
          </p:cNvPr>
          <p:cNvPicPr>
            <a:picLocks noChangeAspect="1" noChangeArrowheads="1"/>
          </p:cNvPicPr>
          <p:nvPr/>
        </p:nvPicPr>
        <p:blipFill>
          <a:blip r:embed="rId6" cstate="print"/>
          <a:srcRect/>
          <a:stretch>
            <a:fillRect/>
          </a:stretch>
        </p:blipFill>
        <p:spPr bwMode="auto">
          <a:xfrm>
            <a:off x="5435600" y="2276475"/>
            <a:ext cx="2447925" cy="2447925"/>
          </a:xfrm>
          <a:prstGeom prst="rect">
            <a:avLst/>
          </a:prstGeom>
          <a:noFill/>
          <a:ln w="9525">
            <a:noFill/>
            <a:miter lim="800000"/>
            <a:headEnd/>
            <a:tailEnd/>
          </a:ln>
        </p:spPr>
      </p:pic>
      <p:sp>
        <p:nvSpPr>
          <p:cNvPr id="4102" name="Text Box 9"/>
          <p:cNvSpPr txBox="1">
            <a:spLocks noChangeArrowheads="1"/>
          </p:cNvSpPr>
          <p:nvPr/>
        </p:nvSpPr>
        <p:spPr bwMode="auto">
          <a:xfrm>
            <a:off x="5435600" y="5084763"/>
            <a:ext cx="2447925" cy="366712"/>
          </a:xfrm>
          <a:prstGeom prst="rect">
            <a:avLst/>
          </a:prstGeom>
          <a:noFill/>
          <a:ln w="9525">
            <a:noFill/>
            <a:miter lim="800000"/>
            <a:headEnd/>
            <a:tailEnd/>
          </a:ln>
          <a:effectLst/>
        </p:spPr>
        <p:txBody>
          <a:bodyPr>
            <a:spAutoFit/>
          </a:bodyPr>
          <a:lstStyle/>
          <a:p>
            <a:pPr>
              <a:spcBef>
                <a:spcPct val="50000"/>
              </a:spcBef>
            </a:pPr>
            <a:endParaRPr lang="pl-PL"/>
          </a:p>
        </p:txBody>
      </p:sp>
      <p:sp>
        <p:nvSpPr>
          <p:cNvPr id="4103" name="Text Box 10"/>
          <p:cNvSpPr txBox="1">
            <a:spLocks noChangeArrowheads="1"/>
          </p:cNvSpPr>
          <p:nvPr/>
        </p:nvSpPr>
        <p:spPr bwMode="auto">
          <a:xfrm>
            <a:off x="5435600" y="5013325"/>
            <a:ext cx="2520950" cy="457200"/>
          </a:xfrm>
          <a:prstGeom prst="rect">
            <a:avLst/>
          </a:prstGeom>
          <a:noFill/>
          <a:ln w="9525">
            <a:noFill/>
            <a:miter lim="800000"/>
            <a:headEnd/>
            <a:tailEnd/>
          </a:ln>
          <a:effectLst/>
        </p:spPr>
        <p:txBody>
          <a:bodyPr>
            <a:spAutoFit/>
          </a:bodyPr>
          <a:lstStyle/>
          <a:p>
            <a:pPr>
              <a:spcBef>
                <a:spcPct val="50000"/>
              </a:spcBef>
            </a:pPr>
            <a:endParaRPr lang="pl-PL" sz="2400"/>
          </a:p>
        </p:txBody>
      </p:sp>
      <p:sp>
        <p:nvSpPr>
          <p:cNvPr id="4104" name="Text Box 11"/>
          <p:cNvSpPr txBox="1">
            <a:spLocks noChangeArrowheads="1"/>
          </p:cNvSpPr>
          <p:nvPr/>
        </p:nvSpPr>
        <p:spPr bwMode="auto">
          <a:xfrm>
            <a:off x="5003800" y="5013325"/>
            <a:ext cx="3382963" cy="457200"/>
          </a:xfrm>
          <a:prstGeom prst="rect">
            <a:avLst/>
          </a:prstGeom>
          <a:noFill/>
          <a:ln w="9525">
            <a:noFill/>
            <a:miter lim="800000"/>
            <a:headEnd/>
            <a:tailEnd/>
          </a:ln>
          <a:effectLst/>
        </p:spPr>
        <p:txBody>
          <a:bodyPr>
            <a:spAutoFit/>
          </a:bodyPr>
          <a:lstStyle/>
          <a:p>
            <a:pPr>
              <a:spcBef>
                <a:spcPct val="50000"/>
              </a:spcBef>
            </a:pPr>
            <a:r>
              <a:rPr lang="pl-PL" sz="2400"/>
              <a:t>Substancja łatwopalna</a:t>
            </a:r>
            <a:endParaRPr lang="en-US" sz="2400"/>
          </a:p>
        </p:txBody>
      </p:sp>
      <p:sp>
        <p:nvSpPr>
          <p:cNvPr id="4105" name="pole tekstowe 1"/>
          <p:cNvSpPr txBox="1">
            <a:spLocks noChangeArrowheads="1"/>
          </p:cNvSpPr>
          <p:nvPr/>
        </p:nvSpPr>
        <p:spPr bwMode="auto">
          <a:xfrm>
            <a:off x="1547813" y="1630363"/>
            <a:ext cx="358775" cy="646112"/>
          </a:xfrm>
          <a:prstGeom prst="rect">
            <a:avLst/>
          </a:prstGeom>
          <a:noFill/>
          <a:ln w="9525">
            <a:noFill/>
            <a:miter lim="800000"/>
            <a:headEnd/>
            <a:tailEnd/>
          </a:ln>
        </p:spPr>
        <p:txBody>
          <a:bodyPr>
            <a:spAutoFit/>
          </a:bodyPr>
          <a:lstStyle/>
          <a:p>
            <a:r>
              <a:rPr lang="pl-PL" sz="3600"/>
              <a:t>E</a:t>
            </a:r>
          </a:p>
        </p:txBody>
      </p:sp>
      <p:sp>
        <p:nvSpPr>
          <p:cNvPr id="4106" name="pole tekstowe 3"/>
          <p:cNvSpPr txBox="1">
            <a:spLocks noChangeArrowheads="1"/>
          </p:cNvSpPr>
          <p:nvPr/>
        </p:nvSpPr>
        <p:spPr bwMode="auto">
          <a:xfrm>
            <a:off x="6351588" y="1630363"/>
            <a:ext cx="687387" cy="646112"/>
          </a:xfrm>
          <a:prstGeom prst="rect">
            <a:avLst/>
          </a:prstGeom>
          <a:noFill/>
          <a:ln w="9525">
            <a:noFill/>
            <a:miter lim="800000"/>
            <a:headEnd/>
            <a:tailEnd/>
          </a:ln>
        </p:spPr>
        <p:txBody>
          <a:bodyPr>
            <a:spAutoFit/>
          </a:bodyPr>
          <a:lstStyle/>
          <a:p>
            <a:r>
              <a:rPr lang="pl-PL" sz="3600"/>
              <a:t> 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CFA5F52AA0A00C4CBEF2A37681B2318F04009FDCD24A096B5E4C8184D4910FEB1A76" ma:contentTypeVersion="31" ma:contentTypeDescription="Create a new document." ma:contentTypeScope="" ma:versionID="49a9fa219d597f03c8ca2440ab917100"/>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93E5FFD0-3B82-4939-9715-AE6FED7F0B3E}">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65090531-93D8-424A-937F-CCAAE1F36125}">
  <ds:schemaRefs>
    <ds:schemaRef ds:uri="http://schemas.microsoft.com/sharepoint/v3/contenttype/forms"/>
  </ds:schemaRefs>
</ds:datastoreItem>
</file>

<file path=customXml/itemProps3.xml><?xml version="1.0" encoding="utf-8"?>
<ds:datastoreItem xmlns:ds="http://schemas.openxmlformats.org/officeDocument/2006/customXml" ds:itemID="{31A600C5-04F1-418A-80D9-96705CBA42E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278</Words>
  <Application>Microsoft Office PowerPoint</Application>
  <PresentationFormat>Pokaz na ekranie (4:3)</PresentationFormat>
  <Paragraphs>51</Paragraphs>
  <Slides>12</Slides>
  <Notes>4</Notes>
  <HiddenSlides>0</HiddenSlides>
  <MMClips>1</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DesignTemplate</vt:lpstr>
      <vt:lpstr>Substancje niebezpieczne w naszym otoczeniu</vt:lpstr>
      <vt:lpstr>Slajd 2</vt:lpstr>
      <vt:lpstr>Slajd 3</vt:lpstr>
      <vt:lpstr>Slajd 4</vt:lpstr>
      <vt:lpstr>Slajd 5</vt:lpstr>
      <vt:lpstr>Jak przechowywać substancje niebezpieczne.</vt:lpstr>
      <vt:lpstr>PIKTOGRAMY</vt:lpstr>
      <vt:lpstr>Piktogram to forma przedstawienia wyrazu za pomocą obrazka. Piktogramami są na przykład hieroglify, znaki drogowe, oznaczenia przeciwpożarowe.</vt:lpstr>
      <vt:lpstr>Oznakowania niebezpiecznych substancji chemicznych.</vt:lpstr>
      <vt:lpstr>Slajd 10</vt:lpstr>
      <vt:lpstr>Złote prawo chemika</vt:lpstr>
      <vt:lpstr>Slajd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2011-10-18T18:14:38Z</dcterms:created>
  <dcterms:modified xsi:type="dcterms:W3CDTF">2012-03-19T14:45:38Z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