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63" r:id="rId5"/>
    <p:sldId id="257" r:id="rId6"/>
    <p:sldId id="265" r:id="rId7"/>
    <p:sldId id="264" r:id="rId8"/>
    <p:sldId id="266" r:id="rId9"/>
    <p:sldId id="267" r:id="rId10"/>
    <p:sldId id="268" r:id="rId11"/>
    <p:sldId id="269" r:id="rId12"/>
    <p:sldId id="261" r:id="rId13"/>
    <p:sldId id="270" r:id="rId14"/>
    <p:sldId id="260" r:id="rId15"/>
    <p:sldId id="258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2012-03-13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0/06/Tuna_Gills_in_Situ_cut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//upload.wikimedia.org/wikipedia/commons/6/6a/PyskiRyb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Samog%C5%82owowate" TargetMode="External"/><Relationship Id="rId2" Type="http://schemas.openxmlformats.org/officeDocument/2006/relationships/hyperlink" Target="http://pl.wikipedia.org/wiki/Fl%C4%85drokszta%C5%82t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093699" cy="632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RYBY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540568" y="404664"/>
            <a:ext cx="6400800" cy="1752600"/>
          </a:xfrm>
        </p:spPr>
        <p:txBody>
          <a:bodyPr>
            <a:normAutofit/>
          </a:bodyPr>
          <a:lstStyle/>
          <a:p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Płetwy 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3538736" cy="4637112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płetwy </a:t>
            </a:r>
            <a:r>
              <a:rPr lang="pl-PL" dirty="0" err="1" smtClean="0"/>
              <a:t>umożliwaiają</a:t>
            </a:r>
            <a:r>
              <a:rPr lang="pl-PL" dirty="0" smtClean="0"/>
              <a:t> sprawny ruch w wodzie </a:t>
            </a:r>
          </a:p>
          <a:p>
            <a:r>
              <a:rPr lang="pl-PL" b="1" dirty="0" smtClean="0"/>
              <a:t>płetwy parzyste </a:t>
            </a:r>
            <a:r>
              <a:rPr lang="pl-PL" dirty="0" smtClean="0"/>
              <a:t>- piersiowe i brzuszne </a:t>
            </a:r>
            <a:r>
              <a:rPr lang="pl-PL" dirty="0" err="1" smtClean="0"/>
              <a:t>steruja</a:t>
            </a:r>
            <a:r>
              <a:rPr lang="pl-PL" dirty="0" smtClean="0"/>
              <a:t> ciałem i utrzymują równowagę, pozwalają na pływanie do przodu i do tyłu oraz zatrzymywanie się w toni wodnej ; </a:t>
            </a:r>
          </a:p>
          <a:p>
            <a:r>
              <a:rPr lang="pl-PL" b="1" dirty="0" smtClean="0"/>
              <a:t>płetwy nieparzyste </a:t>
            </a:r>
            <a:r>
              <a:rPr lang="pl-PL" dirty="0" smtClean="0"/>
              <a:t>- grzbietowa, ogonowa, odbytowa umożliwiają prawidłowe położenie ciała, płetwa ogonowa wraz z końcowym odcinkiem ciała wyginającym się na boki jest narządem napędowym umożliwiającym ruch ciała do przodu.</a:t>
            </a:r>
            <a:endParaRPr lang="pl-PL" dirty="0"/>
          </a:p>
        </p:txBody>
      </p:sp>
      <p:pic>
        <p:nvPicPr>
          <p:cNvPr id="25602" name="Picture 2" descr="http://4.bp.blogspot.com/-cLMLOeBD1LU/TaWzNdp-M9I/AAAAAAAAADU/ODH-1PqOpFQ/s1600/plet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0247" y="1772816"/>
            <a:ext cx="5463753" cy="387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pl-PL" dirty="0" smtClean="0"/>
              <a:t>Oczy (brak powiek)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6626" name="Picture 2" descr="http://swiatbiologii.com/local/cache-vignettes/L448xH329/100_4064-3f0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267200" cy="3133726"/>
          </a:xfrm>
          <a:prstGeom prst="rect">
            <a:avLst/>
          </a:prstGeom>
          <a:noFill/>
        </p:spPr>
      </p:pic>
      <p:pic>
        <p:nvPicPr>
          <p:cNvPr id="26628" name="Picture 4" descr="http://inter-pix.com/db/animals/water/fish1/m-209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294" y="3933056"/>
            <a:ext cx="4025754" cy="2687191"/>
          </a:xfrm>
          <a:prstGeom prst="rect">
            <a:avLst/>
          </a:prstGeom>
          <a:noFill/>
        </p:spPr>
      </p:pic>
      <p:pic>
        <p:nvPicPr>
          <p:cNvPr id="26630" name="Picture 6" descr="oczy,ry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764704"/>
            <a:ext cx="476250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Skrzela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Plik:Tuna Gills in Situ cu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95282" cy="621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Skrzela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pl-PL" dirty="0" smtClean="0"/>
              <a:t>    Jeśli wyjmiemy rybę z wody, skrzela przestają działać, pomimo dużej zawartości tlenu w powietrzu. Mokre listki skrzelowe ulegają sklejeniu, wówczas tracą powierzchnię wymiany gazowej.</a:t>
            </a:r>
          </a:p>
          <a:p>
            <a:endParaRPr lang="pl-PL" dirty="0"/>
          </a:p>
        </p:txBody>
      </p:sp>
      <p:pic>
        <p:nvPicPr>
          <p:cNvPr id="27650" name="Picture 2" descr="http://www.bryk.pl/s%C5%82owniki/s%C5%82ownik_biologiczny/img/000007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179192" cy="3384376"/>
          </a:xfrm>
          <a:prstGeom prst="rect">
            <a:avLst/>
          </a:prstGeom>
          <a:noFill/>
        </p:spPr>
      </p:pic>
      <p:pic>
        <p:nvPicPr>
          <p:cNvPr id="27652" name="Picture 4" descr="http://www.bryk.pl/s%C5%82owniki/s%C5%82ownik_biologiczny/img/000007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01008"/>
            <a:ext cx="3384376" cy="266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l-PL" dirty="0" smtClean="0"/>
              <a:t>Pęcherz pławny</a:t>
            </a:r>
            <a:endParaRPr lang="pl-P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84784"/>
            <a:ext cx="4211960" cy="4824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  Pęcherz pławny (u ryb kostnoszkieletowych) zapewnia rybie utrzymanie równowagi, pęcherz jest cienkościennym workiem wypełnionym mieszaniną gazów (ok. 90% stanowi azot, reszta to tlen i dwutlenek węgla) zmiana wielkości pęcherza (regulowana ilością gazów) powoduje zmianę ciężaru ryby, dzięki temu ryba ma możliwość zmiany głębokości zanurzenia.</a:t>
            </a:r>
          </a:p>
          <a:p>
            <a:endParaRPr lang="pl-PL" dirty="0"/>
          </a:p>
        </p:txBody>
      </p:sp>
      <p:pic>
        <p:nvPicPr>
          <p:cNvPr id="21506" name="Picture 2" descr="http://3.bp.blogspot.com/_pxGR0LLwpAw/TQ-_Oj1VidI/AAAAAAAAAHg/x7lJ8hlO8_A/s1600/IMG_9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4512501" cy="3384376"/>
          </a:xfrm>
          <a:prstGeom prst="rect">
            <a:avLst/>
          </a:prstGeom>
          <a:noFill/>
        </p:spPr>
      </p:pic>
      <p:pic>
        <p:nvPicPr>
          <p:cNvPr id="21508" name="Picture 4" descr="http://strony.aster.pl/faolan/betta_pecher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3438525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2492896"/>
            <a:ext cx="5796136" cy="201622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l-PL" u="sng" dirty="0" smtClean="0"/>
              <a:t>POŁOŻENIE GÓRNE</a:t>
            </a:r>
            <a:r>
              <a:rPr lang="pl-PL" dirty="0" smtClean="0"/>
              <a:t> - ryby pobierające pokarm z powierzchni wody </a:t>
            </a:r>
          </a:p>
          <a:p>
            <a:pPr lvl="0"/>
            <a:r>
              <a:rPr lang="pl-PL" u="sng" dirty="0" smtClean="0"/>
              <a:t>POŁOŻENIE KOŃCOWE</a:t>
            </a:r>
            <a:r>
              <a:rPr lang="pl-PL" dirty="0" smtClean="0"/>
              <a:t> - ryby pływające </a:t>
            </a:r>
            <a:br>
              <a:rPr lang="pl-PL" dirty="0" smtClean="0"/>
            </a:br>
            <a:r>
              <a:rPr lang="pl-PL" dirty="0" smtClean="0"/>
              <a:t>w toni wodnej</a:t>
            </a:r>
          </a:p>
          <a:p>
            <a:pPr lvl="0"/>
            <a:r>
              <a:rPr lang="pl-PL" u="sng" dirty="0" smtClean="0"/>
              <a:t>POŁOŻENIE DOLNE</a:t>
            </a:r>
            <a:r>
              <a:rPr lang="pl-PL" dirty="0" smtClean="0"/>
              <a:t> - ryby wyszukujące pokarm na dnie zbiornika</a:t>
            </a:r>
          </a:p>
          <a:p>
            <a:endParaRPr lang="pl-PL" dirty="0"/>
          </a:p>
        </p:txBody>
      </p:sp>
      <p:pic>
        <p:nvPicPr>
          <p:cNvPr id="15362" name="Picture 2" descr="Plik:PyskiRyb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7267"/>
            <a:ext cx="3168352" cy="6600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z</a:t>
            </a:r>
            <a:r>
              <a:rPr lang="pl-PL" b="1" dirty="0" smtClean="0"/>
              <a:t>miennocieplne</a:t>
            </a:r>
            <a:r>
              <a:rPr lang="pl-PL" dirty="0" smtClean="0"/>
              <a:t> </a:t>
            </a:r>
            <a:r>
              <a:rPr lang="pl-PL" dirty="0" smtClean="0"/>
              <a:t>kręgowce </a:t>
            </a:r>
            <a:r>
              <a:rPr lang="pl-PL" dirty="0" smtClean="0"/>
              <a:t>wodne. Niezwykle </a:t>
            </a:r>
            <a:r>
              <a:rPr lang="pl-PL" dirty="0" smtClean="0"/>
              <a:t>zróżnicowane pod względem budowy zewnętrznej i wewnętrznej, ubarwienia oraz przystosowania do warunków środowiska. </a:t>
            </a:r>
            <a:endParaRPr lang="pl-PL" dirty="0" smtClean="0"/>
          </a:p>
          <a:p>
            <a:r>
              <a:rPr lang="pl-PL" dirty="0" smtClean="0"/>
              <a:t>stanowią </a:t>
            </a:r>
            <a:r>
              <a:rPr lang="pl-PL" dirty="0" smtClean="0"/>
              <a:t>najliczniejszą grupę - ponad połowę - współcześnie żyjących kręgowców. Na świecie znanych jest blisko 30 tys., </a:t>
            </a:r>
            <a:r>
              <a:rPr lang="pl-PL" b="1" dirty="0" smtClean="0"/>
              <a:t>a w Polsce około 120 gatunków żyjących współcześnie</a:t>
            </a:r>
            <a:r>
              <a:rPr lang="pl-PL" dirty="0" smtClean="0"/>
              <a:t>. Są najstarszymi kręgowcami świata.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400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26289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Autofit/>
          </a:bodyPr>
          <a:lstStyle/>
          <a:p>
            <a:r>
              <a:rPr lang="pl-PL" sz="2800" dirty="0" smtClean="0"/>
              <a:t>Przystosowania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ryb </a:t>
            </a:r>
            <a:r>
              <a:rPr lang="pl-PL" sz="2800" dirty="0" smtClean="0"/>
              <a:t>do </a:t>
            </a:r>
            <a:br>
              <a:rPr lang="pl-PL" sz="2800" dirty="0" smtClean="0"/>
            </a:br>
            <a:r>
              <a:rPr lang="pl-PL" sz="2800" dirty="0" smtClean="0"/>
              <a:t>życia w wodzie</a:t>
            </a:r>
            <a:endParaRPr lang="pl-PL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820472" cy="529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eszcz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3714750"/>
            <a:ext cx="4057650" cy="2928938"/>
          </a:xfrm>
        </p:spPr>
      </p:pic>
      <p:pic>
        <p:nvPicPr>
          <p:cNvPr id="11267" name="Picture 3" descr="węgorz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8" y="3714750"/>
            <a:ext cx="4495800" cy="2900363"/>
          </a:xfrm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428625"/>
            <a:ext cx="4606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4313" y="1000125"/>
            <a:ext cx="3857625" cy="1371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l-PL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Zróżnicowanie kształtów ryb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Opływowy </a:t>
            </a:r>
            <a:br>
              <a:rPr lang="pl-PL" dirty="0" smtClean="0"/>
            </a:br>
            <a:r>
              <a:rPr lang="pl-PL" dirty="0" smtClean="0"/>
              <a:t>kształt ciała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3970784" cy="5400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pl-PL" sz="4300" dirty="0" smtClean="0"/>
          </a:p>
          <a:p>
            <a:r>
              <a:rPr lang="pl-PL" sz="4600" dirty="0" smtClean="0"/>
              <a:t>ciało wrzecionowate </a:t>
            </a:r>
            <a:r>
              <a:rPr lang="pl-PL" sz="4600" b="1" dirty="0" smtClean="0"/>
              <a:t>(a)</a:t>
            </a:r>
            <a:r>
              <a:rPr lang="pl-PL" sz="4600" dirty="0" smtClean="0"/>
              <a:t>, owalne w przekroju poprzecznym, charakterystyczne dla ryb pływających z dużą prędkością w wodach otwartych mórz i oceanów (np. tuńczyki)</a:t>
            </a:r>
          </a:p>
          <a:p>
            <a:r>
              <a:rPr lang="pl-PL" sz="4600" dirty="0" smtClean="0"/>
              <a:t>strzałkowaty </a:t>
            </a:r>
            <a:r>
              <a:rPr lang="pl-PL" sz="4600" b="1" dirty="0" smtClean="0"/>
              <a:t>(b)</a:t>
            </a:r>
            <a:r>
              <a:rPr lang="pl-PL" sz="4600" dirty="0" smtClean="0"/>
              <a:t> – ciało wyraźnie wydłużone, masywny ogon, szybko pływające drapieżniki, (barrakudowate, szczupakowate)</a:t>
            </a:r>
          </a:p>
          <a:p>
            <a:r>
              <a:rPr lang="pl-PL" sz="4600" dirty="0" smtClean="0"/>
              <a:t>silnie bocznie spłaszczony </a:t>
            </a:r>
            <a:r>
              <a:rPr lang="pl-PL" sz="4600" b="1" dirty="0" smtClean="0"/>
              <a:t>(c)</a:t>
            </a:r>
            <a:r>
              <a:rPr lang="pl-PL" sz="4600" dirty="0" smtClean="0"/>
              <a:t>- umożliwia szybkie pływanie w toni oraz precyzyjne manewrowanie wśród przeszkód, roślinności, szczelin skalnych itp. (okoniokształtne)</a:t>
            </a:r>
          </a:p>
          <a:p>
            <a:r>
              <a:rPr lang="pl-PL" sz="4600" dirty="0" smtClean="0"/>
              <a:t>igłowaty </a:t>
            </a:r>
            <a:r>
              <a:rPr lang="pl-PL" sz="4600" b="1" dirty="0" smtClean="0"/>
              <a:t>(d)</a:t>
            </a:r>
            <a:r>
              <a:rPr lang="pl-PL" sz="4600" dirty="0" smtClean="0"/>
              <a:t> – ciało bardzo długie i cienkie, owalne w przekroju poprzecznym (iglicznie)</a:t>
            </a:r>
          </a:p>
          <a:p>
            <a:r>
              <a:rPr lang="pl-PL" sz="4600" dirty="0" smtClean="0"/>
              <a:t>węgorzowaty </a:t>
            </a:r>
            <a:r>
              <a:rPr lang="pl-PL" sz="4600" b="1" dirty="0" smtClean="0"/>
              <a:t>(e)</a:t>
            </a:r>
            <a:r>
              <a:rPr lang="pl-PL" sz="4600" dirty="0" smtClean="0"/>
              <a:t> – ciało długie, przypominające węża, okrągłe w przekroju poprzecznym, ryby żerujące w mule, gęstej roślinności (węgorzokształtne)</a:t>
            </a:r>
          </a:p>
          <a:p>
            <a:r>
              <a:rPr lang="pl-PL" sz="4600" dirty="0" smtClean="0"/>
              <a:t>asymetrycznie bocznie spłaszczony </a:t>
            </a:r>
            <a:r>
              <a:rPr lang="pl-PL" sz="4600" b="1" dirty="0" smtClean="0"/>
              <a:t>(f)</a:t>
            </a:r>
            <a:r>
              <a:rPr lang="pl-PL" sz="4600" dirty="0" smtClean="0"/>
              <a:t>– ciało niesymetryczne, ryby prowadzące przydenny tryb życia (</a:t>
            </a:r>
            <a:r>
              <a:rPr lang="pl-PL" sz="4600" dirty="0" err="1" smtClean="0">
                <a:hlinkClick r:id="rId2" action="ppaction://hlinkfile" tooltip="Flądrokształtne"/>
              </a:rPr>
              <a:t>flądrokształtne</a:t>
            </a:r>
            <a:r>
              <a:rPr lang="pl-PL" sz="4600" dirty="0" smtClean="0"/>
              <a:t>)</a:t>
            </a:r>
          </a:p>
          <a:p>
            <a:r>
              <a:rPr lang="pl-PL" sz="4600" dirty="0" smtClean="0"/>
              <a:t>oraz inne, spotykane u ryb szczególnie </a:t>
            </a:r>
            <a:r>
              <a:rPr lang="pl-PL" sz="4600" i="1" dirty="0" smtClean="0"/>
              <a:t>wyspecjalizowanych</a:t>
            </a:r>
            <a:r>
              <a:rPr lang="pl-PL" sz="4600" dirty="0" smtClean="0"/>
              <a:t> jak, koniki morskie </a:t>
            </a:r>
            <a:r>
              <a:rPr lang="pl-PL" sz="4600" b="1" dirty="0" smtClean="0"/>
              <a:t>(g)</a:t>
            </a:r>
            <a:r>
              <a:rPr lang="pl-PL" sz="4600" dirty="0" smtClean="0"/>
              <a:t>, </a:t>
            </a:r>
            <a:r>
              <a:rPr lang="pl-PL" sz="4600" dirty="0" err="1" smtClean="0">
                <a:hlinkClick r:id="rId3" action="ppaction://hlinkfile" tooltip="Samogłowowate"/>
              </a:rPr>
              <a:t>samogłowowate</a:t>
            </a:r>
            <a:r>
              <a:rPr lang="pl-PL" sz="4600" dirty="0" smtClean="0"/>
              <a:t> </a:t>
            </a:r>
            <a:r>
              <a:rPr lang="pl-PL" sz="4600" b="1" dirty="0" smtClean="0"/>
              <a:t>(h)</a:t>
            </a:r>
            <a:r>
              <a:rPr lang="pl-PL" sz="4600" dirty="0" smtClean="0"/>
              <a:t>.</a:t>
            </a:r>
          </a:p>
          <a:p>
            <a:endParaRPr lang="pl-PL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77699" t="38640" r="2351" b="9760"/>
          <a:stretch>
            <a:fillRect/>
          </a:stretch>
        </p:blipFill>
        <p:spPr bwMode="auto">
          <a:xfrm>
            <a:off x="4499992" y="337513"/>
            <a:ext cx="3960440" cy="640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8" descr="http://pu.i.wp.pl/k,MjY5NzcxMDksMzAyMTg3,f,cheto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75430" cy="6291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Skóra pokryta łuskami (mimetyzm) </a:t>
            </a:r>
            <a:br>
              <a:rPr lang="pl-PL" dirty="0" smtClean="0"/>
            </a:br>
            <a:r>
              <a:rPr lang="pl-PL" dirty="0" smtClean="0"/>
              <a:t>i gruczołami śluzowymi (tarcie)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2" name="Picture 4" descr="https://encrypted-tbn0.google.com/images?q=tbn:ANd9GcTekK2cCs0HgRjC9jgxp6WpUs-hDLtu792ogd8N0itMyxIny9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3168352" cy="2376264"/>
          </a:xfrm>
          <a:prstGeom prst="rect">
            <a:avLst/>
          </a:prstGeom>
          <a:noFill/>
        </p:spPr>
      </p:pic>
      <p:pic>
        <p:nvPicPr>
          <p:cNvPr id="17414" name="Picture 6" descr="https://encrypted-tbn0.google.com/images?q=tbn:ANd9GcQyQkN4XRImbFXyeKtfNcNxpy5SFaNUbs8reljphRqo8_gJk3f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1743075" cy="2619375"/>
          </a:xfrm>
          <a:prstGeom prst="rect">
            <a:avLst/>
          </a:prstGeom>
          <a:noFill/>
        </p:spPr>
      </p:pic>
      <p:pic>
        <p:nvPicPr>
          <p:cNvPr id="17418" name="Picture 10" descr="http://www.killi-foto.de/nothobranchius_racho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3810000" cy="2667000"/>
          </a:xfrm>
          <a:prstGeom prst="rect">
            <a:avLst/>
          </a:prstGeom>
          <a:noFill/>
        </p:spPr>
      </p:pic>
      <p:pic>
        <p:nvPicPr>
          <p:cNvPr id="17410" name="Picture 2" descr="http://www.nikonsmallworld.com/images/gallery2009/fourbythree/16286_3_Sarfa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861048"/>
            <a:ext cx="3810000" cy="2857500"/>
          </a:xfrm>
          <a:prstGeom prst="rect">
            <a:avLst/>
          </a:prstGeom>
          <a:noFill/>
        </p:spPr>
      </p:pic>
      <p:pic>
        <p:nvPicPr>
          <p:cNvPr id="17420" name="Picture 12" descr="http://www.superakwarium.pl/foto/1209733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941168"/>
            <a:ext cx="302895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Linia boczna – narząd zmysłu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554" name="Picture 2" descr="http://m.onet.pl/_m/2e1e7e378d47e08a036e25d9fc79a94b,14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5096341" cy="4824536"/>
          </a:xfrm>
          <a:prstGeom prst="rect">
            <a:avLst/>
          </a:prstGeom>
          <a:noFill/>
        </p:spPr>
      </p:pic>
      <p:pic>
        <p:nvPicPr>
          <p:cNvPr id="23556" name="Picture 4" descr="http://santa-ana.sarmacja.org/szw/imagesy/linia_bocz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72689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4578" name="Picture 2" descr="http://kasprowy.republika.pl/images/p328_1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7988327" cy="3024336"/>
          </a:xfrm>
          <a:prstGeom prst="rect">
            <a:avLst/>
          </a:prstGeom>
          <a:noFill/>
        </p:spPr>
      </p:pic>
      <p:pic>
        <p:nvPicPr>
          <p:cNvPr id="24580" name="Picture 4" descr="http://www.forum.linum.pl/encyklopedia_ziemi/c/0/171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5328592" cy="3552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403</Words>
  <Application>Microsoft Office PowerPoint</Application>
  <PresentationFormat>Pokaz na ekranie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RYBY</vt:lpstr>
      <vt:lpstr>RYBY</vt:lpstr>
      <vt:lpstr>Przystosowania  ryb do  życia w wodzie</vt:lpstr>
      <vt:lpstr>Slajd 4</vt:lpstr>
      <vt:lpstr>Opływowy  kształt ciała</vt:lpstr>
      <vt:lpstr>Slajd 6</vt:lpstr>
      <vt:lpstr>Skóra pokryta łuskami (mimetyzm)  i gruczołami śluzowymi (tarcie)</vt:lpstr>
      <vt:lpstr>Linia boczna – narząd zmysłu</vt:lpstr>
      <vt:lpstr>Slajd 9</vt:lpstr>
      <vt:lpstr>Płetwy </vt:lpstr>
      <vt:lpstr>Oczy (brak powiek)</vt:lpstr>
      <vt:lpstr>Skrzela</vt:lpstr>
      <vt:lpstr>Skrzela </vt:lpstr>
      <vt:lpstr>Pęcherz pławny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Gosia</cp:lastModifiedBy>
  <cp:revision>15</cp:revision>
  <dcterms:modified xsi:type="dcterms:W3CDTF">2012-03-13T21:22:49Z</dcterms:modified>
</cp:coreProperties>
</file>