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31" autoAdjust="0"/>
    <p:restoredTop sz="94684" autoAdjust="0"/>
  </p:normalViewPr>
  <p:slideViewPr>
    <p:cSldViewPr>
      <p:cViewPr varScale="1">
        <p:scale>
          <a:sx n="81" d="100"/>
          <a:sy n="81" d="100"/>
        </p:scale>
        <p:origin x="-796" y="-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pl-PL" smtClean="0"/>
              <a:t>Robert Zemeckis</a:t>
            </a:r>
            <a:endParaRPr lang="pl-PL"/>
          </a:p>
        </p:txBody>
      </p:sp>
      <p:sp>
        <p:nvSpPr>
          <p:cNvPr id="3" name="Symbol zastępczy daty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D8BBC4-9C2C-424D-9FD0-1E253981DD0C}" type="datetimeFigureOut">
              <a:rPr lang="pl-PL" smtClean="0"/>
              <a:t>2012-10-02</a:t>
            </a:fld>
            <a:endParaRPr lang="pl-PL"/>
          </a:p>
        </p:txBody>
      </p:sp>
      <p:sp>
        <p:nvSpPr>
          <p:cNvPr id="4" name="Symbol zastępczy stopki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0695C5C-A4D3-4652-A621-F54DF2F20669}" type="slidenum">
              <a:rPr lang="pl-PL" smtClean="0"/>
              <a:t>‹#›</a:t>
            </a:fld>
            <a:endParaRPr lang="pl-PL"/>
          </a:p>
        </p:txBody>
      </p:sp>
    </p:spTree>
    <p:extLst>
      <p:ext uri="{BB962C8B-B14F-4D97-AF65-F5344CB8AC3E}">
        <p14:creationId xmlns:p14="http://schemas.microsoft.com/office/powerpoint/2010/main" val="2547897330"/>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pl-PL" smtClean="0"/>
              <a:t>Robert Zemeckis</a:t>
            </a:r>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6BA169-89C9-4703-A688-F492D12397EB}" type="datetimeFigureOut">
              <a:rPr lang="pl-PL" smtClean="0"/>
              <a:t>2012-10-02</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47D57E0-7F58-4EA8-8C81-B34F03906CD4}" type="slidenum">
              <a:rPr lang="pl-PL" smtClean="0"/>
              <a:t>‹#›</a:t>
            </a:fld>
            <a:endParaRPr lang="pl-PL"/>
          </a:p>
        </p:txBody>
      </p:sp>
    </p:spTree>
    <p:extLst>
      <p:ext uri="{BB962C8B-B14F-4D97-AF65-F5344CB8AC3E}">
        <p14:creationId xmlns:p14="http://schemas.microsoft.com/office/powerpoint/2010/main" val="1725432364"/>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847D57E0-7F58-4EA8-8C81-B34F03906CD4}" type="slidenum">
              <a:rPr lang="pl-PL" smtClean="0"/>
              <a:t>2</a:t>
            </a:fld>
            <a:endParaRPr lang="pl-PL"/>
          </a:p>
        </p:txBody>
      </p:sp>
      <p:sp>
        <p:nvSpPr>
          <p:cNvPr id="5" name="Symbol zastępczy nagłówka 4"/>
          <p:cNvSpPr>
            <a:spLocks noGrp="1"/>
          </p:cNvSpPr>
          <p:nvPr>
            <p:ph type="hdr" sz="quarter" idx="11"/>
          </p:nvPr>
        </p:nvSpPr>
        <p:spPr/>
        <p:txBody>
          <a:bodyPr/>
          <a:lstStyle/>
          <a:p>
            <a:r>
              <a:rPr lang="pl-PL" smtClean="0"/>
              <a:t>Robert Zemeckis</a:t>
            </a:r>
            <a:endParaRPr lang="pl-PL"/>
          </a:p>
        </p:txBody>
      </p:sp>
    </p:spTree>
    <p:extLst>
      <p:ext uri="{BB962C8B-B14F-4D97-AF65-F5344CB8AC3E}">
        <p14:creationId xmlns:p14="http://schemas.microsoft.com/office/powerpoint/2010/main" val="8449031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8634364B-1C80-4E6F-9CB3-E3192A55139D}" type="datetimeFigureOut">
              <a:rPr lang="pl-PL" smtClean="0"/>
              <a:t>2012-10-02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9FCB78AA-A6A1-492D-B636-4DAFE650B312}" type="slidenum">
              <a:rPr lang="pl-PL" smtClean="0"/>
              <a:t>‹#›</a:t>
            </a:fld>
            <a:endParaRPr lang="pl-PL"/>
          </a:p>
        </p:txBody>
      </p:sp>
    </p:spTree>
    <p:extLst>
      <p:ext uri="{BB962C8B-B14F-4D97-AF65-F5344CB8AC3E}">
        <p14:creationId xmlns:p14="http://schemas.microsoft.com/office/powerpoint/2010/main" val="399830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8634364B-1C80-4E6F-9CB3-E3192A55139D}" type="datetimeFigureOut">
              <a:rPr lang="pl-PL" smtClean="0"/>
              <a:t>2012-10-02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9FCB78AA-A6A1-492D-B636-4DAFE650B312}" type="slidenum">
              <a:rPr lang="pl-PL" smtClean="0"/>
              <a:t>‹#›</a:t>
            </a:fld>
            <a:endParaRPr lang="pl-PL"/>
          </a:p>
        </p:txBody>
      </p:sp>
    </p:spTree>
    <p:extLst>
      <p:ext uri="{BB962C8B-B14F-4D97-AF65-F5344CB8AC3E}">
        <p14:creationId xmlns:p14="http://schemas.microsoft.com/office/powerpoint/2010/main" val="3445090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8634364B-1C80-4E6F-9CB3-E3192A55139D}" type="datetimeFigureOut">
              <a:rPr lang="pl-PL" smtClean="0"/>
              <a:t>2012-10-02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9FCB78AA-A6A1-492D-B636-4DAFE650B312}" type="slidenum">
              <a:rPr lang="pl-PL" smtClean="0"/>
              <a:t>‹#›</a:t>
            </a:fld>
            <a:endParaRPr lang="pl-PL"/>
          </a:p>
        </p:txBody>
      </p:sp>
    </p:spTree>
    <p:extLst>
      <p:ext uri="{BB962C8B-B14F-4D97-AF65-F5344CB8AC3E}">
        <p14:creationId xmlns:p14="http://schemas.microsoft.com/office/powerpoint/2010/main" val="2140608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8634364B-1C80-4E6F-9CB3-E3192A55139D}" type="datetimeFigureOut">
              <a:rPr lang="pl-PL" smtClean="0"/>
              <a:t>2012-10-02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9FCB78AA-A6A1-492D-B636-4DAFE650B312}" type="slidenum">
              <a:rPr lang="pl-PL" smtClean="0"/>
              <a:t>‹#›</a:t>
            </a:fld>
            <a:endParaRPr lang="pl-PL"/>
          </a:p>
        </p:txBody>
      </p:sp>
    </p:spTree>
    <p:extLst>
      <p:ext uri="{BB962C8B-B14F-4D97-AF65-F5344CB8AC3E}">
        <p14:creationId xmlns:p14="http://schemas.microsoft.com/office/powerpoint/2010/main" val="4014730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8634364B-1C80-4E6F-9CB3-E3192A55139D}" type="datetimeFigureOut">
              <a:rPr lang="pl-PL" smtClean="0"/>
              <a:t>2012-10-02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9FCB78AA-A6A1-492D-B636-4DAFE650B312}" type="slidenum">
              <a:rPr lang="pl-PL" smtClean="0"/>
              <a:t>‹#›</a:t>
            </a:fld>
            <a:endParaRPr lang="pl-PL"/>
          </a:p>
        </p:txBody>
      </p:sp>
    </p:spTree>
    <p:extLst>
      <p:ext uri="{BB962C8B-B14F-4D97-AF65-F5344CB8AC3E}">
        <p14:creationId xmlns:p14="http://schemas.microsoft.com/office/powerpoint/2010/main" val="4202226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8634364B-1C80-4E6F-9CB3-E3192A55139D}" type="datetimeFigureOut">
              <a:rPr lang="pl-PL" smtClean="0"/>
              <a:t>2012-10-02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9FCB78AA-A6A1-492D-B636-4DAFE650B312}" type="slidenum">
              <a:rPr lang="pl-PL" smtClean="0"/>
              <a:t>‹#›</a:t>
            </a:fld>
            <a:endParaRPr lang="pl-PL"/>
          </a:p>
        </p:txBody>
      </p:sp>
    </p:spTree>
    <p:extLst>
      <p:ext uri="{BB962C8B-B14F-4D97-AF65-F5344CB8AC3E}">
        <p14:creationId xmlns:p14="http://schemas.microsoft.com/office/powerpoint/2010/main" val="2227943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8634364B-1C80-4E6F-9CB3-E3192A55139D}" type="datetimeFigureOut">
              <a:rPr lang="pl-PL" smtClean="0"/>
              <a:t>2012-10-02</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9FCB78AA-A6A1-492D-B636-4DAFE650B312}" type="slidenum">
              <a:rPr lang="pl-PL" smtClean="0"/>
              <a:t>‹#›</a:t>
            </a:fld>
            <a:endParaRPr lang="pl-PL"/>
          </a:p>
        </p:txBody>
      </p:sp>
    </p:spTree>
    <p:extLst>
      <p:ext uri="{BB962C8B-B14F-4D97-AF65-F5344CB8AC3E}">
        <p14:creationId xmlns:p14="http://schemas.microsoft.com/office/powerpoint/2010/main" val="14079929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8634364B-1C80-4E6F-9CB3-E3192A55139D}" type="datetimeFigureOut">
              <a:rPr lang="pl-PL" smtClean="0"/>
              <a:t>2012-10-02</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9FCB78AA-A6A1-492D-B636-4DAFE650B312}" type="slidenum">
              <a:rPr lang="pl-PL" smtClean="0"/>
              <a:t>‹#›</a:t>
            </a:fld>
            <a:endParaRPr lang="pl-PL"/>
          </a:p>
        </p:txBody>
      </p:sp>
    </p:spTree>
    <p:extLst>
      <p:ext uri="{BB962C8B-B14F-4D97-AF65-F5344CB8AC3E}">
        <p14:creationId xmlns:p14="http://schemas.microsoft.com/office/powerpoint/2010/main" val="2220208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8634364B-1C80-4E6F-9CB3-E3192A55139D}" type="datetimeFigureOut">
              <a:rPr lang="pl-PL" smtClean="0"/>
              <a:t>2012-10-02</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9FCB78AA-A6A1-492D-B636-4DAFE650B312}" type="slidenum">
              <a:rPr lang="pl-PL" smtClean="0"/>
              <a:t>‹#›</a:t>
            </a:fld>
            <a:endParaRPr lang="pl-PL"/>
          </a:p>
        </p:txBody>
      </p:sp>
    </p:spTree>
    <p:extLst>
      <p:ext uri="{BB962C8B-B14F-4D97-AF65-F5344CB8AC3E}">
        <p14:creationId xmlns:p14="http://schemas.microsoft.com/office/powerpoint/2010/main" val="1224418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8634364B-1C80-4E6F-9CB3-E3192A55139D}" type="datetimeFigureOut">
              <a:rPr lang="pl-PL" smtClean="0"/>
              <a:t>2012-10-02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9FCB78AA-A6A1-492D-B636-4DAFE650B312}" type="slidenum">
              <a:rPr lang="pl-PL" smtClean="0"/>
              <a:t>‹#›</a:t>
            </a:fld>
            <a:endParaRPr lang="pl-PL"/>
          </a:p>
        </p:txBody>
      </p:sp>
    </p:spTree>
    <p:extLst>
      <p:ext uri="{BB962C8B-B14F-4D97-AF65-F5344CB8AC3E}">
        <p14:creationId xmlns:p14="http://schemas.microsoft.com/office/powerpoint/2010/main" val="2982992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8634364B-1C80-4E6F-9CB3-E3192A55139D}" type="datetimeFigureOut">
              <a:rPr lang="pl-PL" smtClean="0"/>
              <a:t>2012-10-02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9FCB78AA-A6A1-492D-B636-4DAFE650B312}" type="slidenum">
              <a:rPr lang="pl-PL" smtClean="0"/>
              <a:t>‹#›</a:t>
            </a:fld>
            <a:endParaRPr lang="pl-PL"/>
          </a:p>
        </p:txBody>
      </p:sp>
    </p:spTree>
    <p:extLst>
      <p:ext uri="{BB962C8B-B14F-4D97-AF65-F5344CB8AC3E}">
        <p14:creationId xmlns:p14="http://schemas.microsoft.com/office/powerpoint/2010/main" val="4265636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34364B-1C80-4E6F-9CB3-E3192A55139D}" type="datetimeFigureOut">
              <a:rPr lang="pl-PL" smtClean="0"/>
              <a:t>2012-10-02</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CB78AA-A6A1-492D-B636-4DAFE650B312}" type="slidenum">
              <a:rPr lang="pl-PL" smtClean="0"/>
              <a:t>‹#›</a:t>
            </a:fld>
            <a:endParaRPr lang="pl-PL"/>
          </a:p>
        </p:txBody>
      </p:sp>
    </p:spTree>
    <p:extLst>
      <p:ext uri="{BB962C8B-B14F-4D97-AF65-F5344CB8AC3E}">
        <p14:creationId xmlns:p14="http://schemas.microsoft.com/office/powerpoint/2010/main" val="1411725689"/>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7.xml"/><Relationship Id="rId4" Type="http://schemas.openxmlformats.org/officeDocument/2006/relationships/image" Target="../media/image15.jpeg"/></Relationships>
</file>

<file path=ppt/slides/_rels/slide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7.xml"/><Relationship Id="rId4" Type="http://schemas.openxmlformats.org/officeDocument/2006/relationships/image" Target="../media/image18.jpeg"/></Relationships>
</file>

<file path=ppt/slides/_rels/slide9.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7.xml"/><Relationship Id="rId4" Type="http://schemas.openxmlformats.org/officeDocument/2006/relationships/image" Target="../media/image2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611560" y="4365104"/>
            <a:ext cx="6400800" cy="1752600"/>
          </a:xfrm>
        </p:spPr>
        <p:txBody>
          <a:bodyPr>
            <a:normAutofit/>
          </a:bodyPr>
          <a:lstStyle/>
          <a:p>
            <a:pPr algn="l"/>
            <a:r>
              <a:rPr lang="pl-PL" sz="2000" b="1" dirty="0" smtClean="0">
                <a:solidFill>
                  <a:srgbClr val="002060"/>
                </a:solidFill>
                <a:latin typeface="+mj-lt"/>
              </a:rPr>
              <a:t>Opracował :</a:t>
            </a:r>
          </a:p>
          <a:p>
            <a:pPr algn="l"/>
            <a:r>
              <a:rPr lang="pl-PL" sz="2000" b="1" dirty="0" smtClean="0">
                <a:solidFill>
                  <a:srgbClr val="002060"/>
                </a:solidFill>
                <a:latin typeface="+mj-lt"/>
              </a:rPr>
              <a:t>Hubert  Wasilewski</a:t>
            </a:r>
          </a:p>
          <a:p>
            <a:pPr algn="l"/>
            <a:r>
              <a:rPr lang="pl-PL" sz="2000" b="1" dirty="0" smtClean="0">
                <a:solidFill>
                  <a:srgbClr val="002060"/>
                </a:solidFill>
                <a:latin typeface="+mj-lt"/>
              </a:rPr>
              <a:t>Warszawa 03.10.2012</a:t>
            </a:r>
            <a:endParaRPr lang="pl-PL" sz="2000" b="1" dirty="0">
              <a:solidFill>
                <a:srgbClr val="002060"/>
              </a:solidFill>
              <a:latin typeface="+mj-lt"/>
            </a:endParaRPr>
          </a:p>
        </p:txBody>
      </p:sp>
      <p:sp>
        <p:nvSpPr>
          <p:cNvPr id="4" name="Tytuł 3"/>
          <p:cNvSpPr>
            <a:spLocks noGrp="1"/>
          </p:cNvSpPr>
          <p:nvPr>
            <p:ph type="ctrTitle"/>
          </p:nvPr>
        </p:nvSpPr>
        <p:spPr>
          <a:xfrm>
            <a:off x="683568" y="1340768"/>
            <a:ext cx="7772400" cy="1470025"/>
          </a:xfrm>
        </p:spPr>
        <p:txBody>
          <a:bodyPr>
            <a:normAutofit/>
          </a:bodyPr>
          <a:lstStyle/>
          <a:p>
            <a:r>
              <a:rPr lang="pl-PL" b="1" dirty="0" smtClean="0">
                <a:solidFill>
                  <a:srgbClr val="002060"/>
                </a:solidFill>
              </a:rPr>
              <a:t>R o b e r t   Z e m e c k i s</a:t>
            </a:r>
            <a:br>
              <a:rPr lang="pl-PL" b="1" dirty="0" smtClean="0">
                <a:solidFill>
                  <a:srgbClr val="002060"/>
                </a:solidFill>
              </a:rPr>
            </a:br>
            <a:r>
              <a:rPr lang="pl-PL" b="1" dirty="0" smtClean="0">
                <a:solidFill>
                  <a:srgbClr val="002060"/>
                </a:solidFill>
              </a:rPr>
              <a:t>i jego najważniejsze filmy</a:t>
            </a:r>
            <a:endParaRPr lang="pl-PL" b="1" dirty="0">
              <a:solidFill>
                <a:srgbClr val="002060"/>
              </a:solidFill>
            </a:endParaRPr>
          </a:p>
        </p:txBody>
      </p:sp>
    </p:spTree>
    <p:extLst>
      <p:ext uri="{BB962C8B-B14F-4D97-AF65-F5344CB8AC3E}">
        <p14:creationId xmlns:p14="http://schemas.microsoft.com/office/powerpoint/2010/main" val="4264180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upa 7"/>
          <p:cNvGrpSpPr/>
          <p:nvPr/>
        </p:nvGrpSpPr>
        <p:grpSpPr>
          <a:xfrm>
            <a:off x="1403648" y="153706"/>
            <a:ext cx="7643785" cy="338554"/>
            <a:chOff x="1403648" y="153706"/>
            <a:chExt cx="7643785" cy="338554"/>
          </a:xfrm>
        </p:grpSpPr>
        <p:sp>
          <p:nvSpPr>
            <p:cNvPr id="9" name="pole tekstowe 8"/>
            <p:cNvSpPr txBox="1"/>
            <p:nvPr/>
          </p:nvSpPr>
          <p:spPr>
            <a:xfrm>
              <a:off x="7031209" y="153706"/>
              <a:ext cx="2016224" cy="338554"/>
            </a:xfrm>
            <a:prstGeom prst="rect">
              <a:avLst/>
            </a:prstGeom>
            <a:noFill/>
          </p:spPr>
          <p:txBody>
            <a:bodyPr wrap="square" rtlCol="0">
              <a:spAutoFit/>
            </a:bodyPr>
            <a:lstStyle/>
            <a:p>
              <a:r>
                <a:rPr lang="pl-PL" sz="1600" b="1" i="1" dirty="0" smtClean="0">
                  <a:solidFill>
                    <a:srgbClr val="FFC000"/>
                  </a:solidFill>
                </a:rPr>
                <a:t>Robert Zemeckis</a:t>
              </a:r>
              <a:endParaRPr lang="pl-PL" sz="1600" b="1" i="1" dirty="0">
                <a:solidFill>
                  <a:srgbClr val="FFC000"/>
                </a:solidFill>
              </a:endParaRPr>
            </a:p>
          </p:txBody>
        </p:sp>
        <p:cxnSp>
          <p:nvCxnSpPr>
            <p:cNvPr id="10" name="Łącznik prostoliniowy 9"/>
            <p:cNvCxnSpPr/>
            <p:nvPr/>
          </p:nvCxnSpPr>
          <p:spPr>
            <a:xfrm>
              <a:off x="1403648" y="187460"/>
              <a:ext cx="5328592" cy="0"/>
            </a:xfrm>
            <a:prstGeom prst="line">
              <a:avLst/>
            </a:prstGeom>
            <a:ln w="28575">
              <a:solidFill>
                <a:srgbClr val="663300"/>
              </a:solidFill>
              <a:prstDash val="sysDash"/>
            </a:ln>
          </p:spPr>
          <p:style>
            <a:lnRef idx="1">
              <a:schemeClr val="accent1"/>
            </a:lnRef>
            <a:fillRef idx="0">
              <a:schemeClr val="accent1"/>
            </a:fillRef>
            <a:effectRef idx="0">
              <a:schemeClr val="accent1"/>
            </a:effectRef>
            <a:fontRef idx="minor">
              <a:schemeClr val="tx1"/>
            </a:fontRef>
          </p:style>
        </p:cxnSp>
        <p:cxnSp>
          <p:nvCxnSpPr>
            <p:cNvPr id="11" name="Łącznik prostoliniowy 10"/>
            <p:cNvCxnSpPr/>
            <p:nvPr/>
          </p:nvCxnSpPr>
          <p:spPr>
            <a:xfrm>
              <a:off x="1403648" y="339860"/>
              <a:ext cx="5328592" cy="0"/>
            </a:xfrm>
            <a:prstGeom prst="line">
              <a:avLst/>
            </a:prstGeom>
            <a:ln w="28575">
              <a:solidFill>
                <a:srgbClr val="663300"/>
              </a:solidFill>
              <a:prstDash val="sysDash"/>
            </a:ln>
          </p:spPr>
          <p:style>
            <a:lnRef idx="1">
              <a:schemeClr val="accent1"/>
            </a:lnRef>
            <a:fillRef idx="0">
              <a:schemeClr val="accent1"/>
            </a:fillRef>
            <a:effectRef idx="0">
              <a:schemeClr val="accent1"/>
            </a:effectRef>
            <a:fontRef idx="minor">
              <a:schemeClr val="tx1"/>
            </a:fontRef>
          </p:style>
        </p:cxnSp>
        <p:cxnSp>
          <p:nvCxnSpPr>
            <p:cNvPr id="12" name="Łącznik prostoliniowy 11"/>
            <p:cNvCxnSpPr/>
            <p:nvPr/>
          </p:nvCxnSpPr>
          <p:spPr>
            <a:xfrm>
              <a:off x="1403648" y="492260"/>
              <a:ext cx="5328592" cy="0"/>
            </a:xfrm>
            <a:prstGeom prst="line">
              <a:avLst/>
            </a:prstGeom>
            <a:ln w="28575">
              <a:solidFill>
                <a:srgbClr val="663300"/>
              </a:solidFill>
              <a:prstDash val="sysDash"/>
            </a:ln>
          </p:spPr>
          <p:style>
            <a:lnRef idx="1">
              <a:schemeClr val="accent1"/>
            </a:lnRef>
            <a:fillRef idx="0">
              <a:schemeClr val="accent1"/>
            </a:fillRef>
            <a:effectRef idx="0">
              <a:schemeClr val="accent1"/>
            </a:effectRef>
            <a:fontRef idx="minor">
              <a:schemeClr val="tx1"/>
            </a:fontRef>
          </p:style>
        </p:cxnSp>
      </p:grpSp>
      <p:sp>
        <p:nvSpPr>
          <p:cNvPr id="13" name="pole tekstowe 12"/>
          <p:cNvSpPr txBox="1"/>
          <p:nvPr/>
        </p:nvSpPr>
        <p:spPr>
          <a:xfrm>
            <a:off x="971600" y="2060848"/>
            <a:ext cx="7067721" cy="1477328"/>
          </a:xfrm>
          <a:prstGeom prst="rect">
            <a:avLst/>
          </a:prstGeom>
          <a:noFill/>
        </p:spPr>
        <p:txBody>
          <a:bodyPr wrap="square" rtlCol="0">
            <a:spAutoFit/>
          </a:bodyPr>
          <a:lstStyle/>
          <a:p>
            <a:r>
              <a:rPr lang="pl-PL" b="1" i="1" dirty="0" smtClean="0">
                <a:solidFill>
                  <a:schemeClr val="bg1"/>
                </a:solidFill>
                <a:latin typeface="Arial" pitchFamily="34" charset="0"/>
                <a:cs typeface="Arial" pitchFamily="34" charset="0"/>
              </a:rPr>
              <a:t>Opracował:</a:t>
            </a:r>
          </a:p>
          <a:p>
            <a:endParaRPr lang="pl-PL" b="1" i="1" dirty="0">
              <a:solidFill>
                <a:schemeClr val="bg1"/>
              </a:solidFill>
              <a:latin typeface="Arial" pitchFamily="34" charset="0"/>
              <a:cs typeface="Arial" pitchFamily="34" charset="0"/>
            </a:endParaRPr>
          </a:p>
          <a:p>
            <a:r>
              <a:rPr lang="pl-PL" b="1" i="1" dirty="0" smtClean="0">
                <a:solidFill>
                  <a:schemeClr val="bg1"/>
                </a:solidFill>
                <a:latin typeface="Arial" pitchFamily="34" charset="0"/>
                <a:cs typeface="Arial" pitchFamily="34" charset="0"/>
              </a:rPr>
              <a:t>Hubert Wasilewski</a:t>
            </a:r>
          </a:p>
          <a:p>
            <a:endParaRPr lang="pl-PL" b="1" i="1" dirty="0">
              <a:solidFill>
                <a:schemeClr val="bg1"/>
              </a:solidFill>
              <a:latin typeface="Arial" pitchFamily="34" charset="0"/>
              <a:cs typeface="Arial" pitchFamily="34" charset="0"/>
            </a:endParaRPr>
          </a:p>
          <a:p>
            <a:r>
              <a:rPr lang="pl-PL" b="1" i="1" dirty="0" smtClean="0">
                <a:solidFill>
                  <a:schemeClr val="bg1"/>
                </a:solidFill>
                <a:latin typeface="Arial" pitchFamily="34" charset="0"/>
                <a:cs typeface="Arial" pitchFamily="34" charset="0"/>
              </a:rPr>
              <a:t>Warszawa 03.10.2012</a:t>
            </a:r>
          </a:p>
        </p:txBody>
      </p:sp>
    </p:spTree>
    <p:extLst>
      <p:ext uri="{BB962C8B-B14F-4D97-AF65-F5344CB8AC3E}">
        <p14:creationId xmlns:p14="http://schemas.microsoft.com/office/powerpoint/2010/main" val="39962895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upa 12"/>
          <p:cNvGrpSpPr/>
          <p:nvPr/>
        </p:nvGrpSpPr>
        <p:grpSpPr>
          <a:xfrm>
            <a:off x="1403648" y="153706"/>
            <a:ext cx="7643785" cy="338554"/>
            <a:chOff x="1403648" y="153706"/>
            <a:chExt cx="7643785" cy="338554"/>
          </a:xfrm>
        </p:grpSpPr>
        <p:sp>
          <p:nvSpPr>
            <p:cNvPr id="6" name="pole tekstowe 5"/>
            <p:cNvSpPr txBox="1"/>
            <p:nvPr/>
          </p:nvSpPr>
          <p:spPr>
            <a:xfrm>
              <a:off x="7031209" y="153706"/>
              <a:ext cx="2016224" cy="338554"/>
            </a:xfrm>
            <a:prstGeom prst="rect">
              <a:avLst/>
            </a:prstGeom>
            <a:noFill/>
          </p:spPr>
          <p:txBody>
            <a:bodyPr wrap="square" rtlCol="0">
              <a:spAutoFit/>
            </a:bodyPr>
            <a:lstStyle/>
            <a:p>
              <a:r>
                <a:rPr lang="pl-PL" sz="1600" b="1" i="1" dirty="0" smtClean="0">
                  <a:solidFill>
                    <a:srgbClr val="FFC000"/>
                  </a:solidFill>
                </a:rPr>
                <a:t>Robert Zemeckis</a:t>
              </a:r>
              <a:endParaRPr lang="pl-PL" sz="1600" b="1" i="1" dirty="0">
                <a:solidFill>
                  <a:srgbClr val="FFC000"/>
                </a:solidFill>
              </a:endParaRPr>
            </a:p>
          </p:txBody>
        </p:sp>
        <p:cxnSp>
          <p:nvCxnSpPr>
            <p:cNvPr id="10" name="Łącznik prostoliniowy 9"/>
            <p:cNvCxnSpPr/>
            <p:nvPr/>
          </p:nvCxnSpPr>
          <p:spPr>
            <a:xfrm>
              <a:off x="1403648" y="187460"/>
              <a:ext cx="5328592" cy="0"/>
            </a:xfrm>
            <a:prstGeom prst="line">
              <a:avLst/>
            </a:prstGeom>
            <a:ln w="28575">
              <a:solidFill>
                <a:srgbClr val="663300"/>
              </a:solidFill>
              <a:prstDash val="sysDash"/>
            </a:ln>
          </p:spPr>
          <p:style>
            <a:lnRef idx="1">
              <a:schemeClr val="accent1"/>
            </a:lnRef>
            <a:fillRef idx="0">
              <a:schemeClr val="accent1"/>
            </a:fillRef>
            <a:effectRef idx="0">
              <a:schemeClr val="accent1"/>
            </a:effectRef>
            <a:fontRef idx="minor">
              <a:schemeClr val="tx1"/>
            </a:fontRef>
          </p:style>
        </p:cxnSp>
        <p:cxnSp>
          <p:nvCxnSpPr>
            <p:cNvPr id="11" name="Łącznik prostoliniowy 10"/>
            <p:cNvCxnSpPr/>
            <p:nvPr/>
          </p:nvCxnSpPr>
          <p:spPr>
            <a:xfrm>
              <a:off x="1403648" y="339860"/>
              <a:ext cx="5328592" cy="0"/>
            </a:xfrm>
            <a:prstGeom prst="line">
              <a:avLst/>
            </a:prstGeom>
            <a:ln w="28575">
              <a:solidFill>
                <a:srgbClr val="663300"/>
              </a:solidFill>
              <a:prstDash val="sysDash"/>
            </a:ln>
          </p:spPr>
          <p:style>
            <a:lnRef idx="1">
              <a:schemeClr val="accent1"/>
            </a:lnRef>
            <a:fillRef idx="0">
              <a:schemeClr val="accent1"/>
            </a:fillRef>
            <a:effectRef idx="0">
              <a:schemeClr val="accent1"/>
            </a:effectRef>
            <a:fontRef idx="minor">
              <a:schemeClr val="tx1"/>
            </a:fontRef>
          </p:style>
        </p:cxnSp>
        <p:cxnSp>
          <p:nvCxnSpPr>
            <p:cNvPr id="12" name="Łącznik prostoliniowy 11"/>
            <p:cNvCxnSpPr/>
            <p:nvPr/>
          </p:nvCxnSpPr>
          <p:spPr>
            <a:xfrm>
              <a:off x="1403648" y="492260"/>
              <a:ext cx="5328592" cy="0"/>
            </a:xfrm>
            <a:prstGeom prst="line">
              <a:avLst/>
            </a:prstGeom>
            <a:ln w="28575">
              <a:solidFill>
                <a:srgbClr val="663300"/>
              </a:solidFill>
              <a:prstDash val="sysDash"/>
            </a:ln>
          </p:spPr>
          <p:style>
            <a:lnRef idx="1">
              <a:schemeClr val="accent1"/>
            </a:lnRef>
            <a:fillRef idx="0">
              <a:schemeClr val="accent1"/>
            </a:fillRef>
            <a:effectRef idx="0">
              <a:schemeClr val="accent1"/>
            </a:effectRef>
            <a:fontRef idx="minor">
              <a:schemeClr val="tx1"/>
            </a:fontRef>
          </p:style>
        </p:cxnSp>
      </p:grpSp>
      <p:pic>
        <p:nvPicPr>
          <p:cNvPr id="14" name="Obraz 13" descr="ROBERT ZEMECKIS"/>
          <p:cNvPicPr/>
          <p:nvPr/>
        </p:nvPicPr>
        <p:blipFill>
          <a:blip r:embed="rId3">
            <a:extLst>
              <a:ext uri="{28A0092B-C50C-407E-A947-70E740481C1C}">
                <a14:useLocalDpi xmlns:a14="http://schemas.microsoft.com/office/drawing/2010/main" val="0"/>
              </a:ext>
            </a:extLst>
          </a:blip>
          <a:srcRect/>
          <a:stretch>
            <a:fillRect/>
          </a:stretch>
        </p:blipFill>
        <p:spPr bwMode="auto">
          <a:xfrm>
            <a:off x="149523" y="692696"/>
            <a:ext cx="1398141" cy="2304256"/>
          </a:xfrm>
          <a:prstGeom prst="rect">
            <a:avLst/>
          </a:prstGeom>
          <a:noFill/>
          <a:ln>
            <a:noFill/>
          </a:ln>
          <a:effectLst>
            <a:outerShdw blurRad="50800" dist="38100" dir="16200000" rotWithShape="0">
              <a:prstClr val="black">
                <a:alpha val="40000"/>
              </a:prstClr>
            </a:outerShdw>
          </a:effectLst>
        </p:spPr>
      </p:pic>
      <p:sp>
        <p:nvSpPr>
          <p:cNvPr id="15" name="pole tekstowe 14"/>
          <p:cNvSpPr txBox="1"/>
          <p:nvPr/>
        </p:nvSpPr>
        <p:spPr>
          <a:xfrm>
            <a:off x="1547664" y="1052736"/>
            <a:ext cx="7200800" cy="4770537"/>
          </a:xfrm>
          <a:prstGeom prst="rect">
            <a:avLst/>
          </a:prstGeom>
          <a:noFill/>
        </p:spPr>
        <p:txBody>
          <a:bodyPr wrap="square" rtlCol="0">
            <a:spAutoFit/>
          </a:bodyPr>
          <a:lstStyle/>
          <a:p>
            <a:pPr algn="just"/>
            <a:r>
              <a:rPr lang="pl-PL" sz="1600" b="1" dirty="0">
                <a:solidFill>
                  <a:schemeClr val="bg1"/>
                </a:solidFill>
                <a:latin typeface="Arial" pitchFamily="34" charset="0"/>
                <a:cs typeface="Arial" pitchFamily="34" charset="0"/>
              </a:rPr>
              <a:t>Robert L. Zemeckis, reżyser, producent i scenarzysta. Urodził się </a:t>
            </a:r>
            <a:r>
              <a:rPr lang="pl-PL" sz="1600" b="1" dirty="0" smtClean="0">
                <a:solidFill>
                  <a:schemeClr val="bg1"/>
                </a:solidFill>
                <a:latin typeface="Arial" pitchFamily="34" charset="0"/>
                <a:cs typeface="Arial" pitchFamily="34" charset="0"/>
              </a:rPr>
              <a:t>14 maja 1952 </a:t>
            </a:r>
            <a:r>
              <a:rPr lang="pl-PL" sz="1600" b="1" dirty="0">
                <a:solidFill>
                  <a:schemeClr val="bg1"/>
                </a:solidFill>
                <a:latin typeface="Arial" pitchFamily="34" charset="0"/>
                <a:cs typeface="Arial" pitchFamily="34" charset="0"/>
              </a:rPr>
              <a:t>roku w Chicago. Studiował na Uniwersytecie Południowej Kalifornii. Często pracuje z  pisarzem Bobem Galem. Pierwsze filmy krótkometrażowe ośmiomilimetrową kamerą zaczął kręcić jeszcze w szkole średniej.</a:t>
            </a:r>
          </a:p>
          <a:p>
            <a:pPr algn="just"/>
            <a:r>
              <a:rPr lang="pl-PL" sz="1600" b="1" dirty="0">
                <a:solidFill>
                  <a:schemeClr val="bg1"/>
                </a:solidFill>
                <a:latin typeface="Arial" pitchFamily="34" charset="0"/>
                <a:cs typeface="Arial" pitchFamily="34" charset="0"/>
              </a:rPr>
              <a:t> Wzorem i nauczycielem dla Zemeckisa był Steven Spielberg. Pierwsze spotkanie Spielberga i Zemeckisa  nastąpiło w 1973 roku. Spielberg ukończył </a:t>
            </a:r>
            <a:r>
              <a:rPr lang="pl-PL" sz="1600" b="1" dirty="0" smtClean="0">
                <a:solidFill>
                  <a:schemeClr val="bg1"/>
                </a:solidFill>
                <a:latin typeface="Arial" pitchFamily="34" charset="0"/>
                <a:cs typeface="Arial" pitchFamily="34" charset="0"/>
              </a:rPr>
              <a:t>właśnie film </a:t>
            </a:r>
            <a:r>
              <a:rPr lang="pl-PL" sz="1600" b="1" dirty="0">
                <a:solidFill>
                  <a:schemeClr val="bg1"/>
                </a:solidFill>
                <a:latin typeface="Arial" pitchFamily="34" charset="0"/>
                <a:cs typeface="Arial" pitchFamily="34" charset="0"/>
              </a:rPr>
              <a:t>"</a:t>
            </a:r>
            <a:r>
              <a:rPr lang="pl-PL" sz="1600" b="1" dirty="0" err="1">
                <a:solidFill>
                  <a:schemeClr val="bg1"/>
                </a:solidFill>
                <a:latin typeface="Arial" pitchFamily="34" charset="0"/>
                <a:cs typeface="Arial" pitchFamily="34" charset="0"/>
              </a:rPr>
              <a:t>Sugarland</a:t>
            </a:r>
            <a:r>
              <a:rPr lang="pl-PL" sz="1600" b="1" dirty="0">
                <a:solidFill>
                  <a:schemeClr val="bg1"/>
                </a:solidFill>
                <a:latin typeface="Arial" pitchFamily="34" charset="0"/>
                <a:cs typeface="Arial" pitchFamily="34" charset="0"/>
              </a:rPr>
              <a:t> </a:t>
            </a:r>
            <a:r>
              <a:rPr lang="pl-PL" sz="1600" b="1" dirty="0" smtClean="0">
                <a:solidFill>
                  <a:schemeClr val="bg1"/>
                </a:solidFill>
                <a:latin typeface="Arial" pitchFamily="34" charset="0"/>
                <a:cs typeface="Arial" pitchFamily="34" charset="0"/>
              </a:rPr>
              <a:t>Express” </a:t>
            </a:r>
            <a:r>
              <a:rPr lang="pl-PL" sz="1600" b="1" dirty="0">
                <a:solidFill>
                  <a:schemeClr val="bg1"/>
                </a:solidFill>
                <a:latin typeface="Arial" pitchFamily="34" charset="0"/>
                <a:cs typeface="Arial" pitchFamily="34" charset="0"/>
              </a:rPr>
              <a:t>. Zemeckis zapytał Spielberga, czy zechce zapoznać się z jego studenckimi dokonaniami filmowymi, co  Spielberg chętnie zrobił i już wtedy przeczuwał, że Zemeckis i jego przyjaciel Bob Gala, są w stanie każdy swój film uczynić wydarzeniem . Wigor i pomysłowość Zemeckisa jako twórcy podkreśla wiele osób, które miały okazję z nim pracować.</a:t>
            </a:r>
          </a:p>
          <a:p>
            <a:pPr algn="just"/>
            <a:r>
              <a:rPr lang="pl-PL" sz="1600" b="1" dirty="0">
                <a:solidFill>
                  <a:schemeClr val="bg1"/>
                </a:solidFill>
                <a:latin typeface="Arial" pitchFamily="34" charset="0"/>
                <a:cs typeface="Arial" pitchFamily="34" charset="0"/>
              </a:rPr>
              <a:t>Właśnie od współpracy ze Spielbergiem zaczęła się kariera przyszłego twórcy takich hitów, jak Powrót do Przyszłości czy Forrest </a:t>
            </a:r>
            <a:r>
              <a:rPr lang="pl-PL" sz="1600" b="1" dirty="0" err="1">
                <a:solidFill>
                  <a:schemeClr val="bg1"/>
                </a:solidFill>
                <a:latin typeface="Arial" pitchFamily="34" charset="0"/>
                <a:cs typeface="Arial" pitchFamily="34" charset="0"/>
              </a:rPr>
              <a:t>Gump</a:t>
            </a:r>
            <a:r>
              <a:rPr lang="pl-PL" sz="1600" b="1" dirty="0">
                <a:solidFill>
                  <a:schemeClr val="bg1"/>
                </a:solidFill>
                <a:latin typeface="Arial" pitchFamily="34" charset="0"/>
                <a:cs typeface="Arial" pitchFamily="34" charset="0"/>
              </a:rPr>
              <a:t>. </a:t>
            </a:r>
          </a:p>
          <a:p>
            <a:pPr algn="just"/>
            <a:r>
              <a:rPr lang="pl-PL" sz="1600" b="1" dirty="0">
                <a:solidFill>
                  <a:schemeClr val="bg1"/>
                </a:solidFill>
                <a:latin typeface="Arial" pitchFamily="34" charset="0"/>
                <a:cs typeface="Arial" pitchFamily="34" charset="0"/>
              </a:rPr>
              <a:t>Nagrody: Nagroda Akademii /Oscar/ i Złoty Glob za reżyserię "</a:t>
            </a:r>
            <a:r>
              <a:rPr lang="pl-PL" sz="1600" b="1" dirty="0" err="1">
                <a:solidFill>
                  <a:schemeClr val="bg1"/>
                </a:solidFill>
                <a:latin typeface="Arial" pitchFamily="34" charset="0"/>
                <a:cs typeface="Arial" pitchFamily="34" charset="0"/>
              </a:rPr>
              <a:t>Forresta</a:t>
            </a:r>
            <a:r>
              <a:rPr lang="pl-PL" sz="1600" b="1" dirty="0">
                <a:solidFill>
                  <a:schemeClr val="bg1"/>
                </a:solidFill>
                <a:latin typeface="Arial" pitchFamily="34" charset="0"/>
                <a:cs typeface="Arial" pitchFamily="34" charset="0"/>
              </a:rPr>
              <a:t> </a:t>
            </a:r>
            <a:r>
              <a:rPr lang="pl-PL" sz="1600" b="1" dirty="0" err="1">
                <a:solidFill>
                  <a:schemeClr val="bg1"/>
                </a:solidFill>
                <a:latin typeface="Arial" pitchFamily="34" charset="0"/>
                <a:cs typeface="Arial" pitchFamily="34" charset="0"/>
              </a:rPr>
              <a:t>Gumpa</a:t>
            </a:r>
            <a:r>
              <a:rPr lang="pl-PL" sz="1600" b="1" dirty="0">
                <a:solidFill>
                  <a:schemeClr val="bg1"/>
                </a:solidFill>
                <a:latin typeface="Arial" pitchFamily="34" charset="0"/>
                <a:cs typeface="Arial" pitchFamily="34" charset="0"/>
              </a:rPr>
              <a:t>" (1994). Nagroda specjalna Stowarzyszenia Krytyków Filmowych Los Angeles za "Kto wrobił Królika Rogera?" (1988).</a:t>
            </a:r>
          </a:p>
          <a:p>
            <a:pPr algn="just"/>
            <a:endParaRPr lang="pl-PL" sz="1600" b="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22388536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a 2"/>
          <p:cNvGrpSpPr/>
          <p:nvPr/>
        </p:nvGrpSpPr>
        <p:grpSpPr>
          <a:xfrm>
            <a:off x="1403648" y="153706"/>
            <a:ext cx="7643785" cy="338554"/>
            <a:chOff x="1403648" y="153706"/>
            <a:chExt cx="7643785" cy="338554"/>
          </a:xfrm>
        </p:grpSpPr>
        <p:sp>
          <p:nvSpPr>
            <p:cNvPr id="4" name="pole tekstowe 3"/>
            <p:cNvSpPr txBox="1"/>
            <p:nvPr/>
          </p:nvSpPr>
          <p:spPr>
            <a:xfrm>
              <a:off x="7031209" y="153706"/>
              <a:ext cx="2016224" cy="338554"/>
            </a:xfrm>
            <a:prstGeom prst="rect">
              <a:avLst/>
            </a:prstGeom>
            <a:noFill/>
          </p:spPr>
          <p:txBody>
            <a:bodyPr wrap="square" rtlCol="0">
              <a:spAutoFit/>
            </a:bodyPr>
            <a:lstStyle/>
            <a:p>
              <a:r>
                <a:rPr lang="pl-PL" sz="1600" b="1" i="1" dirty="0" smtClean="0">
                  <a:solidFill>
                    <a:srgbClr val="FFC000"/>
                  </a:solidFill>
                </a:rPr>
                <a:t>Robert Zemeckis</a:t>
              </a:r>
              <a:endParaRPr lang="pl-PL" sz="1600" b="1" i="1" dirty="0">
                <a:solidFill>
                  <a:srgbClr val="FFC000"/>
                </a:solidFill>
              </a:endParaRPr>
            </a:p>
          </p:txBody>
        </p:sp>
        <p:cxnSp>
          <p:nvCxnSpPr>
            <p:cNvPr id="5" name="Łącznik prostoliniowy 4"/>
            <p:cNvCxnSpPr/>
            <p:nvPr/>
          </p:nvCxnSpPr>
          <p:spPr>
            <a:xfrm>
              <a:off x="1403648" y="187460"/>
              <a:ext cx="5328592" cy="0"/>
            </a:xfrm>
            <a:prstGeom prst="line">
              <a:avLst/>
            </a:prstGeom>
            <a:ln w="28575">
              <a:solidFill>
                <a:srgbClr val="663300"/>
              </a:solidFill>
              <a:prstDash val="sysDash"/>
            </a:ln>
          </p:spPr>
          <p:style>
            <a:lnRef idx="1">
              <a:schemeClr val="accent1"/>
            </a:lnRef>
            <a:fillRef idx="0">
              <a:schemeClr val="accent1"/>
            </a:fillRef>
            <a:effectRef idx="0">
              <a:schemeClr val="accent1"/>
            </a:effectRef>
            <a:fontRef idx="minor">
              <a:schemeClr val="tx1"/>
            </a:fontRef>
          </p:style>
        </p:cxnSp>
        <p:cxnSp>
          <p:nvCxnSpPr>
            <p:cNvPr id="6" name="Łącznik prostoliniowy 5"/>
            <p:cNvCxnSpPr/>
            <p:nvPr/>
          </p:nvCxnSpPr>
          <p:spPr>
            <a:xfrm>
              <a:off x="1403648" y="339860"/>
              <a:ext cx="5328592" cy="0"/>
            </a:xfrm>
            <a:prstGeom prst="line">
              <a:avLst/>
            </a:prstGeom>
            <a:ln w="28575">
              <a:solidFill>
                <a:srgbClr val="663300"/>
              </a:solidFill>
              <a:prstDash val="sysDash"/>
            </a:ln>
          </p:spPr>
          <p:style>
            <a:lnRef idx="1">
              <a:schemeClr val="accent1"/>
            </a:lnRef>
            <a:fillRef idx="0">
              <a:schemeClr val="accent1"/>
            </a:fillRef>
            <a:effectRef idx="0">
              <a:schemeClr val="accent1"/>
            </a:effectRef>
            <a:fontRef idx="minor">
              <a:schemeClr val="tx1"/>
            </a:fontRef>
          </p:style>
        </p:cxnSp>
        <p:cxnSp>
          <p:nvCxnSpPr>
            <p:cNvPr id="7" name="Łącznik prostoliniowy 6"/>
            <p:cNvCxnSpPr/>
            <p:nvPr/>
          </p:nvCxnSpPr>
          <p:spPr>
            <a:xfrm>
              <a:off x="1403648" y="492260"/>
              <a:ext cx="5328592" cy="0"/>
            </a:xfrm>
            <a:prstGeom prst="line">
              <a:avLst/>
            </a:prstGeom>
            <a:ln w="28575">
              <a:solidFill>
                <a:srgbClr val="663300"/>
              </a:solidFill>
              <a:prstDash val="sysDash"/>
            </a:ln>
          </p:spPr>
          <p:style>
            <a:lnRef idx="1">
              <a:schemeClr val="accent1"/>
            </a:lnRef>
            <a:fillRef idx="0">
              <a:schemeClr val="accent1"/>
            </a:fillRef>
            <a:effectRef idx="0">
              <a:schemeClr val="accent1"/>
            </a:effectRef>
            <a:fontRef idx="minor">
              <a:schemeClr val="tx1"/>
            </a:fontRef>
          </p:style>
        </p:cxnSp>
      </p:grpSp>
      <p:pic>
        <p:nvPicPr>
          <p:cNvPr id="8" name="Obraz 7" descr="BACK TO THE FUTURE PART I"/>
          <p:cNvPicPr/>
          <p:nvPr/>
        </p:nvPicPr>
        <p:blipFill>
          <a:blip r:embed="rId2">
            <a:extLst>
              <a:ext uri="{28A0092B-C50C-407E-A947-70E740481C1C}">
                <a14:useLocalDpi xmlns:a14="http://schemas.microsoft.com/office/drawing/2010/main" val="0"/>
              </a:ext>
            </a:extLst>
          </a:blip>
          <a:srcRect/>
          <a:stretch>
            <a:fillRect/>
          </a:stretch>
        </p:blipFill>
        <p:spPr bwMode="auto">
          <a:xfrm>
            <a:off x="2987824" y="5253506"/>
            <a:ext cx="2160240" cy="1391548"/>
          </a:xfrm>
          <a:prstGeom prst="rect">
            <a:avLst/>
          </a:prstGeom>
          <a:noFill/>
          <a:ln>
            <a:noFill/>
          </a:ln>
          <a:effectLst>
            <a:outerShdw blurRad="50800" dist="38100" dir="16200000" rotWithShape="0">
              <a:prstClr val="black">
                <a:alpha val="40000"/>
              </a:prstClr>
            </a:outerShdw>
          </a:effectLst>
        </p:spPr>
      </p:pic>
      <p:sp>
        <p:nvSpPr>
          <p:cNvPr id="9" name="pole tekstowe 8"/>
          <p:cNvSpPr txBox="1"/>
          <p:nvPr/>
        </p:nvSpPr>
        <p:spPr>
          <a:xfrm>
            <a:off x="3131840" y="764493"/>
            <a:ext cx="2736304" cy="646331"/>
          </a:xfrm>
          <a:prstGeom prst="rect">
            <a:avLst/>
          </a:prstGeom>
          <a:noFill/>
        </p:spPr>
        <p:txBody>
          <a:bodyPr wrap="square" rtlCol="0">
            <a:spAutoFit/>
          </a:bodyPr>
          <a:lstStyle/>
          <a:p>
            <a:r>
              <a:rPr lang="pl-PL" b="1" u="sng" dirty="0">
                <a:solidFill>
                  <a:schemeClr val="bg1"/>
                </a:solidFill>
              </a:rPr>
              <a:t>Najsłynniejsze filmy</a:t>
            </a:r>
            <a:r>
              <a:rPr lang="pl-PL" dirty="0">
                <a:solidFill>
                  <a:schemeClr val="bg1"/>
                </a:solidFill>
              </a:rPr>
              <a:t>:</a:t>
            </a:r>
          </a:p>
          <a:p>
            <a:endParaRPr lang="pl-PL" dirty="0">
              <a:solidFill>
                <a:schemeClr val="bg1"/>
              </a:solidFill>
            </a:endParaRPr>
          </a:p>
        </p:txBody>
      </p:sp>
      <p:sp>
        <p:nvSpPr>
          <p:cNvPr id="10" name="pole tekstowe 9"/>
          <p:cNvSpPr txBox="1"/>
          <p:nvPr/>
        </p:nvSpPr>
        <p:spPr>
          <a:xfrm>
            <a:off x="179512" y="1268760"/>
            <a:ext cx="8568952" cy="1323439"/>
          </a:xfrm>
          <a:prstGeom prst="rect">
            <a:avLst/>
          </a:prstGeom>
          <a:noFill/>
        </p:spPr>
        <p:txBody>
          <a:bodyPr wrap="square" rtlCol="0">
            <a:spAutoFit/>
          </a:bodyPr>
          <a:lstStyle/>
          <a:p>
            <a:pPr algn="just"/>
            <a:r>
              <a:rPr lang="pl-PL" sz="1600" b="1" dirty="0">
                <a:solidFill>
                  <a:schemeClr val="bg1"/>
                </a:solidFill>
                <a:latin typeface="Arial" pitchFamily="34" charset="0"/>
                <a:cs typeface="Arial" pitchFamily="34" charset="0"/>
              </a:rPr>
              <a:t>1.MIŁOŚĆ, SZMARAGD I KROKODYL (1984)</a:t>
            </a:r>
          </a:p>
          <a:p>
            <a:pPr algn="just"/>
            <a:r>
              <a:rPr lang="pl-PL" sz="1600" b="1" dirty="0" smtClean="0">
                <a:solidFill>
                  <a:schemeClr val="bg1"/>
                </a:solidFill>
                <a:latin typeface="Arial" pitchFamily="34" charset="0"/>
                <a:cs typeface="Arial" pitchFamily="34" charset="0"/>
              </a:rPr>
              <a:t>Pierwszy odcinek romantycznej komedii przygodowej. Gdzie autorka powieści romantycznych Joan Wilder  (Kathleen Turner) przeżywa niesamowite przygody w dżungli kolumbijskiej z poszukiwaczem przygód John </a:t>
            </a:r>
            <a:r>
              <a:rPr lang="pl-PL" sz="1600" b="1" dirty="0" err="1" smtClean="0">
                <a:solidFill>
                  <a:schemeClr val="bg1"/>
                </a:solidFill>
                <a:latin typeface="Arial" pitchFamily="34" charset="0"/>
                <a:cs typeface="Arial" pitchFamily="34" charset="0"/>
              </a:rPr>
              <a:t>Coltonem</a:t>
            </a:r>
            <a:r>
              <a:rPr lang="pl-PL" sz="1600" b="1" dirty="0" smtClean="0">
                <a:solidFill>
                  <a:schemeClr val="bg1"/>
                </a:solidFill>
                <a:latin typeface="Arial" pitchFamily="34" charset="0"/>
                <a:cs typeface="Arial" pitchFamily="34" charset="0"/>
              </a:rPr>
              <a:t> (Michael Douglas). Film ten był jednym z pierwszych mistrzowskich filmów Roberta Zemeckis-a </a:t>
            </a:r>
            <a:endParaRPr lang="pl-PL" sz="1600" b="1" dirty="0">
              <a:solidFill>
                <a:schemeClr val="bg1"/>
              </a:solidFill>
              <a:latin typeface="Arial" pitchFamily="34" charset="0"/>
              <a:cs typeface="Arial" pitchFamily="34" charset="0"/>
            </a:endParaRPr>
          </a:p>
        </p:txBody>
      </p:sp>
      <p:pic>
        <p:nvPicPr>
          <p:cNvPr id="1028" name="Picture 4" descr="Romancing the Stone - galeria zdj&amp;eogon;&amp;cacute; - filmwe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2558058"/>
            <a:ext cx="1224136" cy="1224138"/>
          </a:xfrm>
          <a:prstGeom prst="rect">
            <a:avLst/>
          </a:prstGeom>
          <a:noFill/>
          <a:effectLst>
            <a:outerShdw blurRad="50800" dist="38100" dir="16200000" rotWithShape="0">
              <a:prstClr val="black">
                <a:alpha val="40000"/>
              </a:prstClr>
            </a:outerShdw>
          </a:effectLst>
          <a:extLst>
            <a:ext uri="{909E8E84-426E-40DD-AFC4-6F175D3DCCD1}">
              <a14:hiddenFill xmlns:a14="http://schemas.microsoft.com/office/drawing/2010/main">
                <a:solidFill>
                  <a:srgbClr val="FFFFFF"/>
                </a:solidFill>
              </a14:hiddenFill>
            </a:ext>
          </a:extLst>
        </p:spPr>
      </p:pic>
      <p:pic>
        <p:nvPicPr>
          <p:cNvPr id="1030" name="Picture 6" descr="Romancing the Stone - galeria zdj&amp;eogon;&amp;cacute; - filmwe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32240" y="2592199"/>
            <a:ext cx="1152128" cy="1152129"/>
          </a:xfrm>
          <a:prstGeom prst="rect">
            <a:avLst/>
          </a:prstGeom>
          <a:noFill/>
          <a:effectLst>
            <a:outerShdw blurRad="50800" dist="38100" dir="16200000"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11" name="pole tekstowe 10"/>
          <p:cNvSpPr txBox="1"/>
          <p:nvPr/>
        </p:nvSpPr>
        <p:spPr>
          <a:xfrm>
            <a:off x="35496" y="4005064"/>
            <a:ext cx="9108504" cy="1323439"/>
          </a:xfrm>
          <a:prstGeom prst="rect">
            <a:avLst/>
          </a:prstGeom>
          <a:noFill/>
        </p:spPr>
        <p:txBody>
          <a:bodyPr wrap="square" rtlCol="0">
            <a:spAutoFit/>
          </a:bodyPr>
          <a:lstStyle/>
          <a:p>
            <a:pPr algn="just"/>
            <a:r>
              <a:rPr lang="pl-PL" sz="1600" b="1" dirty="0">
                <a:solidFill>
                  <a:schemeClr val="bg1"/>
                </a:solidFill>
                <a:latin typeface="Arial" pitchFamily="34" charset="0"/>
                <a:cs typeface="Arial" pitchFamily="34" charset="0"/>
              </a:rPr>
              <a:t>2. POWRÓT DO PRZYSZŁOŚCI (1985)</a:t>
            </a:r>
          </a:p>
          <a:p>
            <a:pPr algn="just"/>
            <a:r>
              <a:rPr lang="pl-PL" sz="1600" b="1" dirty="0">
                <a:solidFill>
                  <a:schemeClr val="bg1"/>
                </a:solidFill>
                <a:latin typeface="Arial" pitchFamily="34" charset="0"/>
                <a:cs typeface="Arial" pitchFamily="34" charset="0"/>
              </a:rPr>
              <a:t> Zemeckis jest tu nie tylko reżyserem ale również współscenarzystą (wraz z Bobem </a:t>
            </a:r>
            <a:r>
              <a:rPr lang="pl-PL" sz="1600" b="1" dirty="0" err="1">
                <a:solidFill>
                  <a:schemeClr val="bg1"/>
                </a:solidFill>
                <a:latin typeface="Arial" pitchFamily="34" charset="0"/>
                <a:cs typeface="Arial" pitchFamily="34" charset="0"/>
              </a:rPr>
              <a:t>Gale'em</a:t>
            </a:r>
            <a:r>
              <a:rPr lang="pl-PL" sz="1600" b="1" dirty="0">
                <a:solidFill>
                  <a:schemeClr val="bg1"/>
                </a:solidFill>
                <a:latin typeface="Arial" pitchFamily="34" charset="0"/>
                <a:cs typeface="Arial" pitchFamily="34" charset="0"/>
              </a:rPr>
              <a:t>)</a:t>
            </a:r>
          </a:p>
          <a:p>
            <a:pPr algn="just"/>
            <a:r>
              <a:rPr lang="en-US" sz="1600" b="1" dirty="0" err="1">
                <a:solidFill>
                  <a:schemeClr val="bg1"/>
                </a:solidFill>
                <a:latin typeface="Arial" pitchFamily="34" charset="0"/>
                <a:cs typeface="Arial" pitchFamily="34" charset="0"/>
              </a:rPr>
              <a:t>występują</a:t>
            </a:r>
            <a:r>
              <a:rPr lang="en-US" sz="1600" b="1" dirty="0">
                <a:solidFill>
                  <a:schemeClr val="bg1"/>
                </a:solidFill>
                <a:latin typeface="Arial" pitchFamily="34" charset="0"/>
                <a:cs typeface="Arial" pitchFamily="34" charset="0"/>
              </a:rPr>
              <a:t>: Michael </a:t>
            </a:r>
            <a:r>
              <a:rPr lang="en-US" sz="1600" b="1" dirty="0" err="1">
                <a:solidFill>
                  <a:schemeClr val="bg1"/>
                </a:solidFill>
                <a:latin typeface="Arial" pitchFamily="34" charset="0"/>
                <a:cs typeface="Arial" pitchFamily="34" charset="0"/>
              </a:rPr>
              <a:t>J.Fox</a:t>
            </a:r>
            <a:r>
              <a:rPr lang="en-US" sz="1600" b="1" dirty="0">
                <a:solidFill>
                  <a:schemeClr val="bg1"/>
                </a:solidFill>
                <a:latin typeface="Arial" pitchFamily="34" charset="0"/>
                <a:cs typeface="Arial" pitchFamily="34" charset="0"/>
              </a:rPr>
              <a:t>, Christopher Lloyd, Crispin Glover, Lea Thompson, Thomas </a:t>
            </a:r>
            <a:r>
              <a:rPr lang="en-US" sz="1600" b="1" dirty="0" err="1">
                <a:solidFill>
                  <a:schemeClr val="bg1"/>
                </a:solidFill>
                <a:latin typeface="Arial" pitchFamily="34" charset="0"/>
                <a:cs typeface="Arial" pitchFamily="34" charset="0"/>
              </a:rPr>
              <a:t>F.Wilson</a:t>
            </a:r>
            <a:r>
              <a:rPr lang="en-US" sz="1600" b="1" dirty="0">
                <a:solidFill>
                  <a:schemeClr val="bg1"/>
                </a:solidFill>
                <a:latin typeface="Arial" pitchFamily="34" charset="0"/>
                <a:cs typeface="Arial" pitchFamily="34" charset="0"/>
              </a:rPr>
              <a:t>.</a:t>
            </a:r>
            <a:endParaRPr lang="pl-PL" sz="1600" b="1" dirty="0">
              <a:solidFill>
                <a:schemeClr val="bg1"/>
              </a:solidFill>
              <a:latin typeface="Arial" pitchFamily="34" charset="0"/>
              <a:cs typeface="Arial" pitchFamily="34" charset="0"/>
            </a:endParaRPr>
          </a:p>
          <a:p>
            <a:pPr algn="just"/>
            <a:endParaRPr lang="pl-PL" sz="1600" b="1" dirty="0">
              <a:solidFill>
                <a:schemeClr val="bg1"/>
              </a:solidFill>
              <a:latin typeface="Arial" pitchFamily="34" charset="0"/>
              <a:cs typeface="Arial" pitchFamily="34" charset="0"/>
            </a:endParaRPr>
          </a:p>
        </p:txBody>
      </p:sp>
      <p:pic>
        <p:nvPicPr>
          <p:cNvPr id="1032" name="Picture 8" descr="Romancing the Stone - galeria zdj&amp;eogon;&amp;cacute; - filmweb"/>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35896" y="2597485"/>
            <a:ext cx="1296144" cy="1296145"/>
          </a:xfrm>
          <a:prstGeom prst="rect">
            <a:avLst/>
          </a:prstGeom>
          <a:noFill/>
          <a:effectLst>
            <a:outerShdw blurRad="50800" dist="38100" dir="16200000"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45994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a 1"/>
          <p:cNvGrpSpPr/>
          <p:nvPr/>
        </p:nvGrpSpPr>
        <p:grpSpPr>
          <a:xfrm>
            <a:off x="1403648" y="153706"/>
            <a:ext cx="7643785" cy="338554"/>
            <a:chOff x="1403648" y="153706"/>
            <a:chExt cx="7643785" cy="338554"/>
          </a:xfrm>
        </p:grpSpPr>
        <p:sp>
          <p:nvSpPr>
            <p:cNvPr id="3" name="pole tekstowe 2"/>
            <p:cNvSpPr txBox="1"/>
            <p:nvPr/>
          </p:nvSpPr>
          <p:spPr>
            <a:xfrm>
              <a:off x="7031209" y="153706"/>
              <a:ext cx="2016224" cy="338554"/>
            </a:xfrm>
            <a:prstGeom prst="rect">
              <a:avLst/>
            </a:prstGeom>
            <a:noFill/>
          </p:spPr>
          <p:txBody>
            <a:bodyPr wrap="square" rtlCol="0">
              <a:spAutoFit/>
            </a:bodyPr>
            <a:lstStyle/>
            <a:p>
              <a:r>
                <a:rPr lang="pl-PL" sz="1600" b="1" i="1" dirty="0" smtClean="0">
                  <a:solidFill>
                    <a:srgbClr val="FFC000"/>
                  </a:solidFill>
                </a:rPr>
                <a:t>Robert Zemeckis</a:t>
              </a:r>
              <a:endParaRPr lang="pl-PL" sz="1600" b="1" i="1" dirty="0">
                <a:solidFill>
                  <a:srgbClr val="FFC000"/>
                </a:solidFill>
              </a:endParaRPr>
            </a:p>
          </p:txBody>
        </p:sp>
        <p:cxnSp>
          <p:nvCxnSpPr>
            <p:cNvPr id="4" name="Łącznik prostoliniowy 3"/>
            <p:cNvCxnSpPr/>
            <p:nvPr/>
          </p:nvCxnSpPr>
          <p:spPr>
            <a:xfrm>
              <a:off x="1403648" y="187460"/>
              <a:ext cx="5328592" cy="0"/>
            </a:xfrm>
            <a:prstGeom prst="line">
              <a:avLst/>
            </a:prstGeom>
            <a:ln w="28575">
              <a:solidFill>
                <a:srgbClr val="663300"/>
              </a:solidFill>
              <a:prstDash val="sysDash"/>
            </a:ln>
          </p:spPr>
          <p:style>
            <a:lnRef idx="1">
              <a:schemeClr val="accent1"/>
            </a:lnRef>
            <a:fillRef idx="0">
              <a:schemeClr val="accent1"/>
            </a:fillRef>
            <a:effectRef idx="0">
              <a:schemeClr val="accent1"/>
            </a:effectRef>
            <a:fontRef idx="minor">
              <a:schemeClr val="tx1"/>
            </a:fontRef>
          </p:style>
        </p:cxnSp>
        <p:cxnSp>
          <p:nvCxnSpPr>
            <p:cNvPr id="5" name="Łącznik prostoliniowy 4"/>
            <p:cNvCxnSpPr/>
            <p:nvPr/>
          </p:nvCxnSpPr>
          <p:spPr>
            <a:xfrm>
              <a:off x="1403648" y="339860"/>
              <a:ext cx="5328592" cy="0"/>
            </a:xfrm>
            <a:prstGeom prst="line">
              <a:avLst/>
            </a:prstGeom>
            <a:ln w="28575">
              <a:solidFill>
                <a:srgbClr val="663300"/>
              </a:solidFill>
              <a:prstDash val="sysDash"/>
            </a:ln>
          </p:spPr>
          <p:style>
            <a:lnRef idx="1">
              <a:schemeClr val="accent1"/>
            </a:lnRef>
            <a:fillRef idx="0">
              <a:schemeClr val="accent1"/>
            </a:fillRef>
            <a:effectRef idx="0">
              <a:schemeClr val="accent1"/>
            </a:effectRef>
            <a:fontRef idx="minor">
              <a:schemeClr val="tx1"/>
            </a:fontRef>
          </p:style>
        </p:cxnSp>
        <p:cxnSp>
          <p:nvCxnSpPr>
            <p:cNvPr id="6" name="Łącznik prostoliniowy 5"/>
            <p:cNvCxnSpPr/>
            <p:nvPr/>
          </p:nvCxnSpPr>
          <p:spPr>
            <a:xfrm>
              <a:off x="1403648" y="492260"/>
              <a:ext cx="5328592" cy="0"/>
            </a:xfrm>
            <a:prstGeom prst="line">
              <a:avLst/>
            </a:prstGeom>
            <a:ln w="28575">
              <a:solidFill>
                <a:srgbClr val="663300"/>
              </a:solidFill>
              <a:prstDash val="sysDash"/>
            </a:ln>
          </p:spPr>
          <p:style>
            <a:lnRef idx="1">
              <a:schemeClr val="accent1"/>
            </a:lnRef>
            <a:fillRef idx="0">
              <a:schemeClr val="accent1"/>
            </a:fillRef>
            <a:effectRef idx="0">
              <a:schemeClr val="accent1"/>
            </a:effectRef>
            <a:fontRef idx="minor">
              <a:schemeClr val="tx1"/>
            </a:fontRef>
          </p:style>
        </p:cxnSp>
      </p:grpSp>
      <p:sp>
        <p:nvSpPr>
          <p:cNvPr id="7" name="pole tekstowe 6"/>
          <p:cNvSpPr txBox="1"/>
          <p:nvPr/>
        </p:nvSpPr>
        <p:spPr>
          <a:xfrm>
            <a:off x="683568" y="1052736"/>
            <a:ext cx="8208912" cy="3631763"/>
          </a:xfrm>
          <a:prstGeom prst="rect">
            <a:avLst/>
          </a:prstGeom>
          <a:noFill/>
        </p:spPr>
        <p:txBody>
          <a:bodyPr wrap="square" rtlCol="0">
            <a:spAutoFit/>
          </a:bodyPr>
          <a:lstStyle/>
          <a:p>
            <a:pPr algn="just"/>
            <a:r>
              <a:rPr lang="pl-PL" sz="1600" b="1" dirty="0">
                <a:solidFill>
                  <a:schemeClr val="bg1"/>
                </a:solidFill>
                <a:latin typeface="Arial" pitchFamily="34" charset="0"/>
                <a:cs typeface="Arial" pitchFamily="34" charset="0"/>
              </a:rPr>
              <a:t>Pierwsza z części komediowej serii, która zupełnie słusznie zdobyła ogromną popularność. Obok Indiany Jonesa i Ojca Chrzestnego najlepsza z filmowych trylogii. Zarys fabuły: przeciętny nastolatek o ambicjach muzycznych, Marty </a:t>
            </a:r>
            <a:r>
              <a:rPr lang="pl-PL" sz="1600" b="1" dirty="0" err="1">
                <a:solidFill>
                  <a:schemeClr val="bg1"/>
                </a:solidFill>
                <a:latin typeface="Arial" pitchFamily="34" charset="0"/>
                <a:cs typeface="Arial" pitchFamily="34" charset="0"/>
              </a:rPr>
              <a:t>McFly</a:t>
            </a:r>
            <a:r>
              <a:rPr lang="pl-PL" sz="1600" b="1" dirty="0">
                <a:solidFill>
                  <a:schemeClr val="bg1"/>
                </a:solidFill>
                <a:latin typeface="Arial" pitchFamily="34" charset="0"/>
                <a:cs typeface="Arial" pitchFamily="34" charset="0"/>
              </a:rPr>
              <a:t>, prowadzi zupełnie zwyczajne życie. Marty ma jednak nietypowego przyjaciela - szalonego wynalazcę, doktora </a:t>
            </a:r>
            <a:r>
              <a:rPr lang="pl-PL" sz="1600" b="1" dirty="0" err="1">
                <a:solidFill>
                  <a:schemeClr val="bg1"/>
                </a:solidFill>
                <a:latin typeface="Arial" pitchFamily="34" charset="0"/>
                <a:cs typeface="Arial" pitchFamily="34" charset="0"/>
              </a:rPr>
              <a:t>Doca</a:t>
            </a:r>
            <a:r>
              <a:rPr lang="pl-PL" sz="1600" b="1" dirty="0">
                <a:solidFill>
                  <a:schemeClr val="bg1"/>
                </a:solidFill>
                <a:latin typeface="Arial" pitchFamily="34" charset="0"/>
                <a:cs typeface="Arial" pitchFamily="34" charset="0"/>
              </a:rPr>
              <a:t> Browna. Brown właśnie skończył dzieło swego życia, wehikuł czasu. Jednak w chwili, kiedy chce go wypróbować, zostaje zastrzelony. Uciekając przed terrorystami Marty przenosi się przypadkowo w lata pięćdziesiąte i nieświadomie zmienia bieg wydarzeń jakie doprowadziły do poznania jego rodziców.  .Jeżeli nie chce, aby przyszłość przestała istnieć - musi zacząć działać... Film jest wspaniale rozpędzoną machiną niepohamowanego śmiechu. Pomysł cofnięcia się w czasie i wielu związanych z tym zabawnych przygód oraz świetnie zagrane role , wszystko to składa się na film w najlepszym stylu.</a:t>
            </a:r>
          </a:p>
          <a:p>
            <a:pPr algn="just"/>
            <a:endParaRPr lang="pl-PL" sz="1600" b="1" dirty="0">
              <a:solidFill>
                <a:schemeClr val="bg1"/>
              </a:solidFill>
              <a:latin typeface="Arial" pitchFamily="34" charset="0"/>
              <a:cs typeface="Arial" pitchFamily="34" charset="0"/>
            </a:endParaRPr>
          </a:p>
        </p:txBody>
      </p:sp>
      <p:sp>
        <p:nvSpPr>
          <p:cNvPr id="8" name="AutoShape 2" descr="data:image/jpeg;base64,/9j/4AAQSkZJRgABAQAAAQABAAD/2wCEAAkGBhQSERUUExQUFRQSGBgYGBcXFxcYGBQVFBgVFhgYFBcYGyYeFxojGRQUIC8gIycpLCwsFR4xNTAqNSYsLCkBCQoKDgwOFw8PGikiHBwpKSkpKSkpKSkpKSkpKSkpKSkpKSkpLCwpKSkpKSkpLCkpKSkpKSksLCkpLCwsKSwpKf/AABEIAIoA3AMBIgACEQEDEQH/xAAbAAACAwEBAQAAAAAAAAAAAAAEBQIDBgEAB//EAEAQAAEDAQUEBwUHAwMFAQAAAAEAAhEDBAUSITFBUWGRBhMiUnGB0UJyobHBFCMykrLh8BVicwdT8SQzNLPCFv/EABkBAAMBAQEAAAAAAAAAAAAAAAECAwAEBf/EACQRAAICAQMFAQEBAQAAAAAAAAABAhEDEiExBBMUQVEiMnFh/9oADAMBAAIRAxEAPwBrRs4wtMDMDYN3grG2ZvdHIeius7Ow33W/IK4UuC79RzSu2DCzN7o5D0XRZW91vIeiM6tSFMI6gbgJsre43kPRd+yDut/KPRGloCg1yGpm3BxYR3W8h6Lou9u4flCJDl0nitbGKKd3tkdkaj2R6IK77CMLpAP3lTYMgHuAHwTWmcwg7sPZf/kq/wDsel1NBRL7A3c38oU22NvdZn/a30V4K6Ai5sysqr3W0ZhrSBtwiJOzRDfZG91v5QmOyNir6tHUZt/QH7I3ujkFw2ZvdbyHojsC91SzkC2BNsbe63kPRT+wDut5D0RQpqxrUNTDb+gH9NBnsjLXIeiiywtmCByG3yTyz2XFl8F68rL1eWGXnMDTLj/NiGqgpsCpXY3tdlpMNywt1J10VBu4Ysmty/tHojKFap2nZABrXaaQDlzKWXrfbqTcII6xwzyHYn6pHP6xlZC10GjINbPuj0QjaQGxvIeiVWu11Hth1TLh+yWWZ2F7sWJwGmZEnYhrHpmxFnDhk1v5QgqlnAdmMlnPt1Rjy0ueGzkJOXqmH9Sfhyz8c1tbNUi+q3M5QNmSpSSr0nqAwWtLR5K+5LzdUpSRmDBk65AzpxT45WwpuzZ2WlXLRAEYRGQ0gIyvZ6rBJLTyTC1FzKDANtJh5sCU1HOIEnYF5zyzcmkdvaxqNglS9Kg1aIHD91CpfNRsSzU5a5lWWmjLT4fUKTaBiTn6KyyTRzSwxfBQb4fMdXnrt0XP62dtM/zyUbTSdjbBjIzxEgwp1qZwnwPyT91vkTsnf63vY7+eSkL8b3XoSuHRAy7Ig8cpXbHRdBxZmT9Fu8wdkOp39T3Py4Dj6KNhvBjQ6cWb3uGXsvcXCeavsNzmo4wJyA+JmVqLB0XptzqEaac1OXUUUWBLkQU7xp8eRXX3rSHtR4g+i0dttNCiCGsbPh4rIXg41XnC0RBMgZfz0U11bbqii6VNXdBH9Zo/7jea6b2o/wC7T/MFm6tkeKggaA5xIBIyJQ1psj31CHAOkwHQBmNWnIA5CR5rthNM5pYmmbFtupnPGyN+JvwzV9ltFEntVWAe80/VZi1XbTAaMIAjaZ8UN1TBkGsA8P2TNtC6D6BTq0IMPxHZBapUaTSJkQNcwsVdN2PrnCxum7Z+ypvmwVKDi18gjifmktrkbQfRqYpgziAHiq6drx1ifxsyA7J2AaGF8xstqDngZ5neV9O6L2FjGS4yYGpOvAJZSYukdWi72ljsIALh8s9F83v67nU3lxYc5MQ45r6RabzbTJDjmADHApPfNuxtlj8onIieREqa3BqSPmdssIAJxtyzgT6I26OjprMLh2mgySMyEba7a/vz4taRyIUuj19toVDAa3Fm5uwga4eG0eY2LrjuhJuXJmb3ud7TJkuBzdvC9YmyOO0bvBfVLzuyjWpda0ZEYpbnO+Qsd/8AmmvdjoVWlzfYOTuRiUrjFqzQytumYi9LrgnZP1Rl02UMpwN/0A+i1t4dGnPpmBDgNHAjlvCz7LIactdqCZjTXYhi/o6Y0z6ZUsOOhRzI+6p7u41LHXQdJdAELW3QybPR/wAVP9DUT1A3BeRK4zf+nRHKtKTRlrH0ax/iLo8UXaOizYyJkcVoQ2NF0BLrk+BHkdmAt1y4TnPM/BLnWNu48z6r6Lb7IHNKx96GlTdGKDuKpjm26ZVVJWhQLIDs04ngq7wwU6ZLol2QzI4yPDJEVrRpABHApTfFJ1VohsEHXh8l16GyepJ7l1HpUGBzmtGo2kHYDGXmhanSeo52Rif7ifDUQNUsbcFU90ea8Oh9Vx/G34qXa33LPMGW2+3AuBqDEx2Y7JDoMQCJBgzn4JRWv6pscfGfCE4Z0ZMAObjMyYc0T5bEZZ7ks5zNIgjvEkfNU0k3OxPZ+kVZrhBeJ47eHBEC/LQ97QAXBzx7Q1B1BjLbzTf7HQBBDGSNMgu1GtdORhvE5bpTLGI5IV268KwAmi/jk2Z5oOz3y4zNKoBG1sTO4xmnNJxbMFxG4wY89V428jUK6TIFNydM32aYZE5HJLr96Rm0uBJknxlNHWsEGWjzQvWNBnAwcQ0Ss4B10GdGrJSpgPtGWLJuglx010CcWS9m4y7rPwZQ3OIOzd4rA33XNaDJGEQ0DZ+6vuS6yGOdUe4YsoG7XPjkkcWKmmaK9OmLar3BpMtgGdoiQZ8QRChab5giDDXAOHn+8pLZ7JSYSQ3M6kyZTezV2uZEDs8NhTRjQG0XNvIOaQ4AgxmBm0ja07uHolF4UnNIfBODaNrTE/MJxZrdsyQ9728luEaGJ48Frpgq0H9B+lhZU6hwLqZJzzOGdq0V6dHfvMdNsg55GNToFgritopdaSMyGge9n6pxcHTetT7BIeAcgdngVdO9zlnjadxNzdF21WwZgHVrs/4Vnem9kY20NwtAxUw4xlLsTxPwC0F19JmvHbwtMZRJnf4JF03eHV2EaGkP11FNWpFsTfs29yf+NR/xU/0NRjggrld/09H/ABU/0NRNSsBquHJOKs6KbPLoKCq3gBoJXaVunYuCKd2i3blV0GPbIXznphd5Dne1i0O7xC+hG0ACUnt1no2kkTD25a5grrhi1uwRydpNs+PPrPY4Q4jPenZr1Q57Q5rwxuMyPZwg6jxTe9+hD5OEY9u5JTcdeni7DxiGE5HMbl6EcDrZkn1OOQE6/XbGtHhK6L0qOAMx4KQuGodGOndBmN6ptNgfRb94MGe2c/CJVOzJCd6DdJnn3g4ZyTCsoX3Vww5odOZjJwBGQB9UpbeJxhobnGpykSNnkrLTbCB+EBzzkZOQaNCNyjJpF1wX1ryAnDiJ3ER+yFfeVSDicKYJAMajx3jy2IK03p1Y7cF50A2A/VLjeIlxDRDp/F2nAHSDsO2VOWR8IdJexzQtbRDZqmI0cRBdkJy1kxCbtr6ZuIGThUADm8RUbr4ELJ0rUMbSHEYZILoOgMZDbon1y2kuABGTtXGMwDhniZJEbYU1OXsDjF+wurWbhxNfLeOTgdoIQNW8299vNUdJLH1FowHMGOZGRPy5qNCi3ujkF0LLaOeUKLaVWliE1BnnETHBOWlhbGNxy3b0oZSaXAwMp+P/AAnDIhUVsk9irqKY755BRbbWMdh6t+f92XwCOohu1RthEYgP+VTShYu2Lal4gHKnzLj9ULabzLj+ENEAalX2p4dog3WeM1JqiqZAucd2s8kVd9UNdsMnNDEGNyJsBDRJz2D1Sbjo0VnvTABkBOWfqg7TeJqPJLpwmMjIjXI+aRWy98fZ2K65GHqzkRLj8gPonxJuQ6pH1u6r/IpU27mMHJoCf2ajiEu2rAXRXzYPd+QX0phyC82cFqZWcqSopNlbuUm0m7AFKq+BKDoW6TBXNJtOkxUpSVltrsuJpAgFYq8bFVD5xBrh7QmfA71vMSyvS2u1pBLgMs81SGbTLYMFrWliMdLa9AxWAc3Y4aFEn/UKntaUgtN90YIc4EboJ+izN62igc6LnA90js+R1C9aOZe0ck+kjI31T/UKlP4fOFmelXSoWhgaA0CRunIysfVtaFfVlO+pVflCR6OMXY0tj3OfiZlkBqNi9QpPDsdQy1oO3bu80nnxXHVCAczHiuGTbdncopI7Ssj69Q7yZJ7oTg2KlRHagu46/sp2YChZsftOz8zpyCpsF3tqdqq4lzs49Vlfo1JclhttKcLmR4jTJWPoCnDhPVuImNWgmZbOUHP4ILpHRDCwtMjQzqDunapXTaC6jUYTk0GJ2SCYHnKEtSdMKUWrQZe9d9d5c89oRmPCJ+XNUPr4dhKJbReWMEZljXScuyWtj+eCe0LhYGtc84spO6VSLSQjhKXBnKFr4QmjLaCNQp1ripHMOOHgfjKjYrNRacNN7S6drgXSPNOuoihPGm+SxltHBCW63z+E+SWXretLrXMjQwSNu8JTbLYJmmXAHf8ARMuoT9CSwOPsch7ydsKFWrUzgRAJzO5Ixejxo4q+z3w4TiiAPMzlA8itLK/QixpnaN6F0klE2q3RkDEft+yy9QQSActn0TeG1QHTBgA+Sn3LKKNFtjmpVAGhPwyW7Y/LLQLK3VZms7XLzT+wVsTSZ2/QKuF/ook7Ot6S1GugBowkjf8Ahy+i190/6i1A2HwY0yXzG01oe73nfMqLbUQufJC2PDIvaPpd5dPKjpAdAO6Epf0hc7PGZ8SsWbYd67TtWa5uwkdMc6WyRv29OqjWxiWcv3pG6scygWw8Zar1O7HOOiXtwTtlNUmvyhXVtJQtWsVtqPRRuGajg1Zy9rExp7JVO5HhEp9PNKxM+uVCpaMhGwZneV6qxUOYqcnG24knVjvXbVV7P83KlzV2QRHJbY1mkvyTZmkaSORbkfghrL0hOEBwEgROmgULmvRpZ1NTWIE+0PHYRkuVriz7LgRxyPnsTV8CmB3nePWEDYM0fYmGnZ3H2qmQG3MYR8JKjRuplPtVHDLZs896hXt3WODgcIYezsz3ob+xrH9K9wKbWP1YABlsAgfL4Km2389zMLXdnZtkfzYg7ThcBicCQCJB1BJOQ2ROiEwEHFmIM5fExxzSujoUmlsBWy1PcIJOW4mEE1pBBBII3Jxb6AMECJGyc9vgMsskAaQCZafRyz1N7g5meKsZQcds+GasbQLjkCfAT9EZQuiqdkD+70TWyVXyAQWyNN6qcE/bcY9t88APVEU7ppN9mfElJyPpZmWXe5+gTOyXOW6pxhA0AC47xTB0nNBCY3Uewfe+jUqcmlznsO976NVsP9Doz1tf94/33fqKqFRdtv8A3H++79RVUIPeTOd8l7ATooFyhC5hS0Gw2y27CZWgsfSwMEYQSsmApMcpzxqXJ04+olDge2/pE6ok1e1ErzgI1VLghDFFByZ5y5IOBVZYiKdHEQBqUXarnqUzDmunwKrpObdirAudQm1O5qp0pnzy+aIb0fqbcI81qTMrM9UsBKsp0KoyFVwH83rSU7gHtP5D1RNK5qQ2E+JQ/KH0MyZsUmXOc48Sr2WfcFrmWOm3RjR/OKsDQNAAg2htDRmaN1VDo0574HzRtG4nzJeAeElOnFVuq8ClDX/RaLkG17j8FJlz0wZifHNHdZO5exohKRTjTJRKm6qqjURoB3EBsXMa8HeC4XbygY4VW5sqTgFXVciw0VVGcEzuf8B976NSh79wTW5j2D730aq4f6MZy1n71/vv/U5VAp4+4gXuLn6uJgcXE/VE07lpDYT4lI2tTI6GZrzU2UidAT4LWU7HTGjG8leHAaQBwCFh0fTKUrsqHRh88kTT6P1TrhHiVoTVC8KqzY3bQopdG+9U5D1VNruFw/AcQ+IT8KQhCw6UZ6yXJVBDuy2OOa0zrU8gY3YiNsKuVwkI6mZRo6XE7VB9NSJUHIMbYgaai2md6mvAeKWgnI+C5mpF4CiSmqjHvNQdCliCqcVq+AOFyre/iuuaqX0ljHTWVRf4LznqrrOCU1FwqhRe6dFxrlOUdzFLwVUXq6oqjC24SsuTe5vwH3vo1JXVE4uN8sd73/y1VwP9ACah7R8SuteizTG4clzqhuHIK8uldvcJQHrhKK6sbhyXurG4ckviv6AFBC9jRGAbgu9WNw5I+K/oQUvUg9EdWNw5LnVjcOS3jP6YoxrnWInqxuHJe6sbhyW8Z/TA4culyv6sbhyXurG4clvFf0wMXqsvKN6sbhyUeqG4cll0r+moDlRcUf1Q3DkFE0W7hyCPjP6YXl6rNRMzQb3RyC99nb3W8gh4r+mFuNVvemzqDe63kFH7M3ut5BHxX9AJHBVOK0H2ZndbyCibGzuM/KEPFf0KM+2rCl1rjpkn/wBjZ3GflHovCyM7jfyhbxX9MIMPNVvqQtH9kZ3G/lC46xU+4z8o9EPFf0zRlXAngE6uFkU3e+f0tR32Kn3GflHorLNZmtBwtaM5yAGcBUh0+mV2Y//Z"/>
          <p:cNvSpPr>
            <a:spLocks noChangeAspect="1" noChangeArrowheads="1"/>
          </p:cNvSpPr>
          <p:nvPr/>
        </p:nvSpPr>
        <p:spPr bwMode="auto">
          <a:xfrm>
            <a:off x="155575" y="-623888"/>
            <a:ext cx="2095500" cy="13144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l-PL"/>
          </a:p>
        </p:txBody>
      </p:sp>
      <p:sp>
        <p:nvSpPr>
          <p:cNvPr id="9" name="AutoShape 4" descr="data:image/jpeg;base64,/9j/4AAQSkZJRgABAQAAAQABAAD/2wCEAAkGBhQSERUUExQUFRQSGBgYGBcXFxcYGBQVFBgVFhgYFBcYGyYeFxojGRQUIC8gIycpLCwsFR4xNTAqNSYsLCkBCQoKDgwOFw8PGikiHBwpKSkpKSkpKSkpKSkpKSkpKSkpKSkpLCwpKSkpKSkpLCkpKSkpKSksLCkpLCwsKSwpKf/AABEIAIoA3AMBIgACEQEDEQH/xAAbAAACAwEBAQAAAAAAAAAAAAAEBQIDBgEAB//EAEAQAAEDAQUEBwUHAwMFAQAAAAEAAhEDBAUSITFBUWGRBhMiUnGB0UJyobHBFCMykrLh8BVicwdT8SQzNLPCFv/EABkBAAMBAQEAAAAAAAAAAAAAAAECAwAEBf/EACQRAAICAQMFAQEBAQAAAAAAAAABAhEDEiExBBMUQVEiMnFh/9oADAMBAAIRAxEAPwBrRs4wtMDMDYN3grG2ZvdHIeius7Ow33W/IK4UuC79RzSu2DCzN7o5D0XRZW91vIeiM6tSFMI6gbgJsre43kPRd+yDut/KPRGloCg1yGpm3BxYR3W8h6Lou9u4flCJDl0nitbGKKd3tkdkaj2R6IK77CMLpAP3lTYMgHuAHwTWmcwg7sPZf/kq/wDsel1NBRL7A3c38oU22NvdZn/a30V4K6Ai5sysqr3W0ZhrSBtwiJOzRDfZG91v5QmOyNir6tHUZt/QH7I3ujkFw2ZvdbyHojsC91SzkC2BNsbe63kPRT+wDut5D0RQpqxrUNTDb+gH9NBnsjLXIeiiywtmCByG3yTyz2XFl8F68rL1eWGXnMDTLj/NiGqgpsCpXY3tdlpMNywt1J10VBu4Ysmty/tHojKFap2nZABrXaaQDlzKWXrfbqTcII6xwzyHYn6pHP6xlZC10GjINbPuj0QjaQGxvIeiVWu11Hth1TLh+yWWZ2F7sWJwGmZEnYhrHpmxFnDhk1v5QgqlnAdmMlnPt1Rjy0ueGzkJOXqmH9Sfhyz8c1tbNUi+q3M5QNmSpSSr0nqAwWtLR5K+5LzdUpSRmDBk65AzpxT45WwpuzZ2WlXLRAEYRGQ0gIyvZ6rBJLTyTC1FzKDANtJh5sCU1HOIEnYF5zyzcmkdvaxqNglS9Kg1aIHD91CpfNRsSzU5a5lWWmjLT4fUKTaBiTn6KyyTRzSwxfBQb4fMdXnrt0XP62dtM/zyUbTSdjbBjIzxEgwp1qZwnwPyT91vkTsnf63vY7+eSkL8b3XoSuHRAy7Ig8cpXbHRdBxZmT9Fu8wdkOp39T3Py4Dj6KNhvBjQ6cWb3uGXsvcXCeavsNzmo4wJyA+JmVqLB0XptzqEaac1OXUUUWBLkQU7xp8eRXX3rSHtR4g+i0dttNCiCGsbPh4rIXg41XnC0RBMgZfz0U11bbqii6VNXdBH9Zo/7jea6b2o/wC7T/MFm6tkeKggaA5xIBIyJQ1psj31CHAOkwHQBmNWnIA5CR5rthNM5pYmmbFtupnPGyN+JvwzV9ltFEntVWAe80/VZi1XbTAaMIAjaZ8UN1TBkGsA8P2TNtC6D6BTq0IMPxHZBapUaTSJkQNcwsVdN2PrnCxum7Z+ypvmwVKDi18gjifmktrkbQfRqYpgziAHiq6drx1ifxsyA7J2AaGF8xstqDngZ5neV9O6L2FjGS4yYGpOvAJZSYukdWi72ljsIALh8s9F83v67nU3lxYc5MQ45r6RabzbTJDjmADHApPfNuxtlj8onIieREqa3BqSPmdssIAJxtyzgT6I26OjprMLh2mgySMyEba7a/vz4taRyIUuj19toVDAa3Fm5uwga4eG0eY2LrjuhJuXJmb3ud7TJkuBzdvC9YmyOO0bvBfVLzuyjWpda0ZEYpbnO+Qsd/8AmmvdjoVWlzfYOTuRiUrjFqzQytumYi9LrgnZP1Rl02UMpwN/0A+i1t4dGnPpmBDgNHAjlvCz7LIactdqCZjTXYhi/o6Y0z6ZUsOOhRzI+6p7u41LHXQdJdAELW3QybPR/wAVP9DUT1A3BeRK4zf+nRHKtKTRlrH0ax/iLo8UXaOizYyJkcVoQ2NF0BLrk+BHkdmAt1y4TnPM/BLnWNu48z6r6Lb7IHNKx96GlTdGKDuKpjm26ZVVJWhQLIDs04ngq7wwU6ZLol2QzI4yPDJEVrRpABHApTfFJ1VohsEHXh8l16GyepJ7l1HpUGBzmtGo2kHYDGXmhanSeo52Rif7ifDUQNUsbcFU90ea8Oh9Vx/G34qXa33LPMGW2+3AuBqDEx2Y7JDoMQCJBgzn4JRWv6pscfGfCE4Z0ZMAObjMyYc0T5bEZZ7ks5zNIgjvEkfNU0k3OxPZ+kVZrhBeJ47eHBEC/LQ97QAXBzx7Q1B1BjLbzTf7HQBBDGSNMgu1GtdORhvE5bpTLGI5IV268KwAmi/jk2Z5oOz3y4zNKoBG1sTO4xmnNJxbMFxG4wY89V428jUK6TIFNydM32aYZE5HJLr96Rm0uBJknxlNHWsEGWjzQvWNBnAwcQ0Ss4B10GdGrJSpgPtGWLJuglx010CcWS9m4y7rPwZQ3OIOzd4rA33XNaDJGEQ0DZ+6vuS6yGOdUe4YsoG7XPjkkcWKmmaK9OmLar3BpMtgGdoiQZ8QRChab5giDDXAOHn+8pLZ7JSYSQ3M6kyZTezV2uZEDs8NhTRjQG0XNvIOaQ4AgxmBm0ja07uHolF4UnNIfBODaNrTE/MJxZrdsyQ9728luEaGJ48Frpgq0H9B+lhZU6hwLqZJzzOGdq0V6dHfvMdNsg55GNToFgritopdaSMyGge9n6pxcHTetT7BIeAcgdngVdO9zlnjadxNzdF21WwZgHVrs/4Vnem9kY20NwtAxUw4xlLsTxPwC0F19JmvHbwtMZRJnf4JF03eHV2EaGkP11FNWpFsTfs29yf+NR/xU/0NRjggrld/09H/ABU/0NRNSsBquHJOKs6KbPLoKCq3gBoJXaVunYuCKd2i3blV0GPbIXznphd5Dne1i0O7xC+hG0ACUnt1no2kkTD25a5grrhi1uwRydpNs+PPrPY4Q4jPenZr1Q57Q5rwxuMyPZwg6jxTe9+hD5OEY9u5JTcdeni7DxiGE5HMbl6EcDrZkn1OOQE6/XbGtHhK6L0qOAMx4KQuGodGOndBmN6ptNgfRb94MGe2c/CJVOzJCd6DdJnn3g4ZyTCsoX3Vww5odOZjJwBGQB9UpbeJxhobnGpykSNnkrLTbCB+EBzzkZOQaNCNyjJpF1wX1ryAnDiJ3ER+yFfeVSDicKYJAMajx3jy2IK03p1Y7cF50A2A/VLjeIlxDRDp/F2nAHSDsO2VOWR8IdJexzQtbRDZqmI0cRBdkJy1kxCbtr6ZuIGThUADm8RUbr4ELJ0rUMbSHEYZILoOgMZDbon1y2kuABGTtXGMwDhniZJEbYU1OXsDjF+wurWbhxNfLeOTgdoIQNW8299vNUdJLH1FowHMGOZGRPy5qNCi3ujkF0LLaOeUKLaVWliE1BnnETHBOWlhbGNxy3b0oZSaXAwMp+P/AAnDIhUVsk9irqKY755BRbbWMdh6t+f92XwCOohu1RthEYgP+VTShYu2Lal4gHKnzLj9ULabzLj+ENEAalX2p4dog3WeM1JqiqZAucd2s8kVd9UNdsMnNDEGNyJsBDRJz2D1Sbjo0VnvTABkBOWfqg7TeJqPJLpwmMjIjXI+aRWy98fZ2K65GHqzkRLj8gPonxJuQ6pH1u6r/IpU27mMHJoCf2ajiEu2rAXRXzYPd+QX0phyC82cFqZWcqSopNlbuUm0m7AFKq+BKDoW6TBXNJtOkxUpSVltrsuJpAgFYq8bFVD5xBrh7QmfA71vMSyvS2u1pBLgMs81SGbTLYMFrWliMdLa9AxWAc3Y4aFEn/UKntaUgtN90YIc4EboJ+izN62igc6LnA90js+R1C9aOZe0ck+kjI31T/UKlP4fOFmelXSoWhgaA0CRunIysfVtaFfVlO+pVflCR6OMXY0tj3OfiZlkBqNi9QpPDsdQy1oO3bu80nnxXHVCAczHiuGTbdncopI7Ssj69Q7yZJ7oTg2KlRHagu46/sp2YChZsftOz8zpyCpsF3tqdqq4lzs49Vlfo1JclhttKcLmR4jTJWPoCnDhPVuImNWgmZbOUHP4ILpHRDCwtMjQzqDunapXTaC6jUYTk0GJ2SCYHnKEtSdMKUWrQZe9d9d5c89oRmPCJ+XNUPr4dhKJbReWMEZljXScuyWtj+eCe0LhYGtc84spO6VSLSQjhKXBnKFr4QmjLaCNQp1ripHMOOHgfjKjYrNRacNN7S6drgXSPNOuoihPGm+SxltHBCW63z+E+SWXretLrXMjQwSNu8JTbLYJmmXAHf8ARMuoT9CSwOPsch7ydsKFWrUzgRAJzO5Ixejxo4q+z3w4TiiAPMzlA8itLK/QixpnaN6F0klE2q3RkDEft+yy9QQSActn0TeG1QHTBgA+Sn3LKKNFtjmpVAGhPwyW7Y/LLQLK3VZms7XLzT+wVsTSZ2/QKuF/ook7Ot6S1GugBowkjf8Ahy+i190/6i1A2HwY0yXzG01oe73nfMqLbUQufJC2PDIvaPpd5dPKjpAdAO6Epf0hc7PGZ8SsWbYd67TtWa5uwkdMc6WyRv29OqjWxiWcv3pG6scygWw8Zar1O7HOOiXtwTtlNUmvyhXVtJQtWsVtqPRRuGajg1Zy9rExp7JVO5HhEp9PNKxM+uVCpaMhGwZneV6qxUOYqcnG24knVjvXbVV7P83KlzV2QRHJbY1mkvyTZmkaSORbkfghrL0hOEBwEgROmgULmvRpZ1NTWIE+0PHYRkuVriz7LgRxyPnsTV8CmB3nePWEDYM0fYmGnZ3H2qmQG3MYR8JKjRuplPtVHDLZs896hXt3WODgcIYezsz3ob+xrH9K9wKbWP1YABlsAgfL4Km2389zMLXdnZtkfzYg7ThcBicCQCJB1BJOQ2ROiEwEHFmIM5fExxzSujoUmlsBWy1PcIJOW4mEE1pBBBII3Jxb6AMECJGyc9vgMsskAaQCZafRyz1N7g5meKsZQcds+GasbQLjkCfAT9EZQuiqdkD+70TWyVXyAQWyNN6qcE/bcY9t88APVEU7ppN9mfElJyPpZmWXe5+gTOyXOW6pxhA0AC47xTB0nNBCY3Uewfe+jUqcmlznsO976NVsP9Doz1tf94/33fqKqFRdtv8A3H++79RVUIPeTOd8l7ATooFyhC5hS0Gw2y27CZWgsfSwMEYQSsmApMcpzxqXJ04+olDge2/pE6ok1e1ErzgI1VLghDFFByZ5y5IOBVZYiKdHEQBqUXarnqUzDmunwKrpObdirAudQm1O5qp0pnzy+aIb0fqbcI81qTMrM9UsBKsp0KoyFVwH83rSU7gHtP5D1RNK5qQ2E+JQ/KH0MyZsUmXOc48Sr2WfcFrmWOm3RjR/OKsDQNAAg2htDRmaN1VDo0574HzRtG4nzJeAeElOnFVuq8ClDX/RaLkG17j8FJlz0wZifHNHdZO5exohKRTjTJRKm6qqjURoB3EBsXMa8HeC4XbygY4VW5sqTgFXVciw0VVGcEzuf8B976NSh79wTW5j2D730aq4f6MZy1n71/vv/U5VAp4+4gXuLn6uJgcXE/VE07lpDYT4lI2tTI6GZrzU2UidAT4LWU7HTGjG8leHAaQBwCFh0fTKUrsqHRh88kTT6P1TrhHiVoTVC8KqzY3bQopdG+9U5D1VNruFw/AcQ+IT8KQhCw6UZ6yXJVBDuy2OOa0zrU8gY3YiNsKuVwkI6mZRo6XE7VB9NSJUHIMbYgaai2md6mvAeKWgnI+C5mpF4CiSmqjHvNQdCliCqcVq+AOFyre/iuuaqX0ljHTWVRf4LznqrrOCU1FwqhRe6dFxrlOUdzFLwVUXq6oqjC24SsuTe5vwH3vo1JXVE4uN8sd73/y1VwP9ACah7R8SuteizTG4clzqhuHIK8uldvcJQHrhKK6sbhyXurG4ckviv6AFBC9jRGAbgu9WNw5I+K/oQUvUg9EdWNw5LnVjcOS3jP6YoxrnWInqxuHJe6sbhyW8Z/TA4culyv6sbhyXurG4clvFf0wMXqsvKN6sbhyUeqG4cll0r+moDlRcUf1Q3DkFE0W7hyCPjP6YXl6rNRMzQb3RyC99nb3W8gh4r+mFuNVvemzqDe63kFH7M3ut5BHxX9AJHBVOK0H2ZndbyCibGzuM/KEPFf0KM+2rCl1rjpkn/wBjZ3GflHovCyM7jfyhbxX9MIMPNVvqQtH9kZ3G/lC46xU+4z8o9EPFf0zRlXAngE6uFkU3e+f0tR32Kn3GflHorLNZmtBwtaM5yAGcBUh0+mV2Y//Z"/>
          <p:cNvSpPr>
            <a:spLocks noChangeAspect="1" noChangeArrowheads="1"/>
          </p:cNvSpPr>
          <p:nvPr/>
        </p:nvSpPr>
        <p:spPr bwMode="auto">
          <a:xfrm>
            <a:off x="307975" y="-471488"/>
            <a:ext cx="2095500" cy="13144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l-PL"/>
          </a:p>
        </p:txBody>
      </p:sp>
      <p:sp>
        <p:nvSpPr>
          <p:cNvPr id="10" name="AutoShape 6" descr="data:image/jpeg;base64,/9j/4AAQSkZJRgABAQAAAQABAAD/2wCEAAkGBhQSERUUExQUFRQSGBgYGBcXFxcYGBQVFBgVFhgYFBcYGyYeFxojGRQUIC8gIycpLCwsFR4xNTAqNSYsLCkBCQoKDgwOFw8PGikiHBwpKSkpKSkpKSkpKSkpKSkpKSkpKSkpLCwpKSkpKSkpLCkpKSkpKSksLCkpLCwsKSwpKf/AABEIAIoA3AMBIgACEQEDEQH/xAAbAAACAwEBAQAAAAAAAAAAAAAEBQIDBgEAB//EAEAQAAEDAQUEBwUHAwMFAQAAAAEAAhEDBAUSITFBUWGRBhMiUnGB0UJyobHBFCMykrLh8BVicwdT8SQzNLPCFv/EABkBAAMBAQEAAAAAAAAAAAAAAAECAwAEBf/EACQRAAICAQMFAQEBAQAAAAAAAAABAhEDEiExBBMUQVEiMnFh/9oADAMBAAIRAxEAPwBrRs4wtMDMDYN3grG2ZvdHIeius7Ow33W/IK4UuC79RzSu2DCzN7o5D0XRZW91vIeiM6tSFMI6gbgJsre43kPRd+yDut/KPRGloCg1yGpm3BxYR3W8h6Lou9u4flCJDl0nitbGKKd3tkdkaj2R6IK77CMLpAP3lTYMgHuAHwTWmcwg7sPZf/kq/wDsel1NBRL7A3c38oU22NvdZn/a30V4K6Ai5sysqr3W0ZhrSBtwiJOzRDfZG91v5QmOyNir6tHUZt/QH7I3ujkFw2ZvdbyHojsC91SzkC2BNsbe63kPRT+wDut5D0RQpqxrUNTDb+gH9NBnsjLXIeiiywtmCByG3yTyz2XFl8F68rL1eWGXnMDTLj/NiGqgpsCpXY3tdlpMNywt1J10VBu4Ysmty/tHojKFap2nZABrXaaQDlzKWXrfbqTcII6xwzyHYn6pHP6xlZC10GjINbPuj0QjaQGxvIeiVWu11Hth1TLh+yWWZ2F7sWJwGmZEnYhrHpmxFnDhk1v5QgqlnAdmMlnPt1Rjy0ueGzkJOXqmH9Sfhyz8c1tbNUi+q3M5QNmSpSSr0nqAwWtLR5K+5LzdUpSRmDBk65AzpxT45WwpuzZ2WlXLRAEYRGQ0gIyvZ6rBJLTyTC1FzKDANtJh5sCU1HOIEnYF5zyzcmkdvaxqNglS9Kg1aIHD91CpfNRsSzU5a5lWWmjLT4fUKTaBiTn6KyyTRzSwxfBQb4fMdXnrt0XP62dtM/zyUbTSdjbBjIzxEgwp1qZwnwPyT91vkTsnf63vY7+eSkL8b3XoSuHRAy7Ig8cpXbHRdBxZmT9Fu8wdkOp39T3Py4Dj6KNhvBjQ6cWb3uGXsvcXCeavsNzmo4wJyA+JmVqLB0XptzqEaac1OXUUUWBLkQU7xp8eRXX3rSHtR4g+i0dttNCiCGsbPh4rIXg41XnC0RBMgZfz0U11bbqii6VNXdBH9Zo/7jea6b2o/wC7T/MFm6tkeKggaA5xIBIyJQ1psj31CHAOkwHQBmNWnIA5CR5rthNM5pYmmbFtupnPGyN+JvwzV9ltFEntVWAe80/VZi1XbTAaMIAjaZ8UN1TBkGsA8P2TNtC6D6BTq0IMPxHZBapUaTSJkQNcwsVdN2PrnCxum7Z+ypvmwVKDi18gjifmktrkbQfRqYpgziAHiq6drx1ifxsyA7J2AaGF8xstqDngZ5neV9O6L2FjGS4yYGpOvAJZSYukdWi72ljsIALh8s9F83v67nU3lxYc5MQ45r6RabzbTJDjmADHApPfNuxtlj8onIieREqa3BqSPmdssIAJxtyzgT6I26OjprMLh2mgySMyEba7a/vz4taRyIUuj19toVDAa3Fm5uwga4eG0eY2LrjuhJuXJmb3ud7TJkuBzdvC9YmyOO0bvBfVLzuyjWpda0ZEYpbnO+Qsd/8AmmvdjoVWlzfYOTuRiUrjFqzQytumYi9LrgnZP1Rl02UMpwN/0A+i1t4dGnPpmBDgNHAjlvCz7LIactdqCZjTXYhi/o6Y0z6ZUsOOhRzI+6p7u41LHXQdJdAELW3QybPR/wAVP9DUT1A3BeRK4zf+nRHKtKTRlrH0ax/iLo8UXaOizYyJkcVoQ2NF0BLrk+BHkdmAt1y4TnPM/BLnWNu48z6r6Lb7IHNKx96GlTdGKDuKpjm26ZVVJWhQLIDs04ngq7wwU6ZLol2QzI4yPDJEVrRpABHApTfFJ1VohsEHXh8l16GyepJ7l1HpUGBzmtGo2kHYDGXmhanSeo52Rif7ifDUQNUsbcFU90ea8Oh9Vx/G34qXa33LPMGW2+3AuBqDEx2Y7JDoMQCJBgzn4JRWv6pscfGfCE4Z0ZMAObjMyYc0T5bEZZ7ks5zNIgjvEkfNU0k3OxPZ+kVZrhBeJ47eHBEC/LQ97QAXBzx7Q1B1BjLbzTf7HQBBDGSNMgu1GtdORhvE5bpTLGI5IV268KwAmi/jk2Z5oOz3y4zNKoBG1sTO4xmnNJxbMFxG4wY89V428jUK6TIFNydM32aYZE5HJLr96Rm0uBJknxlNHWsEGWjzQvWNBnAwcQ0Ss4B10GdGrJSpgPtGWLJuglx010CcWS9m4y7rPwZQ3OIOzd4rA33XNaDJGEQ0DZ+6vuS6yGOdUe4YsoG7XPjkkcWKmmaK9OmLar3BpMtgGdoiQZ8QRChab5giDDXAOHn+8pLZ7JSYSQ3M6kyZTezV2uZEDs8NhTRjQG0XNvIOaQ4AgxmBm0ja07uHolF4UnNIfBODaNrTE/MJxZrdsyQ9728luEaGJ48Frpgq0H9B+lhZU6hwLqZJzzOGdq0V6dHfvMdNsg55GNToFgritopdaSMyGge9n6pxcHTetT7BIeAcgdngVdO9zlnjadxNzdF21WwZgHVrs/4Vnem9kY20NwtAxUw4xlLsTxPwC0F19JmvHbwtMZRJnf4JF03eHV2EaGkP11FNWpFsTfs29yf+NR/xU/0NRjggrld/09H/ABU/0NRNSsBquHJOKs6KbPLoKCq3gBoJXaVunYuCKd2i3blV0GPbIXznphd5Dne1i0O7xC+hG0ACUnt1no2kkTD25a5grrhi1uwRydpNs+PPrPY4Q4jPenZr1Q57Q5rwxuMyPZwg6jxTe9+hD5OEY9u5JTcdeni7DxiGE5HMbl6EcDrZkn1OOQE6/XbGtHhK6L0qOAMx4KQuGodGOndBmN6ptNgfRb94MGe2c/CJVOzJCd6DdJnn3g4ZyTCsoX3Vww5odOZjJwBGQB9UpbeJxhobnGpykSNnkrLTbCB+EBzzkZOQaNCNyjJpF1wX1ryAnDiJ3ER+yFfeVSDicKYJAMajx3jy2IK03p1Y7cF50A2A/VLjeIlxDRDp/F2nAHSDsO2VOWR8IdJexzQtbRDZqmI0cRBdkJy1kxCbtr6ZuIGThUADm8RUbr4ELJ0rUMbSHEYZILoOgMZDbon1y2kuABGTtXGMwDhniZJEbYU1OXsDjF+wurWbhxNfLeOTgdoIQNW8299vNUdJLH1FowHMGOZGRPy5qNCi3ujkF0LLaOeUKLaVWliE1BnnETHBOWlhbGNxy3b0oZSaXAwMp+P/AAnDIhUVsk9irqKY755BRbbWMdh6t+f92XwCOohu1RthEYgP+VTShYu2Lal4gHKnzLj9ULabzLj+ENEAalX2p4dog3WeM1JqiqZAucd2s8kVd9UNdsMnNDEGNyJsBDRJz2D1Sbjo0VnvTABkBOWfqg7TeJqPJLpwmMjIjXI+aRWy98fZ2K65GHqzkRLj8gPonxJuQ6pH1u6r/IpU27mMHJoCf2ajiEu2rAXRXzYPd+QX0phyC82cFqZWcqSopNlbuUm0m7AFKq+BKDoW6TBXNJtOkxUpSVltrsuJpAgFYq8bFVD5xBrh7QmfA71vMSyvS2u1pBLgMs81SGbTLYMFrWliMdLa9AxWAc3Y4aFEn/UKntaUgtN90YIc4EboJ+izN62igc6LnA90js+R1C9aOZe0ck+kjI31T/UKlP4fOFmelXSoWhgaA0CRunIysfVtaFfVlO+pVflCR6OMXY0tj3OfiZlkBqNi9QpPDsdQy1oO3bu80nnxXHVCAczHiuGTbdncopI7Ssj69Q7yZJ7oTg2KlRHagu46/sp2YChZsftOz8zpyCpsF3tqdqq4lzs49Vlfo1JclhttKcLmR4jTJWPoCnDhPVuImNWgmZbOUHP4ILpHRDCwtMjQzqDunapXTaC6jUYTk0GJ2SCYHnKEtSdMKUWrQZe9d9d5c89oRmPCJ+XNUPr4dhKJbReWMEZljXScuyWtj+eCe0LhYGtc84spO6VSLSQjhKXBnKFr4QmjLaCNQp1ripHMOOHgfjKjYrNRacNN7S6drgXSPNOuoihPGm+SxltHBCW63z+E+SWXretLrXMjQwSNu8JTbLYJmmXAHf8ARMuoT9CSwOPsch7ydsKFWrUzgRAJzO5Ixejxo4q+z3w4TiiAPMzlA8itLK/QixpnaN6F0klE2q3RkDEft+yy9QQSActn0TeG1QHTBgA+Sn3LKKNFtjmpVAGhPwyW7Y/LLQLK3VZms7XLzT+wVsTSZ2/QKuF/ook7Ot6S1GugBowkjf8Ahy+i190/6i1A2HwY0yXzG01oe73nfMqLbUQufJC2PDIvaPpd5dPKjpAdAO6Epf0hc7PGZ8SsWbYd67TtWa5uwkdMc6WyRv29OqjWxiWcv3pG6scygWw8Zar1O7HOOiXtwTtlNUmvyhXVtJQtWsVtqPRRuGajg1Zy9rExp7JVO5HhEp9PNKxM+uVCpaMhGwZneV6qxUOYqcnG24knVjvXbVV7P83KlzV2QRHJbY1mkvyTZmkaSORbkfghrL0hOEBwEgROmgULmvRpZ1NTWIE+0PHYRkuVriz7LgRxyPnsTV8CmB3nePWEDYM0fYmGnZ3H2qmQG3MYR8JKjRuplPtVHDLZs896hXt3WODgcIYezsz3ob+xrH9K9wKbWP1YABlsAgfL4Km2389zMLXdnZtkfzYg7ThcBicCQCJB1BJOQ2ROiEwEHFmIM5fExxzSujoUmlsBWy1PcIJOW4mEE1pBBBII3Jxb6AMECJGyc9vgMsskAaQCZafRyz1N7g5meKsZQcds+GasbQLjkCfAT9EZQuiqdkD+70TWyVXyAQWyNN6qcE/bcY9t88APVEU7ppN9mfElJyPpZmWXe5+gTOyXOW6pxhA0AC47xTB0nNBCY3Uewfe+jUqcmlznsO976NVsP9Doz1tf94/33fqKqFRdtv8A3H++79RVUIPeTOd8l7ATooFyhC5hS0Gw2y27CZWgsfSwMEYQSsmApMcpzxqXJ04+olDge2/pE6ok1e1ErzgI1VLghDFFByZ5y5IOBVZYiKdHEQBqUXarnqUzDmunwKrpObdirAudQm1O5qp0pnzy+aIb0fqbcI81qTMrM9UsBKsp0KoyFVwH83rSU7gHtP5D1RNK5qQ2E+JQ/KH0MyZsUmXOc48Sr2WfcFrmWOm3RjR/OKsDQNAAg2htDRmaN1VDo0574HzRtG4nzJeAeElOnFVuq8ClDX/RaLkG17j8FJlz0wZifHNHdZO5exohKRTjTJRKm6qqjURoB3EBsXMa8HeC4XbygY4VW5sqTgFXVciw0VVGcEzuf8B976NSh79wTW5j2D730aq4f6MZy1n71/vv/U5VAp4+4gXuLn6uJgcXE/VE07lpDYT4lI2tTI6GZrzU2UidAT4LWU7HTGjG8leHAaQBwCFh0fTKUrsqHRh88kTT6P1TrhHiVoTVC8KqzY3bQopdG+9U5D1VNruFw/AcQ+IT8KQhCw6UZ6yXJVBDuy2OOa0zrU8gY3YiNsKuVwkI6mZRo6XE7VB9NSJUHIMbYgaai2md6mvAeKWgnI+C5mpF4CiSmqjHvNQdCliCqcVq+AOFyre/iuuaqX0ljHTWVRf4LznqrrOCU1FwqhRe6dFxrlOUdzFLwVUXq6oqjC24SsuTe5vwH3vo1JXVE4uN8sd73/y1VwP9ACah7R8SuteizTG4clzqhuHIK8uldvcJQHrhKK6sbhyXurG4ckviv6AFBC9jRGAbgu9WNw5I+K/oQUvUg9EdWNw5LnVjcOS3jP6YoxrnWInqxuHJe6sbhyW8Z/TA4culyv6sbhyXurG4clvFf0wMXqsvKN6sbhyUeqG4cll0r+moDlRcUf1Q3DkFE0W7hyCPjP6YXl6rNRMzQb3RyC99nb3W8gh4r+mFuNVvemzqDe63kFH7M3ut5BHxX9AJHBVOK0H2ZndbyCibGzuM/KEPFf0KM+2rCl1rjpkn/wBjZ3GflHovCyM7jfyhbxX9MIMPNVvqQtH9kZ3G/lC46xU+4z8o9EPFf0zRlXAngE6uFkU3e+f0tR32Kn3GflHorLNZmtBwtaM5yAGcBUh0+mV2Y//Z"/>
          <p:cNvSpPr>
            <a:spLocks noChangeAspect="1" noChangeArrowheads="1"/>
          </p:cNvSpPr>
          <p:nvPr/>
        </p:nvSpPr>
        <p:spPr bwMode="auto">
          <a:xfrm>
            <a:off x="460375" y="-319088"/>
            <a:ext cx="2095500" cy="13144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l-PL"/>
          </a:p>
        </p:txBody>
      </p:sp>
      <p:sp>
        <p:nvSpPr>
          <p:cNvPr id="11" name="AutoShape 8" descr="data:image/jpeg;base64,/9j/4AAQSkZJRgABAQAAAQABAAD/2wCEAAkGBhQSERUUExQUFRQSGBgYGBcXFxcYGBQVFBgVFhgYFBcYGyYeFxojGRQUIC8gIycpLCwsFR4xNTAqNSYsLCkBCQoKDgwOFw8PGikiHBwpKSkpKSkpKSkpKSkpKSkpKSkpKSkpLCwpKSkpKSkpLCkpKSkpKSksLCkpLCwsKSwpKf/AABEIAIoA3AMBIgACEQEDEQH/xAAbAAACAwEBAQAAAAAAAAAAAAAEBQIDBgEAB//EAEAQAAEDAQUEBwUHAwMFAQAAAAEAAhEDBAUSITFBUWGRBhMiUnGB0UJyobHBFCMykrLh8BVicwdT8SQzNLPCFv/EABkBAAMBAQEAAAAAAAAAAAAAAAECAwAEBf/EACQRAAICAQMFAQEBAQAAAAAAAAABAhEDEiExBBMUQVEiMnFh/9oADAMBAAIRAxEAPwBrRs4wtMDMDYN3grG2ZvdHIeius7Ow33W/IK4UuC79RzSu2DCzN7o5D0XRZW91vIeiM6tSFMI6gbgJsre43kPRd+yDut/KPRGloCg1yGpm3BxYR3W8h6Lou9u4flCJDl0nitbGKKd3tkdkaj2R6IK77CMLpAP3lTYMgHuAHwTWmcwg7sPZf/kq/wDsel1NBRL7A3c38oU22NvdZn/a30V4K6Ai5sysqr3W0ZhrSBtwiJOzRDfZG91v5QmOyNir6tHUZt/QH7I3ujkFw2ZvdbyHojsC91SzkC2BNsbe63kPRT+wDut5D0RQpqxrUNTDb+gH9NBnsjLXIeiiywtmCByG3yTyz2XFl8F68rL1eWGXnMDTLj/NiGqgpsCpXY3tdlpMNywt1J10VBu4Ysmty/tHojKFap2nZABrXaaQDlzKWXrfbqTcII6xwzyHYn6pHP6xlZC10GjINbPuj0QjaQGxvIeiVWu11Hth1TLh+yWWZ2F7sWJwGmZEnYhrHpmxFnDhk1v5QgqlnAdmMlnPt1Rjy0ueGzkJOXqmH9Sfhyz8c1tbNUi+q3M5QNmSpSSr0nqAwWtLR5K+5LzdUpSRmDBk65AzpxT45WwpuzZ2WlXLRAEYRGQ0gIyvZ6rBJLTyTC1FzKDANtJh5sCU1HOIEnYF5zyzcmkdvaxqNglS9Kg1aIHD91CpfNRsSzU5a5lWWmjLT4fUKTaBiTn6KyyTRzSwxfBQb4fMdXnrt0XP62dtM/zyUbTSdjbBjIzxEgwp1qZwnwPyT91vkTsnf63vY7+eSkL8b3XoSuHRAy7Ig8cpXbHRdBxZmT9Fu8wdkOp39T3Py4Dj6KNhvBjQ6cWb3uGXsvcXCeavsNzmo4wJyA+JmVqLB0XptzqEaac1OXUUUWBLkQU7xp8eRXX3rSHtR4g+i0dttNCiCGsbPh4rIXg41XnC0RBMgZfz0U11bbqii6VNXdBH9Zo/7jea6b2o/wC7T/MFm6tkeKggaA5xIBIyJQ1psj31CHAOkwHQBmNWnIA5CR5rthNM5pYmmbFtupnPGyN+JvwzV9ltFEntVWAe80/VZi1XbTAaMIAjaZ8UN1TBkGsA8P2TNtC6D6BTq0IMPxHZBapUaTSJkQNcwsVdN2PrnCxum7Z+ypvmwVKDi18gjifmktrkbQfRqYpgziAHiq6drx1ifxsyA7J2AaGF8xstqDngZ5neV9O6L2FjGS4yYGpOvAJZSYukdWi72ljsIALh8s9F83v67nU3lxYc5MQ45r6RabzbTJDjmADHApPfNuxtlj8onIieREqa3BqSPmdssIAJxtyzgT6I26OjprMLh2mgySMyEba7a/vz4taRyIUuj19toVDAa3Fm5uwga4eG0eY2LrjuhJuXJmb3ud7TJkuBzdvC9YmyOO0bvBfVLzuyjWpda0ZEYpbnO+Qsd/8AmmvdjoVWlzfYOTuRiUrjFqzQytumYi9LrgnZP1Rl02UMpwN/0A+i1t4dGnPpmBDgNHAjlvCz7LIactdqCZjTXYhi/o6Y0z6ZUsOOhRzI+6p7u41LHXQdJdAELW3QybPR/wAVP9DUT1A3BeRK4zf+nRHKtKTRlrH0ax/iLo8UXaOizYyJkcVoQ2NF0BLrk+BHkdmAt1y4TnPM/BLnWNu48z6r6Lb7IHNKx96GlTdGKDuKpjm26ZVVJWhQLIDs04ngq7wwU6ZLol2QzI4yPDJEVrRpABHApTfFJ1VohsEHXh8l16GyepJ7l1HpUGBzmtGo2kHYDGXmhanSeo52Rif7ifDUQNUsbcFU90ea8Oh9Vx/G34qXa33LPMGW2+3AuBqDEx2Y7JDoMQCJBgzn4JRWv6pscfGfCE4Z0ZMAObjMyYc0T5bEZZ7ks5zNIgjvEkfNU0k3OxPZ+kVZrhBeJ47eHBEC/LQ97QAXBzx7Q1B1BjLbzTf7HQBBDGSNMgu1GtdORhvE5bpTLGI5IV268KwAmi/jk2Z5oOz3y4zNKoBG1sTO4xmnNJxbMFxG4wY89V428jUK6TIFNydM32aYZE5HJLr96Rm0uBJknxlNHWsEGWjzQvWNBnAwcQ0Ss4B10GdGrJSpgPtGWLJuglx010CcWS9m4y7rPwZQ3OIOzd4rA33XNaDJGEQ0DZ+6vuS6yGOdUe4YsoG7XPjkkcWKmmaK9OmLar3BpMtgGdoiQZ8QRChab5giDDXAOHn+8pLZ7JSYSQ3M6kyZTezV2uZEDs8NhTRjQG0XNvIOaQ4AgxmBm0ja07uHolF4UnNIfBODaNrTE/MJxZrdsyQ9728luEaGJ48Frpgq0H9B+lhZU6hwLqZJzzOGdq0V6dHfvMdNsg55GNToFgritopdaSMyGge9n6pxcHTetT7BIeAcgdngVdO9zlnjadxNzdF21WwZgHVrs/4Vnem9kY20NwtAxUw4xlLsTxPwC0F19JmvHbwtMZRJnf4JF03eHV2EaGkP11FNWpFsTfs29yf+NR/xU/0NRjggrld/09H/ABU/0NRNSsBquHJOKs6KbPLoKCq3gBoJXaVunYuCKd2i3blV0GPbIXznphd5Dne1i0O7xC+hG0ACUnt1no2kkTD25a5grrhi1uwRydpNs+PPrPY4Q4jPenZr1Q57Q5rwxuMyPZwg6jxTe9+hD5OEY9u5JTcdeni7DxiGE5HMbl6EcDrZkn1OOQE6/XbGtHhK6L0qOAMx4KQuGodGOndBmN6ptNgfRb94MGe2c/CJVOzJCd6DdJnn3g4ZyTCsoX3Vww5odOZjJwBGQB9UpbeJxhobnGpykSNnkrLTbCB+EBzzkZOQaNCNyjJpF1wX1ryAnDiJ3ER+yFfeVSDicKYJAMajx3jy2IK03p1Y7cF50A2A/VLjeIlxDRDp/F2nAHSDsO2VOWR8IdJexzQtbRDZqmI0cRBdkJy1kxCbtr6ZuIGThUADm8RUbr4ELJ0rUMbSHEYZILoOgMZDbon1y2kuABGTtXGMwDhniZJEbYU1OXsDjF+wurWbhxNfLeOTgdoIQNW8299vNUdJLH1FowHMGOZGRPy5qNCi3ujkF0LLaOeUKLaVWliE1BnnETHBOWlhbGNxy3b0oZSaXAwMp+P/AAnDIhUVsk9irqKY755BRbbWMdh6t+f92XwCOohu1RthEYgP+VTShYu2Lal4gHKnzLj9ULabzLj+ENEAalX2p4dog3WeM1JqiqZAucd2s8kVd9UNdsMnNDEGNyJsBDRJz2D1Sbjo0VnvTABkBOWfqg7TeJqPJLpwmMjIjXI+aRWy98fZ2K65GHqzkRLj8gPonxJuQ6pH1u6r/IpU27mMHJoCf2ajiEu2rAXRXzYPd+QX0phyC82cFqZWcqSopNlbuUm0m7AFKq+BKDoW6TBXNJtOkxUpSVltrsuJpAgFYq8bFVD5xBrh7QmfA71vMSyvS2u1pBLgMs81SGbTLYMFrWliMdLa9AxWAc3Y4aFEn/UKntaUgtN90YIc4EboJ+izN62igc6LnA90js+R1C9aOZe0ck+kjI31T/UKlP4fOFmelXSoWhgaA0CRunIysfVtaFfVlO+pVflCR6OMXY0tj3OfiZlkBqNi9QpPDsdQy1oO3bu80nnxXHVCAczHiuGTbdncopI7Ssj69Q7yZJ7oTg2KlRHagu46/sp2YChZsftOz8zpyCpsF3tqdqq4lzs49Vlfo1JclhttKcLmR4jTJWPoCnDhPVuImNWgmZbOUHP4ILpHRDCwtMjQzqDunapXTaC6jUYTk0GJ2SCYHnKEtSdMKUWrQZe9d9d5c89oRmPCJ+XNUPr4dhKJbReWMEZljXScuyWtj+eCe0LhYGtc84spO6VSLSQjhKXBnKFr4QmjLaCNQp1ripHMOOHgfjKjYrNRacNN7S6drgXSPNOuoihPGm+SxltHBCW63z+E+SWXretLrXMjQwSNu8JTbLYJmmXAHf8ARMuoT9CSwOPsch7ydsKFWrUzgRAJzO5Ixejxo4q+z3w4TiiAPMzlA8itLK/QixpnaN6F0klE2q3RkDEft+yy9QQSActn0TeG1QHTBgA+Sn3LKKNFtjmpVAGhPwyW7Y/LLQLK3VZms7XLzT+wVsTSZ2/QKuF/ook7Ot6S1GugBowkjf8Ahy+i190/6i1A2HwY0yXzG01oe73nfMqLbUQufJC2PDIvaPpd5dPKjpAdAO6Epf0hc7PGZ8SsWbYd67TtWa5uwkdMc6WyRv29OqjWxiWcv3pG6scygWw8Zar1O7HOOiXtwTtlNUmvyhXVtJQtWsVtqPRRuGajg1Zy9rExp7JVO5HhEp9PNKxM+uVCpaMhGwZneV6qxUOYqcnG24knVjvXbVV7P83KlzV2QRHJbY1mkvyTZmkaSORbkfghrL0hOEBwEgROmgULmvRpZ1NTWIE+0PHYRkuVriz7LgRxyPnsTV8CmB3nePWEDYM0fYmGnZ3H2qmQG3MYR8JKjRuplPtVHDLZs896hXt3WODgcIYezsz3ob+xrH9K9wKbWP1YABlsAgfL4Km2389zMLXdnZtkfzYg7ThcBicCQCJB1BJOQ2ROiEwEHFmIM5fExxzSujoUmlsBWy1PcIJOW4mEE1pBBBII3Jxb6AMECJGyc9vgMsskAaQCZafRyz1N7g5meKsZQcds+GasbQLjkCfAT9EZQuiqdkD+70TWyVXyAQWyNN6qcE/bcY9t88APVEU7ppN9mfElJyPpZmWXe5+gTOyXOW6pxhA0AC47xTB0nNBCY3Uewfe+jUqcmlznsO976NVsP9Doz1tf94/33fqKqFRdtv8A3H++79RVUIPeTOd8l7ATooFyhC5hS0Gw2y27CZWgsfSwMEYQSsmApMcpzxqXJ04+olDge2/pE6ok1e1ErzgI1VLghDFFByZ5y5IOBVZYiKdHEQBqUXarnqUzDmunwKrpObdirAudQm1O5qp0pnzy+aIb0fqbcI81qTMrM9UsBKsp0KoyFVwH83rSU7gHtP5D1RNK5qQ2E+JQ/KH0MyZsUmXOc48Sr2WfcFrmWOm3RjR/OKsDQNAAg2htDRmaN1VDo0574HzRtG4nzJeAeElOnFVuq8ClDX/RaLkG17j8FJlz0wZifHNHdZO5exohKRTjTJRKm6qqjURoB3EBsXMa8HeC4XbygY4VW5sqTgFXVciw0VVGcEzuf8B976NSh79wTW5j2D730aq4f6MZy1n71/vv/U5VAp4+4gXuLn6uJgcXE/VE07lpDYT4lI2tTI6GZrzU2UidAT4LWU7HTGjG8leHAaQBwCFh0fTKUrsqHRh88kTT6P1TrhHiVoTVC8KqzY3bQopdG+9U5D1VNruFw/AcQ+IT8KQhCw6UZ6yXJVBDuy2OOa0zrU8gY3YiNsKuVwkI6mZRo6XE7VB9NSJUHIMbYgaai2md6mvAeKWgnI+C5mpF4CiSmqjHvNQdCliCqcVq+AOFyre/iuuaqX0ljHTWVRf4LznqrrOCU1FwqhRe6dFxrlOUdzFLwVUXq6oqjC24SsuTe5vwH3vo1JXVE4uN8sd73/y1VwP9ACah7R8SuteizTG4clzqhuHIK8uldvcJQHrhKK6sbhyXurG4ckviv6AFBC9jRGAbgu9WNw5I+K/oQUvUg9EdWNw5LnVjcOS3jP6YoxrnWInqxuHJe6sbhyW8Z/TA4culyv6sbhyXurG4clvFf0wMXqsvKN6sbhyUeqG4cll0r+moDlRcUf1Q3DkFE0W7hyCPjP6YXl6rNRMzQb3RyC99nb3W8gh4r+mFuNVvemzqDe63kFH7M3ut5BHxX9AJHBVOK0H2ZndbyCibGzuM/KEPFf0KM+2rCl1rjpkn/wBjZ3GflHovCyM7jfyhbxX9MIMPNVvqQtH9kZ3G/lC46xU+4z8o9EPFf0zRlXAngE6uFkU3e+f0tR32Kn3GflHorLNZmtBwtaM5yAGcBUh0+mV2Y//Z"/>
          <p:cNvSpPr>
            <a:spLocks noChangeAspect="1" noChangeArrowheads="1"/>
          </p:cNvSpPr>
          <p:nvPr/>
        </p:nvSpPr>
        <p:spPr bwMode="auto">
          <a:xfrm>
            <a:off x="612775" y="-166688"/>
            <a:ext cx="2095500" cy="13144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l-PL"/>
          </a:p>
        </p:txBody>
      </p:sp>
      <p:pic>
        <p:nvPicPr>
          <p:cNvPr id="12" name="Obraz 11" descr="https://encrypted-tbn2.gstatic.com/images?q=tbn:ANd9GcSXWf-ACrO3UKGIar3xgU1exgVyiXqFmArKXTd_HY84_eiRf1qQPg"/>
          <p:cNvPicPr/>
          <p:nvPr/>
        </p:nvPicPr>
        <p:blipFill>
          <a:blip r:embed="rId2">
            <a:extLst>
              <a:ext uri="{28A0092B-C50C-407E-A947-70E740481C1C}">
                <a14:useLocalDpi xmlns:a14="http://schemas.microsoft.com/office/drawing/2010/main" val="0"/>
              </a:ext>
            </a:extLst>
          </a:blip>
          <a:srcRect/>
          <a:stretch>
            <a:fillRect/>
          </a:stretch>
        </p:blipFill>
        <p:spPr bwMode="auto">
          <a:xfrm>
            <a:off x="460375" y="4437112"/>
            <a:ext cx="2616835" cy="1744345"/>
          </a:xfrm>
          <a:prstGeom prst="rect">
            <a:avLst/>
          </a:prstGeom>
          <a:noFill/>
          <a:ln>
            <a:noFill/>
          </a:ln>
          <a:effectLst>
            <a:outerShdw blurRad="50800" dist="38100" dir="18900000" algn="bl" rotWithShape="0">
              <a:prstClr val="black">
                <a:alpha val="40000"/>
              </a:prstClr>
            </a:outerShdw>
          </a:effectLst>
        </p:spPr>
      </p:pic>
      <p:pic>
        <p:nvPicPr>
          <p:cNvPr id="13" name="Obraz 12" descr="https://encrypted-tbn1.gstatic.com/images?q=tbn:ANd9GcQ8XV-PcSoDznBmPgbXIqSM0OXVuphWn8vDyzOM_OauKG-EdiC2bA"/>
          <p:cNvPicPr/>
          <p:nvPr/>
        </p:nvPicPr>
        <p:blipFill>
          <a:blip r:embed="rId3">
            <a:extLst>
              <a:ext uri="{28A0092B-C50C-407E-A947-70E740481C1C}">
                <a14:useLocalDpi xmlns:a14="http://schemas.microsoft.com/office/drawing/2010/main" val="0"/>
              </a:ext>
            </a:extLst>
          </a:blip>
          <a:srcRect/>
          <a:stretch>
            <a:fillRect/>
          </a:stretch>
        </p:blipFill>
        <p:spPr bwMode="auto">
          <a:xfrm>
            <a:off x="3275856" y="4458067"/>
            <a:ext cx="2644775" cy="1723390"/>
          </a:xfrm>
          <a:prstGeom prst="rect">
            <a:avLst/>
          </a:prstGeom>
          <a:noFill/>
          <a:ln>
            <a:noFill/>
          </a:ln>
          <a:effectLst>
            <a:outerShdw blurRad="50800" dist="38100" dir="16200000" rotWithShape="0">
              <a:prstClr val="black">
                <a:alpha val="40000"/>
              </a:prstClr>
            </a:outerShdw>
          </a:effectLst>
        </p:spPr>
      </p:pic>
      <p:pic>
        <p:nvPicPr>
          <p:cNvPr id="14" name="Obraz 13" descr="https://encrypted-tbn1.gstatic.com/images?q=tbn:ANd9GcSOCqvWKUZN7gCj1ZT75_gCfBhwizYHBklcqDduTHpK5uRdTGanDQ"/>
          <p:cNvPicPr/>
          <p:nvPr/>
        </p:nvPicPr>
        <p:blipFill>
          <a:blip r:embed="rId4">
            <a:extLst>
              <a:ext uri="{28A0092B-C50C-407E-A947-70E740481C1C}">
                <a14:useLocalDpi xmlns:a14="http://schemas.microsoft.com/office/drawing/2010/main" val="0"/>
              </a:ext>
            </a:extLst>
          </a:blip>
          <a:srcRect/>
          <a:stretch>
            <a:fillRect/>
          </a:stretch>
        </p:blipFill>
        <p:spPr bwMode="auto">
          <a:xfrm>
            <a:off x="6084168" y="4458067"/>
            <a:ext cx="2736304" cy="1723390"/>
          </a:xfrm>
          <a:prstGeom prst="rect">
            <a:avLst/>
          </a:prstGeom>
          <a:noFill/>
          <a:ln>
            <a:noFill/>
          </a:ln>
          <a:effectLst>
            <a:outerShdw blurRad="50800" dist="38100" dir="16200000" rotWithShape="0">
              <a:prstClr val="black">
                <a:alpha val="40000"/>
              </a:prstClr>
            </a:outerShdw>
          </a:effectLst>
        </p:spPr>
      </p:pic>
    </p:spTree>
    <p:extLst>
      <p:ext uri="{BB962C8B-B14F-4D97-AF65-F5344CB8AC3E}">
        <p14:creationId xmlns:p14="http://schemas.microsoft.com/office/powerpoint/2010/main" val="22998904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a 1"/>
          <p:cNvGrpSpPr/>
          <p:nvPr/>
        </p:nvGrpSpPr>
        <p:grpSpPr>
          <a:xfrm>
            <a:off x="1403648" y="153706"/>
            <a:ext cx="7643785" cy="338554"/>
            <a:chOff x="1403648" y="153706"/>
            <a:chExt cx="7643785" cy="338554"/>
          </a:xfrm>
        </p:grpSpPr>
        <p:sp>
          <p:nvSpPr>
            <p:cNvPr id="3" name="pole tekstowe 2"/>
            <p:cNvSpPr txBox="1"/>
            <p:nvPr/>
          </p:nvSpPr>
          <p:spPr>
            <a:xfrm>
              <a:off x="7031209" y="153706"/>
              <a:ext cx="2016224" cy="338554"/>
            </a:xfrm>
            <a:prstGeom prst="rect">
              <a:avLst/>
            </a:prstGeom>
            <a:noFill/>
          </p:spPr>
          <p:txBody>
            <a:bodyPr wrap="square" rtlCol="0">
              <a:spAutoFit/>
            </a:bodyPr>
            <a:lstStyle/>
            <a:p>
              <a:r>
                <a:rPr lang="pl-PL" sz="1600" b="1" i="1" dirty="0" smtClean="0">
                  <a:solidFill>
                    <a:srgbClr val="FFC000"/>
                  </a:solidFill>
                </a:rPr>
                <a:t>Robert Zemeckis</a:t>
              </a:r>
              <a:endParaRPr lang="pl-PL" sz="1600" b="1" i="1" dirty="0">
                <a:solidFill>
                  <a:srgbClr val="FFC000"/>
                </a:solidFill>
              </a:endParaRPr>
            </a:p>
          </p:txBody>
        </p:sp>
        <p:cxnSp>
          <p:nvCxnSpPr>
            <p:cNvPr id="4" name="Łącznik prostoliniowy 3"/>
            <p:cNvCxnSpPr/>
            <p:nvPr/>
          </p:nvCxnSpPr>
          <p:spPr>
            <a:xfrm>
              <a:off x="1403648" y="187460"/>
              <a:ext cx="5328592" cy="0"/>
            </a:xfrm>
            <a:prstGeom prst="line">
              <a:avLst/>
            </a:prstGeom>
            <a:ln w="28575">
              <a:solidFill>
                <a:srgbClr val="663300"/>
              </a:solidFill>
              <a:prstDash val="sysDash"/>
            </a:ln>
          </p:spPr>
          <p:style>
            <a:lnRef idx="1">
              <a:schemeClr val="accent1"/>
            </a:lnRef>
            <a:fillRef idx="0">
              <a:schemeClr val="accent1"/>
            </a:fillRef>
            <a:effectRef idx="0">
              <a:schemeClr val="accent1"/>
            </a:effectRef>
            <a:fontRef idx="minor">
              <a:schemeClr val="tx1"/>
            </a:fontRef>
          </p:style>
        </p:cxnSp>
        <p:cxnSp>
          <p:nvCxnSpPr>
            <p:cNvPr id="5" name="Łącznik prostoliniowy 4"/>
            <p:cNvCxnSpPr/>
            <p:nvPr/>
          </p:nvCxnSpPr>
          <p:spPr>
            <a:xfrm>
              <a:off x="1403648" y="339860"/>
              <a:ext cx="5328592" cy="0"/>
            </a:xfrm>
            <a:prstGeom prst="line">
              <a:avLst/>
            </a:prstGeom>
            <a:ln w="28575">
              <a:solidFill>
                <a:srgbClr val="663300"/>
              </a:solidFill>
              <a:prstDash val="sysDash"/>
            </a:ln>
          </p:spPr>
          <p:style>
            <a:lnRef idx="1">
              <a:schemeClr val="accent1"/>
            </a:lnRef>
            <a:fillRef idx="0">
              <a:schemeClr val="accent1"/>
            </a:fillRef>
            <a:effectRef idx="0">
              <a:schemeClr val="accent1"/>
            </a:effectRef>
            <a:fontRef idx="minor">
              <a:schemeClr val="tx1"/>
            </a:fontRef>
          </p:style>
        </p:cxnSp>
        <p:cxnSp>
          <p:nvCxnSpPr>
            <p:cNvPr id="6" name="Łącznik prostoliniowy 5"/>
            <p:cNvCxnSpPr/>
            <p:nvPr/>
          </p:nvCxnSpPr>
          <p:spPr>
            <a:xfrm>
              <a:off x="1403648" y="492260"/>
              <a:ext cx="5328592" cy="0"/>
            </a:xfrm>
            <a:prstGeom prst="line">
              <a:avLst/>
            </a:prstGeom>
            <a:ln w="28575">
              <a:solidFill>
                <a:srgbClr val="663300"/>
              </a:solidFill>
              <a:prstDash val="sysDash"/>
            </a:ln>
          </p:spPr>
          <p:style>
            <a:lnRef idx="1">
              <a:schemeClr val="accent1"/>
            </a:lnRef>
            <a:fillRef idx="0">
              <a:schemeClr val="accent1"/>
            </a:fillRef>
            <a:effectRef idx="0">
              <a:schemeClr val="accent1"/>
            </a:effectRef>
            <a:fontRef idx="minor">
              <a:schemeClr val="tx1"/>
            </a:fontRef>
          </p:style>
        </p:cxnSp>
      </p:grpSp>
      <p:sp>
        <p:nvSpPr>
          <p:cNvPr id="7" name="pole tekstowe 6"/>
          <p:cNvSpPr txBox="1"/>
          <p:nvPr/>
        </p:nvSpPr>
        <p:spPr>
          <a:xfrm>
            <a:off x="46118" y="620688"/>
            <a:ext cx="6707681" cy="584775"/>
          </a:xfrm>
          <a:prstGeom prst="rect">
            <a:avLst/>
          </a:prstGeom>
          <a:noFill/>
        </p:spPr>
        <p:txBody>
          <a:bodyPr wrap="square" rtlCol="0">
            <a:spAutoFit/>
          </a:bodyPr>
          <a:lstStyle/>
          <a:p>
            <a:r>
              <a:rPr lang="pl-PL" sz="1600" b="1" dirty="0">
                <a:solidFill>
                  <a:schemeClr val="bg1"/>
                </a:solidFill>
                <a:latin typeface="Arial" pitchFamily="34" charset="0"/>
                <a:cs typeface="Arial" pitchFamily="34" charset="0"/>
              </a:rPr>
              <a:t>3. KTO WROBIŁ KRÓLIKA ROGERA? (1988) </a:t>
            </a:r>
            <a:br>
              <a:rPr lang="pl-PL" sz="1600" b="1" dirty="0">
                <a:solidFill>
                  <a:schemeClr val="bg1"/>
                </a:solidFill>
                <a:latin typeface="Arial" pitchFamily="34" charset="0"/>
                <a:cs typeface="Arial" pitchFamily="34" charset="0"/>
              </a:rPr>
            </a:br>
            <a:endParaRPr lang="pl-PL" sz="1600" b="1" dirty="0">
              <a:solidFill>
                <a:schemeClr val="bg1"/>
              </a:solidFill>
              <a:latin typeface="Arial" pitchFamily="34" charset="0"/>
              <a:cs typeface="Arial" pitchFamily="34" charset="0"/>
            </a:endParaRPr>
          </a:p>
        </p:txBody>
      </p:sp>
      <p:pic>
        <p:nvPicPr>
          <p:cNvPr id="8" name="Obraz 7" descr="https://encrypted-tbn1.gstatic.com/images?q=tbn:ANd9GcQUMe70xMKytJzIz3IVcWwbt7OyGxkM1efrlPkIlfh6yJu1tngJmA"/>
          <p:cNvPicPr/>
          <p:nvPr/>
        </p:nvPicPr>
        <p:blipFill>
          <a:blip r:embed="rId2">
            <a:extLst>
              <a:ext uri="{28A0092B-C50C-407E-A947-70E740481C1C}">
                <a14:useLocalDpi xmlns:a14="http://schemas.microsoft.com/office/drawing/2010/main" val="0"/>
              </a:ext>
            </a:extLst>
          </a:blip>
          <a:srcRect/>
          <a:stretch>
            <a:fillRect/>
          </a:stretch>
        </p:blipFill>
        <p:spPr bwMode="auto">
          <a:xfrm>
            <a:off x="5508104" y="620688"/>
            <a:ext cx="1728192" cy="1224136"/>
          </a:xfrm>
          <a:prstGeom prst="rect">
            <a:avLst/>
          </a:prstGeom>
          <a:noFill/>
          <a:ln>
            <a:noFill/>
          </a:ln>
          <a:effectLst>
            <a:outerShdw blurRad="50800" dist="38100" dir="16200000" rotWithShape="0">
              <a:prstClr val="black">
                <a:alpha val="40000"/>
              </a:prstClr>
            </a:outerShdw>
          </a:effectLst>
        </p:spPr>
      </p:pic>
      <p:sp>
        <p:nvSpPr>
          <p:cNvPr id="9" name="pole tekstowe 8"/>
          <p:cNvSpPr txBox="1"/>
          <p:nvPr/>
        </p:nvSpPr>
        <p:spPr>
          <a:xfrm>
            <a:off x="28358" y="1340768"/>
            <a:ext cx="8136904" cy="4524315"/>
          </a:xfrm>
          <a:prstGeom prst="rect">
            <a:avLst/>
          </a:prstGeom>
          <a:noFill/>
        </p:spPr>
        <p:txBody>
          <a:bodyPr wrap="square" rtlCol="0">
            <a:spAutoFit/>
          </a:bodyPr>
          <a:lstStyle/>
          <a:p>
            <a:r>
              <a:rPr lang="pl-PL" sz="1600" b="1" dirty="0">
                <a:solidFill>
                  <a:schemeClr val="bg1"/>
                </a:solidFill>
                <a:latin typeface="Arial" pitchFamily="34" charset="0"/>
                <a:cs typeface="Arial" pitchFamily="34" charset="0"/>
              </a:rPr>
              <a:t>4 .POWRÓT DO PRZYSZŁOŚCI 2 (1989) </a:t>
            </a:r>
            <a:br>
              <a:rPr lang="pl-PL" sz="1600" b="1" dirty="0">
                <a:solidFill>
                  <a:schemeClr val="bg1"/>
                </a:solidFill>
                <a:latin typeface="Arial" pitchFamily="34" charset="0"/>
                <a:cs typeface="Arial" pitchFamily="34" charset="0"/>
              </a:rPr>
            </a:br>
            <a:r>
              <a:rPr lang="pl-PL" sz="1600" b="1" dirty="0">
                <a:solidFill>
                  <a:schemeClr val="bg1"/>
                </a:solidFill>
                <a:latin typeface="Arial" pitchFamily="34" charset="0"/>
                <a:cs typeface="Arial" pitchFamily="34" charset="0"/>
              </a:rPr>
              <a:t>również współscenarzysta (wraz z Bobem </a:t>
            </a:r>
            <a:r>
              <a:rPr lang="pl-PL" sz="1600" b="1" dirty="0" err="1">
                <a:solidFill>
                  <a:schemeClr val="bg1"/>
                </a:solidFill>
                <a:latin typeface="Arial" pitchFamily="34" charset="0"/>
                <a:cs typeface="Arial" pitchFamily="34" charset="0"/>
              </a:rPr>
              <a:t>Gale'em</a:t>
            </a:r>
            <a:r>
              <a:rPr lang="pl-PL" sz="1600" b="1" dirty="0">
                <a:solidFill>
                  <a:schemeClr val="bg1"/>
                </a:solidFill>
                <a:latin typeface="Arial" pitchFamily="34" charset="0"/>
                <a:cs typeface="Arial" pitchFamily="34" charset="0"/>
              </a:rPr>
              <a:t>)</a:t>
            </a:r>
            <a:br>
              <a:rPr lang="pl-PL" sz="1600" b="1" dirty="0">
                <a:solidFill>
                  <a:schemeClr val="bg1"/>
                </a:solidFill>
                <a:latin typeface="Arial" pitchFamily="34" charset="0"/>
                <a:cs typeface="Arial" pitchFamily="34" charset="0"/>
              </a:rPr>
            </a:br>
            <a:r>
              <a:rPr lang="pl-PL" sz="1600" b="1" dirty="0">
                <a:solidFill>
                  <a:schemeClr val="bg1"/>
                </a:solidFill>
                <a:latin typeface="Arial" pitchFamily="34" charset="0"/>
                <a:cs typeface="Arial" pitchFamily="34" charset="0"/>
              </a:rPr>
              <a:t>występują: Michael </a:t>
            </a:r>
            <a:r>
              <a:rPr lang="pl-PL" sz="1600" b="1" dirty="0" err="1">
                <a:solidFill>
                  <a:schemeClr val="bg1"/>
                </a:solidFill>
                <a:latin typeface="Arial" pitchFamily="34" charset="0"/>
                <a:cs typeface="Arial" pitchFamily="34" charset="0"/>
              </a:rPr>
              <a:t>J.Fox</a:t>
            </a:r>
            <a:r>
              <a:rPr lang="pl-PL" sz="1600" b="1" dirty="0">
                <a:solidFill>
                  <a:schemeClr val="bg1"/>
                </a:solidFill>
                <a:latin typeface="Arial" pitchFamily="34" charset="0"/>
                <a:cs typeface="Arial" pitchFamily="34" charset="0"/>
              </a:rPr>
              <a:t>, Christopher Lloyd, Lea Thompson, Thomas </a:t>
            </a:r>
            <a:r>
              <a:rPr lang="pl-PL" sz="1600" b="1" dirty="0" err="1">
                <a:solidFill>
                  <a:schemeClr val="bg1"/>
                </a:solidFill>
                <a:latin typeface="Arial" pitchFamily="34" charset="0"/>
                <a:cs typeface="Arial" pitchFamily="34" charset="0"/>
              </a:rPr>
              <a:t>F.Wilson</a:t>
            </a:r>
            <a:r>
              <a:rPr lang="pl-PL" sz="1600" b="1" dirty="0">
                <a:solidFill>
                  <a:schemeClr val="bg1"/>
                </a:solidFill>
                <a:latin typeface="Arial" pitchFamily="34" charset="0"/>
                <a:cs typeface="Arial" pitchFamily="34" charset="0"/>
              </a:rPr>
              <a:t>, </a:t>
            </a:r>
            <a:r>
              <a:rPr lang="pl-PL" sz="1600" b="1" dirty="0" err="1">
                <a:solidFill>
                  <a:schemeClr val="bg1"/>
                </a:solidFill>
                <a:latin typeface="Arial" pitchFamily="34" charset="0"/>
                <a:cs typeface="Arial" pitchFamily="34" charset="0"/>
              </a:rPr>
              <a:t>Elisabeth</a:t>
            </a:r>
            <a:r>
              <a:rPr lang="pl-PL" sz="1600" b="1" dirty="0">
                <a:solidFill>
                  <a:schemeClr val="bg1"/>
                </a:solidFill>
                <a:latin typeface="Arial" pitchFamily="34" charset="0"/>
                <a:cs typeface="Arial" pitchFamily="34" charset="0"/>
              </a:rPr>
              <a:t> </a:t>
            </a:r>
            <a:r>
              <a:rPr lang="pl-PL" sz="1600" b="1" dirty="0" err="1">
                <a:solidFill>
                  <a:schemeClr val="bg1"/>
                </a:solidFill>
                <a:latin typeface="Arial" pitchFamily="34" charset="0"/>
                <a:cs typeface="Arial" pitchFamily="34" charset="0"/>
              </a:rPr>
              <a:t>Shue</a:t>
            </a:r>
            <a:endParaRPr lang="pl-PL" sz="1600" b="1" dirty="0">
              <a:solidFill>
                <a:schemeClr val="bg1"/>
              </a:solidFill>
              <a:latin typeface="Arial" pitchFamily="34" charset="0"/>
              <a:cs typeface="Arial" pitchFamily="34" charset="0"/>
            </a:endParaRPr>
          </a:p>
          <a:p>
            <a:pPr algn="just"/>
            <a:r>
              <a:rPr lang="pl-PL" sz="1600" b="1" dirty="0">
                <a:solidFill>
                  <a:schemeClr val="bg1"/>
                </a:solidFill>
                <a:latin typeface="Arial" pitchFamily="34" charset="0"/>
                <a:cs typeface="Arial" pitchFamily="34" charset="0"/>
              </a:rPr>
              <a:t>Druga i najmroczniejsza z trzech części sagi o czasoprzestrzennych przygodach </a:t>
            </a:r>
            <a:r>
              <a:rPr lang="pl-PL" sz="1600" b="1" dirty="0" err="1">
                <a:solidFill>
                  <a:schemeClr val="bg1"/>
                </a:solidFill>
                <a:latin typeface="Arial" pitchFamily="34" charset="0"/>
                <a:cs typeface="Arial" pitchFamily="34" charset="0"/>
              </a:rPr>
              <a:t>Marty'ego</a:t>
            </a:r>
            <a:r>
              <a:rPr lang="pl-PL" sz="1600" b="1" dirty="0">
                <a:solidFill>
                  <a:schemeClr val="bg1"/>
                </a:solidFill>
                <a:latin typeface="Arial" pitchFamily="34" charset="0"/>
                <a:cs typeface="Arial" pitchFamily="34" charset="0"/>
              </a:rPr>
              <a:t> </a:t>
            </a:r>
            <a:r>
              <a:rPr lang="pl-PL" sz="1600" b="1" dirty="0" err="1">
                <a:solidFill>
                  <a:schemeClr val="bg1"/>
                </a:solidFill>
                <a:latin typeface="Arial" pitchFamily="34" charset="0"/>
                <a:cs typeface="Arial" pitchFamily="34" charset="0"/>
              </a:rPr>
              <a:t>McFly</a:t>
            </a:r>
            <a:r>
              <a:rPr lang="pl-PL" sz="1600" b="1" dirty="0">
                <a:solidFill>
                  <a:schemeClr val="bg1"/>
                </a:solidFill>
                <a:latin typeface="Arial" pitchFamily="34" charset="0"/>
                <a:cs typeface="Arial" pitchFamily="34" charset="0"/>
              </a:rPr>
              <a:t>. Tym razem udaje się w przyszłość, żeby chronić własne dzieci. To, co wydaje się proste i ma zająć tylko chwilę, przeradza się ponownie w walkę, kiedy odwieczny wróg </a:t>
            </a:r>
            <a:r>
              <a:rPr lang="pl-PL" sz="1600" b="1" dirty="0" err="1">
                <a:solidFill>
                  <a:schemeClr val="bg1"/>
                </a:solidFill>
                <a:latin typeface="Arial" pitchFamily="34" charset="0"/>
                <a:cs typeface="Arial" pitchFamily="34" charset="0"/>
              </a:rPr>
              <a:t>Marty'ego</a:t>
            </a:r>
            <a:r>
              <a:rPr lang="pl-PL" sz="1600" b="1" dirty="0">
                <a:solidFill>
                  <a:schemeClr val="bg1"/>
                </a:solidFill>
                <a:latin typeface="Arial" pitchFamily="34" charset="0"/>
                <a:cs typeface="Arial" pitchFamily="34" charset="0"/>
              </a:rPr>
              <a:t> i jego rodziny, Biff, korzysta z wynalazku </a:t>
            </a:r>
            <a:r>
              <a:rPr lang="pl-PL" sz="1600" b="1" dirty="0" err="1">
                <a:solidFill>
                  <a:schemeClr val="bg1"/>
                </a:solidFill>
                <a:latin typeface="Arial" pitchFamily="34" charset="0"/>
                <a:cs typeface="Arial" pitchFamily="34" charset="0"/>
              </a:rPr>
              <a:t>Doca</a:t>
            </a:r>
            <a:r>
              <a:rPr lang="pl-PL" sz="1600" b="1" dirty="0">
                <a:solidFill>
                  <a:schemeClr val="bg1"/>
                </a:solidFill>
                <a:latin typeface="Arial" pitchFamily="34" charset="0"/>
                <a:cs typeface="Arial" pitchFamily="34" charset="0"/>
              </a:rPr>
              <a:t> dla własnych celów i przekazuje samemu sobie z przeszłości wyniki rozgrywek sportowych na kolejną dekadę. Od tego momentu przyszłość zaczyna biec dwubiegunowo. Marty musi koniecznie </a:t>
            </a:r>
            <a:r>
              <a:rPr lang="pl-PL" sz="1600" b="1" dirty="0" err="1">
                <a:solidFill>
                  <a:schemeClr val="bg1"/>
                </a:solidFill>
                <a:latin typeface="Arial" pitchFamily="34" charset="0"/>
                <a:cs typeface="Arial" pitchFamily="34" charset="0"/>
              </a:rPr>
              <a:t>odebrac</a:t>
            </a:r>
            <a:r>
              <a:rPr lang="pl-PL" sz="1600" b="1" dirty="0">
                <a:solidFill>
                  <a:schemeClr val="bg1"/>
                </a:solidFill>
                <a:latin typeface="Arial" pitchFamily="34" charset="0"/>
                <a:cs typeface="Arial" pitchFamily="34" charset="0"/>
              </a:rPr>
              <a:t> </a:t>
            </a:r>
            <a:r>
              <a:rPr lang="pl-PL" sz="1600" b="1" dirty="0" err="1">
                <a:solidFill>
                  <a:schemeClr val="bg1"/>
                </a:solidFill>
                <a:latin typeface="Arial" pitchFamily="34" charset="0"/>
                <a:cs typeface="Arial" pitchFamily="34" charset="0"/>
              </a:rPr>
              <a:t>Biffowi</a:t>
            </a:r>
            <a:r>
              <a:rPr lang="pl-PL" sz="1600" b="1" dirty="0">
                <a:solidFill>
                  <a:schemeClr val="bg1"/>
                </a:solidFill>
                <a:latin typeface="Arial" pitchFamily="34" charset="0"/>
                <a:cs typeface="Arial" pitchFamily="34" charset="0"/>
              </a:rPr>
              <a:t> wehikuł, gdyż inaczej przyszłość stanie się koszmarem.</a:t>
            </a:r>
          </a:p>
          <a:p>
            <a:pPr algn="just"/>
            <a:r>
              <a:rPr lang="pl-PL" sz="1600" b="1" dirty="0">
                <a:solidFill>
                  <a:schemeClr val="bg1"/>
                </a:solidFill>
                <a:latin typeface="Arial" pitchFamily="34" charset="0"/>
                <a:cs typeface="Arial" pitchFamily="34" charset="0"/>
              </a:rPr>
              <a:t> Zemeckis podjął się kontynuacji pierwszej części uznając, iż postać </a:t>
            </a:r>
            <a:r>
              <a:rPr lang="pl-PL" sz="1600" b="1" dirty="0" err="1">
                <a:solidFill>
                  <a:schemeClr val="bg1"/>
                </a:solidFill>
                <a:latin typeface="Arial" pitchFamily="34" charset="0"/>
                <a:cs typeface="Arial" pitchFamily="34" charset="0"/>
              </a:rPr>
              <a:t>McFly'a</a:t>
            </a:r>
            <a:r>
              <a:rPr lang="pl-PL" sz="1600" b="1" dirty="0">
                <a:solidFill>
                  <a:schemeClr val="bg1"/>
                </a:solidFill>
                <a:latin typeface="Arial" pitchFamily="34" charset="0"/>
                <a:cs typeface="Arial" pitchFamily="34" charset="0"/>
              </a:rPr>
              <a:t> zasługuje na rozwinięcie, gdyż dotąd niewiele wiedzieliśmy  o nim samym, Druga część nie jest tak zabawna jak jej poprzedniczka, ponieważ klimat tragedii jaka może nastąpić w przyszłości jest mroczny i przygnębiający. Niemniej Zemeckis trzyma poziom i film można uważać za udany. </a:t>
            </a:r>
          </a:p>
          <a:p>
            <a:pPr algn="just"/>
            <a:endParaRPr lang="pl-PL" sz="1600" b="1" dirty="0">
              <a:solidFill>
                <a:schemeClr val="bg1"/>
              </a:solidFill>
              <a:latin typeface="Arial" pitchFamily="34" charset="0"/>
              <a:cs typeface="Arial" pitchFamily="34" charset="0"/>
            </a:endParaRPr>
          </a:p>
        </p:txBody>
      </p:sp>
      <p:pic>
        <p:nvPicPr>
          <p:cNvPr id="10" name="il_fi" descr="http://www.imcdb.org/images/001/877.jpg"/>
          <p:cNvPicPr/>
          <p:nvPr/>
        </p:nvPicPr>
        <p:blipFill>
          <a:blip r:embed="rId3">
            <a:extLst>
              <a:ext uri="{28A0092B-C50C-407E-A947-70E740481C1C}">
                <a14:useLocalDpi xmlns:a14="http://schemas.microsoft.com/office/drawing/2010/main" val="0"/>
              </a:ext>
            </a:extLst>
          </a:blip>
          <a:srcRect/>
          <a:stretch>
            <a:fillRect/>
          </a:stretch>
        </p:blipFill>
        <p:spPr bwMode="auto">
          <a:xfrm>
            <a:off x="2247900" y="5517232"/>
            <a:ext cx="3332212" cy="1228616"/>
          </a:xfrm>
          <a:prstGeom prst="rect">
            <a:avLst/>
          </a:prstGeom>
          <a:noFill/>
          <a:ln>
            <a:noFill/>
          </a:ln>
        </p:spPr>
      </p:pic>
    </p:spTree>
    <p:extLst>
      <p:ext uri="{BB962C8B-B14F-4D97-AF65-F5344CB8AC3E}">
        <p14:creationId xmlns:p14="http://schemas.microsoft.com/office/powerpoint/2010/main" val="32061920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a 1"/>
          <p:cNvGrpSpPr/>
          <p:nvPr/>
        </p:nvGrpSpPr>
        <p:grpSpPr>
          <a:xfrm>
            <a:off x="1403648" y="153706"/>
            <a:ext cx="7643785" cy="338554"/>
            <a:chOff x="1403648" y="153706"/>
            <a:chExt cx="7643785" cy="338554"/>
          </a:xfrm>
        </p:grpSpPr>
        <p:sp>
          <p:nvSpPr>
            <p:cNvPr id="3" name="pole tekstowe 2"/>
            <p:cNvSpPr txBox="1"/>
            <p:nvPr/>
          </p:nvSpPr>
          <p:spPr>
            <a:xfrm>
              <a:off x="7031209" y="153706"/>
              <a:ext cx="2016224" cy="338554"/>
            </a:xfrm>
            <a:prstGeom prst="rect">
              <a:avLst/>
            </a:prstGeom>
            <a:noFill/>
          </p:spPr>
          <p:txBody>
            <a:bodyPr wrap="square" rtlCol="0">
              <a:spAutoFit/>
            </a:bodyPr>
            <a:lstStyle/>
            <a:p>
              <a:r>
                <a:rPr lang="pl-PL" sz="1600" b="1" i="1" dirty="0" smtClean="0">
                  <a:solidFill>
                    <a:srgbClr val="FFC000"/>
                  </a:solidFill>
                </a:rPr>
                <a:t>Robert Zemeckis</a:t>
              </a:r>
              <a:endParaRPr lang="pl-PL" sz="1600" b="1" i="1" dirty="0">
                <a:solidFill>
                  <a:srgbClr val="FFC000"/>
                </a:solidFill>
              </a:endParaRPr>
            </a:p>
          </p:txBody>
        </p:sp>
        <p:cxnSp>
          <p:nvCxnSpPr>
            <p:cNvPr id="4" name="Łącznik prostoliniowy 3"/>
            <p:cNvCxnSpPr/>
            <p:nvPr/>
          </p:nvCxnSpPr>
          <p:spPr>
            <a:xfrm>
              <a:off x="1403648" y="187460"/>
              <a:ext cx="5328592" cy="0"/>
            </a:xfrm>
            <a:prstGeom prst="line">
              <a:avLst/>
            </a:prstGeom>
            <a:ln w="28575">
              <a:solidFill>
                <a:srgbClr val="663300"/>
              </a:solidFill>
              <a:prstDash val="sysDash"/>
            </a:ln>
          </p:spPr>
          <p:style>
            <a:lnRef idx="1">
              <a:schemeClr val="accent1"/>
            </a:lnRef>
            <a:fillRef idx="0">
              <a:schemeClr val="accent1"/>
            </a:fillRef>
            <a:effectRef idx="0">
              <a:schemeClr val="accent1"/>
            </a:effectRef>
            <a:fontRef idx="minor">
              <a:schemeClr val="tx1"/>
            </a:fontRef>
          </p:style>
        </p:cxnSp>
        <p:cxnSp>
          <p:nvCxnSpPr>
            <p:cNvPr id="5" name="Łącznik prostoliniowy 4"/>
            <p:cNvCxnSpPr/>
            <p:nvPr/>
          </p:nvCxnSpPr>
          <p:spPr>
            <a:xfrm>
              <a:off x="1403648" y="339860"/>
              <a:ext cx="5328592" cy="0"/>
            </a:xfrm>
            <a:prstGeom prst="line">
              <a:avLst/>
            </a:prstGeom>
            <a:ln w="28575">
              <a:solidFill>
                <a:srgbClr val="663300"/>
              </a:solidFill>
              <a:prstDash val="sysDash"/>
            </a:ln>
          </p:spPr>
          <p:style>
            <a:lnRef idx="1">
              <a:schemeClr val="accent1"/>
            </a:lnRef>
            <a:fillRef idx="0">
              <a:schemeClr val="accent1"/>
            </a:fillRef>
            <a:effectRef idx="0">
              <a:schemeClr val="accent1"/>
            </a:effectRef>
            <a:fontRef idx="minor">
              <a:schemeClr val="tx1"/>
            </a:fontRef>
          </p:style>
        </p:cxnSp>
        <p:cxnSp>
          <p:nvCxnSpPr>
            <p:cNvPr id="6" name="Łącznik prostoliniowy 5"/>
            <p:cNvCxnSpPr/>
            <p:nvPr/>
          </p:nvCxnSpPr>
          <p:spPr>
            <a:xfrm>
              <a:off x="1403648" y="492260"/>
              <a:ext cx="5328592" cy="0"/>
            </a:xfrm>
            <a:prstGeom prst="line">
              <a:avLst/>
            </a:prstGeom>
            <a:ln w="28575">
              <a:solidFill>
                <a:srgbClr val="663300"/>
              </a:solidFill>
              <a:prstDash val="sysDash"/>
            </a:ln>
          </p:spPr>
          <p:style>
            <a:lnRef idx="1">
              <a:schemeClr val="accent1"/>
            </a:lnRef>
            <a:fillRef idx="0">
              <a:schemeClr val="accent1"/>
            </a:fillRef>
            <a:effectRef idx="0">
              <a:schemeClr val="accent1"/>
            </a:effectRef>
            <a:fontRef idx="minor">
              <a:schemeClr val="tx1"/>
            </a:fontRef>
          </p:style>
        </p:cxnSp>
      </p:grpSp>
      <p:sp>
        <p:nvSpPr>
          <p:cNvPr id="7" name="pole tekstowe 6"/>
          <p:cNvSpPr txBox="1"/>
          <p:nvPr/>
        </p:nvSpPr>
        <p:spPr>
          <a:xfrm>
            <a:off x="395536" y="620688"/>
            <a:ext cx="8424936" cy="3785652"/>
          </a:xfrm>
          <a:prstGeom prst="rect">
            <a:avLst/>
          </a:prstGeom>
          <a:noFill/>
        </p:spPr>
        <p:txBody>
          <a:bodyPr wrap="square" rtlCol="0">
            <a:spAutoFit/>
          </a:bodyPr>
          <a:lstStyle/>
          <a:p>
            <a:r>
              <a:rPr lang="pl-PL" sz="1600" b="1" dirty="0">
                <a:solidFill>
                  <a:schemeClr val="bg1"/>
                </a:solidFill>
                <a:latin typeface="Arial" pitchFamily="34" charset="0"/>
                <a:cs typeface="Arial" pitchFamily="34" charset="0"/>
              </a:rPr>
              <a:t>5. POWRÓT DO PRZYSZŁOŚCI 3 (1990) </a:t>
            </a:r>
            <a:br>
              <a:rPr lang="pl-PL" sz="1600" b="1" dirty="0">
                <a:solidFill>
                  <a:schemeClr val="bg1"/>
                </a:solidFill>
                <a:latin typeface="Arial" pitchFamily="34" charset="0"/>
                <a:cs typeface="Arial" pitchFamily="34" charset="0"/>
              </a:rPr>
            </a:br>
            <a:r>
              <a:rPr lang="pl-PL" sz="1600" b="1" dirty="0" smtClean="0">
                <a:solidFill>
                  <a:schemeClr val="bg1"/>
                </a:solidFill>
                <a:latin typeface="Arial" pitchFamily="34" charset="0"/>
                <a:cs typeface="Arial" pitchFamily="34" charset="0"/>
              </a:rPr>
              <a:t>współscenarzysta </a:t>
            </a:r>
            <a:r>
              <a:rPr lang="pl-PL" sz="1600" b="1" dirty="0">
                <a:solidFill>
                  <a:schemeClr val="bg1"/>
                </a:solidFill>
                <a:latin typeface="Arial" pitchFamily="34" charset="0"/>
                <a:cs typeface="Arial" pitchFamily="34" charset="0"/>
              </a:rPr>
              <a:t>(wraz z Bobem </a:t>
            </a:r>
            <a:r>
              <a:rPr lang="pl-PL" sz="1600" b="1" dirty="0" err="1">
                <a:solidFill>
                  <a:schemeClr val="bg1"/>
                </a:solidFill>
                <a:latin typeface="Arial" pitchFamily="34" charset="0"/>
                <a:cs typeface="Arial" pitchFamily="34" charset="0"/>
              </a:rPr>
              <a:t>Gale'em</a:t>
            </a:r>
            <a:r>
              <a:rPr lang="pl-PL" sz="1600" b="1" dirty="0">
                <a:solidFill>
                  <a:schemeClr val="bg1"/>
                </a:solidFill>
                <a:latin typeface="Arial" pitchFamily="34" charset="0"/>
                <a:cs typeface="Arial" pitchFamily="34" charset="0"/>
              </a:rPr>
              <a:t>)</a:t>
            </a:r>
            <a:br>
              <a:rPr lang="pl-PL" sz="1600" b="1" dirty="0">
                <a:solidFill>
                  <a:schemeClr val="bg1"/>
                </a:solidFill>
                <a:latin typeface="Arial" pitchFamily="34" charset="0"/>
                <a:cs typeface="Arial" pitchFamily="34" charset="0"/>
              </a:rPr>
            </a:br>
            <a:r>
              <a:rPr lang="pl-PL" sz="1600" b="1" dirty="0">
                <a:solidFill>
                  <a:schemeClr val="bg1"/>
                </a:solidFill>
                <a:latin typeface="Arial" pitchFamily="34" charset="0"/>
                <a:cs typeface="Arial" pitchFamily="34" charset="0"/>
              </a:rPr>
              <a:t>występują: Michael J. Fox, Christopher Lloyd, Mary </a:t>
            </a:r>
            <a:r>
              <a:rPr lang="pl-PL" sz="1600" b="1" dirty="0" err="1">
                <a:solidFill>
                  <a:schemeClr val="bg1"/>
                </a:solidFill>
                <a:latin typeface="Arial" pitchFamily="34" charset="0"/>
                <a:cs typeface="Arial" pitchFamily="34" charset="0"/>
              </a:rPr>
              <a:t>Steenburgen</a:t>
            </a:r>
            <a:r>
              <a:rPr lang="pl-PL" sz="1600" b="1" dirty="0">
                <a:solidFill>
                  <a:schemeClr val="bg1"/>
                </a:solidFill>
                <a:latin typeface="Arial" pitchFamily="34" charset="0"/>
                <a:cs typeface="Arial" pitchFamily="34" charset="0"/>
              </a:rPr>
              <a:t>, Thomas </a:t>
            </a:r>
            <a:r>
              <a:rPr lang="pl-PL" sz="1600" b="1" dirty="0" err="1" smtClean="0">
                <a:solidFill>
                  <a:schemeClr val="bg1"/>
                </a:solidFill>
                <a:latin typeface="Arial" pitchFamily="34" charset="0"/>
                <a:cs typeface="Arial" pitchFamily="34" charset="0"/>
              </a:rPr>
              <a:t>F.Wilson</a:t>
            </a:r>
            <a:endParaRPr lang="pl-PL" sz="1600" b="1" dirty="0" smtClean="0">
              <a:solidFill>
                <a:schemeClr val="bg1"/>
              </a:solidFill>
              <a:latin typeface="Arial" pitchFamily="34" charset="0"/>
              <a:cs typeface="Arial" pitchFamily="34" charset="0"/>
            </a:endParaRPr>
          </a:p>
          <a:p>
            <a:pPr algn="just"/>
            <a:r>
              <a:rPr lang="pl-PL" sz="1600" b="1" dirty="0">
                <a:solidFill>
                  <a:schemeClr val="bg1"/>
                </a:solidFill>
                <a:latin typeface="Arial" pitchFamily="34" charset="0"/>
                <a:cs typeface="Arial" pitchFamily="34" charset="0"/>
              </a:rPr>
              <a:t>Chyba najzabawniejsza i najbardziej widowiskowa ze wszystkich trzech części sagi. Rzecz dzieje się </a:t>
            </a:r>
            <a:r>
              <a:rPr lang="pl-PL" sz="1600" b="1" dirty="0" smtClean="0">
                <a:solidFill>
                  <a:schemeClr val="bg1"/>
                </a:solidFill>
                <a:latin typeface="Arial" pitchFamily="34" charset="0"/>
                <a:cs typeface="Arial" pitchFamily="34" charset="0"/>
              </a:rPr>
              <a:t>na </a:t>
            </a:r>
            <a:r>
              <a:rPr lang="pl-PL" sz="1600" b="1" dirty="0">
                <a:solidFill>
                  <a:schemeClr val="bg1"/>
                </a:solidFill>
                <a:latin typeface="Arial" pitchFamily="34" charset="0"/>
                <a:cs typeface="Arial" pitchFamily="34" charset="0"/>
              </a:rPr>
              <a:t>Dzikim Zachodzie. Marty wyprawia się w daleką przeszłość (1885 rok), żeby ratować </a:t>
            </a:r>
            <a:r>
              <a:rPr lang="pl-PL" sz="1600" b="1" dirty="0" err="1">
                <a:solidFill>
                  <a:schemeClr val="bg1"/>
                </a:solidFill>
                <a:latin typeface="Arial" pitchFamily="34" charset="0"/>
                <a:cs typeface="Arial" pitchFamily="34" charset="0"/>
              </a:rPr>
              <a:t>Doca</a:t>
            </a:r>
            <a:r>
              <a:rPr lang="pl-PL" sz="1600" b="1" dirty="0">
                <a:solidFill>
                  <a:schemeClr val="bg1"/>
                </a:solidFill>
                <a:latin typeface="Arial" pitchFamily="34" charset="0"/>
                <a:cs typeface="Arial" pitchFamily="34" charset="0"/>
              </a:rPr>
              <a:t> przed śmiercią z rąk rewolwerowca "Wściekłego Psa" </a:t>
            </a:r>
            <a:r>
              <a:rPr lang="pl-PL" sz="1600" b="1" dirty="0" err="1">
                <a:solidFill>
                  <a:schemeClr val="bg1"/>
                </a:solidFill>
                <a:latin typeface="Arial" pitchFamily="34" charset="0"/>
                <a:cs typeface="Arial" pitchFamily="34" charset="0"/>
              </a:rPr>
              <a:t>Tannena</a:t>
            </a:r>
            <a:r>
              <a:rPr lang="pl-PL" sz="1600" b="1" dirty="0">
                <a:solidFill>
                  <a:schemeClr val="bg1"/>
                </a:solidFill>
                <a:latin typeface="Arial" pitchFamily="34" charset="0"/>
                <a:cs typeface="Arial" pitchFamily="34" charset="0"/>
              </a:rPr>
              <a:t>, przodka Biff. Kręcąc ostatnią część trylogii,  Zemeckis zabawił się zamieniając w pewien sposób role postaci: Marty reprezentuje tutaj głos rozsądku, zaś </a:t>
            </a:r>
            <a:r>
              <a:rPr lang="pl-PL" sz="1600" b="1" dirty="0" err="1">
                <a:solidFill>
                  <a:schemeClr val="bg1"/>
                </a:solidFill>
                <a:latin typeface="Arial" pitchFamily="34" charset="0"/>
                <a:cs typeface="Arial" pitchFamily="34" charset="0"/>
              </a:rPr>
              <a:t>Doc</a:t>
            </a:r>
            <a:r>
              <a:rPr lang="pl-PL" sz="1600" b="1" dirty="0">
                <a:solidFill>
                  <a:schemeClr val="bg1"/>
                </a:solidFill>
                <a:latin typeface="Arial" pitchFamily="34" charset="0"/>
                <a:cs typeface="Arial" pitchFamily="34" charset="0"/>
              </a:rPr>
              <a:t> kompletnie traci głowę dla uroczej nauczycielki.</a:t>
            </a:r>
          </a:p>
          <a:p>
            <a:pPr algn="just"/>
            <a:r>
              <a:rPr lang="pl-PL" sz="1600" b="1" dirty="0">
                <a:solidFill>
                  <a:schemeClr val="bg1"/>
                </a:solidFill>
                <a:latin typeface="Arial" pitchFamily="34" charset="0"/>
                <a:cs typeface="Arial" pitchFamily="34" charset="0"/>
              </a:rPr>
              <a:t>Po ukończeniu "Powrotu do przyszłości 3" Zemeckis stwierdził, że jest bardzo dumny ze swojej trylogii. I słusznie: mimo różnic klimatycznych, cała saga jest przemyślaną całością  z kilkoma konsekwentnie przewijającymi się motywami. Wszystkie trzy filmy zgrabnie łączą się ze sobą i we wszystkich widać zmysł narracyjny i poczucie humoru charakterystyczne dla Zemeckisa.</a:t>
            </a:r>
          </a:p>
          <a:p>
            <a:pPr algn="just"/>
            <a:r>
              <a:rPr lang="pl-PL" sz="1600" b="1" dirty="0" smtClean="0">
                <a:solidFill>
                  <a:schemeClr val="bg1"/>
                </a:solidFill>
                <a:latin typeface="Arial" pitchFamily="34" charset="0"/>
                <a:cs typeface="Arial" pitchFamily="34" charset="0"/>
              </a:rPr>
              <a:t> </a:t>
            </a:r>
            <a:endParaRPr lang="pl-PL" sz="1600" b="1" dirty="0">
              <a:solidFill>
                <a:schemeClr val="bg1"/>
              </a:solidFill>
              <a:latin typeface="Arial" pitchFamily="34" charset="0"/>
              <a:cs typeface="Arial" pitchFamily="34" charset="0"/>
            </a:endParaRPr>
          </a:p>
        </p:txBody>
      </p:sp>
      <p:pic>
        <p:nvPicPr>
          <p:cNvPr id="8" name="Obraz 7" descr="BACK TO THE FUTURE PART III"/>
          <p:cNvPicPr/>
          <p:nvPr/>
        </p:nvPicPr>
        <p:blipFill>
          <a:blip r:embed="rId2">
            <a:extLst>
              <a:ext uri="{28A0092B-C50C-407E-A947-70E740481C1C}">
                <a14:useLocalDpi xmlns:a14="http://schemas.microsoft.com/office/drawing/2010/main" val="0"/>
              </a:ext>
            </a:extLst>
          </a:blip>
          <a:srcRect/>
          <a:stretch>
            <a:fillRect/>
          </a:stretch>
        </p:blipFill>
        <p:spPr bwMode="auto">
          <a:xfrm>
            <a:off x="899592" y="4221087"/>
            <a:ext cx="2018665" cy="1936115"/>
          </a:xfrm>
          <a:prstGeom prst="rect">
            <a:avLst/>
          </a:prstGeom>
          <a:noFill/>
          <a:ln>
            <a:noFill/>
          </a:ln>
          <a:effectLst>
            <a:outerShdw blurRad="50800" dist="38100" dir="16200000" rotWithShape="0">
              <a:prstClr val="black">
                <a:alpha val="40000"/>
              </a:prstClr>
            </a:outerShdw>
          </a:effectLst>
        </p:spPr>
      </p:pic>
      <p:pic>
        <p:nvPicPr>
          <p:cNvPr id="9" name="il_fi" descr="http://www.otofotki.pl/img2/obrazki/kv15_33.jpg"/>
          <p:cNvPicPr/>
          <p:nvPr/>
        </p:nvPicPr>
        <p:blipFill>
          <a:blip r:embed="rId3">
            <a:extLst>
              <a:ext uri="{28A0092B-C50C-407E-A947-70E740481C1C}">
                <a14:useLocalDpi xmlns:a14="http://schemas.microsoft.com/office/drawing/2010/main" val="0"/>
              </a:ext>
            </a:extLst>
          </a:blip>
          <a:srcRect/>
          <a:stretch>
            <a:fillRect/>
          </a:stretch>
        </p:blipFill>
        <p:spPr bwMode="auto">
          <a:xfrm>
            <a:off x="4211960" y="4223006"/>
            <a:ext cx="3597275" cy="1955165"/>
          </a:xfrm>
          <a:prstGeom prst="rect">
            <a:avLst/>
          </a:prstGeom>
          <a:noFill/>
          <a:ln>
            <a:noFill/>
          </a:ln>
          <a:effectLst>
            <a:outerShdw blurRad="50800" dist="38100" dir="16200000" rotWithShape="0">
              <a:prstClr val="black">
                <a:alpha val="40000"/>
              </a:prstClr>
            </a:outerShdw>
          </a:effectLst>
        </p:spPr>
      </p:pic>
    </p:spTree>
    <p:extLst>
      <p:ext uri="{BB962C8B-B14F-4D97-AF65-F5344CB8AC3E}">
        <p14:creationId xmlns:p14="http://schemas.microsoft.com/office/powerpoint/2010/main" val="40319460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a 1"/>
          <p:cNvGrpSpPr/>
          <p:nvPr/>
        </p:nvGrpSpPr>
        <p:grpSpPr>
          <a:xfrm>
            <a:off x="1403648" y="153706"/>
            <a:ext cx="7643785" cy="338554"/>
            <a:chOff x="1403648" y="153706"/>
            <a:chExt cx="7643785" cy="338554"/>
          </a:xfrm>
        </p:grpSpPr>
        <p:sp>
          <p:nvSpPr>
            <p:cNvPr id="3" name="pole tekstowe 2"/>
            <p:cNvSpPr txBox="1"/>
            <p:nvPr/>
          </p:nvSpPr>
          <p:spPr>
            <a:xfrm>
              <a:off x="7031209" y="153706"/>
              <a:ext cx="2016224" cy="338554"/>
            </a:xfrm>
            <a:prstGeom prst="rect">
              <a:avLst/>
            </a:prstGeom>
            <a:noFill/>
          </p:spPr>
          <p:txBody>
            <a:bodyPr wrap="square" rtlCol="0">
              <a:spAutoFit/>
            </a:bodyPr>
            <a:lstStyle/>
            <a:p>
              <a:r>
                <a:rPr lang="pl-PL" sz="1600" b="1" i="1" dirty="0" smtClean="0">
                  <a:solidFill>
                    <a:srgbClr val="FFC000"/>
                  </a:solidFill>
                </a:rPr>
                <a:t>Robert Zemeckis</a:t>
              </a:r>
              <a:endParaRPr lang="pl-PL" sz="1600" b="1" i="1" dirty="0">
                <a:solidFill>
                  <a:srgbClr val="FFC000"/>
                </a:solidFill>
              </a:endParaRPr>
            </a:p>
          </p:txBody>
        </p:sp>
        <p:cxnSp>
          <p:nvCxnSpPr>
            <p:cNvPr id="4" name="Łącznik prostoliniowy 3"/>
            <p:cNvCxnSpPr/>
            <p:nvPr/>
          </p:nvCxnSpPr>
          <p:spPr>
            <a:xfrm>
              <a:off x="1403648" y="187460"/>
              <a:ext cx="5328592" cy="0"/>
            </a:xfrm>
            <a:prstGeom prst="line">
              <a:avLst/>
            </a:prstGeom>
            <a:ln w="28575">
              <a:solidFill>
                <a:srgbClr val="663300"/>
              </a:solidFill>
              <a:prstDash val="sysDash"/>
            </a:ln>
          </p:spPr>
          <p:style>
            <a:lnRef idx="1">
              <a:schemeClr val="accent1"/>
            </a:lnRef>
            <a:fillRef idx="0">
              <a:schemeClr val="accent1"/>
            </a:fillRef>
            <a:effectRef idx="0">
              <a:schemeClr val="accent1"/>
            </a:effectRef>
            <a:fontRef idx="minor">
              <a:schemeClr val="tx1"/>
            </a:fontRef>
          </p:style>
        </p:cxnSp>
        <p:cxnSp>
          <p:nvCxnSpPr>
            <p:cNvPr id="5" name="Łącznik prostoliniowy 4"/>
            <p:cNvCxnSpPr/>
            <p:nvPr/>
          </p:nvCxnSpPr>
          <p:spPr>
            <a:xfrm>
              <a:off x="1403648" y="339860"/>
              <a:ext cx="5328592" cy="0"/>
            </a:xfrm>
            <a:prstGeom prst="line">
              <a:avLst/>
            </a:prstGeom>
            <a:ln w="28575">
              <a:solidFill>
                <a:srgbClr val="663300"/>
              </a:solidFill>
              <a:prstDash val="sysDash"/>
            </a:ln>
          </p:spPr>
          <p:style>
            <a:lnRef idx="1">
              <a:schemeClr val="accent1"/>
            </a:lnRef>
            <a:fillRef idx="0">
              <a:schemeClr val="accent1"/>
            </a:fillRef>
            <a:effectRef idx="0">
              <a:schemeClr val="accent1"/>
            </a:effectRef>
            <a:fontRef idx="minor">
              <a:schemeClr val="tx1"/>
            </a:fontRef>
          </p:style>
        </p:cxnSp>
        <p:cxnSp>
          <p:nvCxnSpPr>
            <p:cNvPr id="6" name="Łącznik prostoliniowy 5"/>
            <p:cNvCxnSpPr/>
            <p:nvPr/>
          </p:nvCxnSpPr>
          <p:spPr>
            <a:xfrm>
              <a:off x="1403648" y="492260"/>
              <a:ext cx="5328592" cy="0"/>
            </a:xfrm>
            <a:prstGeom prst="line">
              <a:avLst/>
            </a:prstGeom>
            <a:ln w="28575">
              <a:solidFill>
                <a:srgbClr val="663300"/>
              </a:solidFill>
              <a:prstDash val="sysDash"/>
            </a:ln>
          </p:spPr>
          <p:style>
            <a:lnRef idx="1">
              <a:schemeClr val="accent1"/>
            </a:lnRef>
            <a:fillRef idx="0">
              <a:schemeClr val="accent1"/>
            </a:fillRef>
            <a:effectRef idx="0">
              <a:schemeClr val="accent1"/>
            </a:effectRef>
            <a:fontRef idx="minor">
              <a:schemeClr val="tx1"/>
            </a:fontRef>
          </p:style>
        </p:cxnSp>
      </p:grpSp>
      <p:sp>
        <p:nvSpPr>
          <p:cNvPr id="7" name="Prostokąt 6"/>
          <p:cNvSpPr/>
          <p:nvPr/>
        </p:nvSpPr>
        <p:spPr>
          <a:xfrm>
            <a:off x="179512" y="764704"/>
            <a:ext cx="4090543" cy="338554"/>
          </a:xfrm>
          <a:prstGeom prst="rect">
            <a:avLst/>
          </a:prstGeom>
        </p:spPr>
        <p:txBody>
          <a:bodyPr wrap="none">
            <a:spAutoFit/>
          </a:bodyPr>
          <a:lstStyle/>
          <a:p>
            <a:r>
              <a:rPr lang="pl-PL" sz="1600" b="1" dirty="0">
                <a:solidFill>
                  <a:schemeClr val="bg1"/>
                </a:solidFill>
                <a:latin typeface="Arial" pitchFamily="34" charset="0"/>
                <a:cs typeface="Arial" pitchFamily="34" charset="0"/>
              </a:rPr>
              <a:t>6. ZE ŚMIERCIĄ JEJ DO TWARZY (1992)</a:t>
            </a:r>
          </a:p>
        </p:txBody>
      </p:sp>
      <p:pic>
        <p:nvPicPr>
          <p:cNvPr id="8" name="Obraz 7" descr="http://film.onet.pl/_i/film/z/ze_smiercia_jej_do_twarzy/d.jpg"/>
          <p:cNvPicPr/>
          <p:nvPr/>
        </p:nvPicPr>
        <p:blipFill>
          <a:blip r:embed="rId2">
            <a:extLst>
              <a:ext uri="{28A0092B-C50C-407E-A947-70E740481C1C}">
                <a14:useLocalDpi xmlns:a14="http://schemas.microsoft.com/office/drawing/2010/main" val="0"/>
              </a:ext>
            </a:extLst>
          </a:blip>
          <a:srcRect/>
          <a:stretch>
            <a:fillRect/>
          </a:stretch>
        </p:blipFill>
        <p:spPr bwMode="auto">
          <a:xfrm>
            <a:off x="4646785" y="620688"/>
            <a:ext cx="2229472" cy="1152128"/>
          </a:xfrm>
          <a:prstGeom prst="rect">
            <a:avLst/>
          </a:prstGeom>
          <a:noFill/>
          <a:ln>
            <a:noFill/>
          </a:ln>
          <a:effectLst>
            <a:outerShdw blurRad="50800" dist="38100" dir="16200000" rotWithShape="0">
              <a:prstClr val="black">
                <a:alpha val="40000"/>
              </a:prstClr>
            </a:outerShdw>
          </a:effectLst>
        </p:spPr>
      </p:pic>
      <p:pic>
        <p:nvPicPr>
          <p:cNvPr id="9" name="Obraz 8" descr="FORREST GUMP"/>
          <p:cNvPicPr/>
          <p:nvPr/>
        </p:nvPicPr>
        <p:blipFill>
          <a:blip r:embed="rId3">
            <a:extLst>
              <a:ext uri="{28A0092B-C50C-407E-A947-70E740481C1C}">
                <a14:useLocalDpi xmlns:a14="http://schemas.microsoft.com/office/drawing/2010/main" val="0"/>
              </a:ext>
            </a:extLst>
          </a:blip>
          <a:srcRect/>
          <a:stretch>
            <a:fillRect/>
          </a:stretch>
        </p:blipFill>
        <p:spPr bwMode="auto">
          <a:xfrm>
            <a:off x="6906163" y="4272677"/>
            <a:ext cx="2141270" cy="2088256"/>
          </a:xfrm>
          <a:prstGeom prst="rect">
            <a:avLst/>
          </a:prstGeom>
          <a:noFill/>
          <a:ln>
            <a:noFill/>
          </a:ln>
        </p:spPr>
      </p:pic>
      <p:sp>
        <p:nvSpPr>
          <p:cNvPr id="10" name="Prostokąt 9"/>
          <p:cNvSpPr/>
          <p:nvPr/>
        </p:nvSpPr>
        <p:spPr>
          <a:xfrm>
            <a:off x="174188" y="1271428"/>
            <a:ext cx="8718291" cy="1323439"/>
          </a:xfrm>
          <a:prstGeom prst="rect">
            <a:avLst/>
          </a:prstGeom>
        </p:spPr>
        <p:txBody>
          <a:bodyPr wrap="square">
            <a:spAutoFit/>
          </a:bodyPr>
          <a:lstStyle/>
          <a:p>
            <a:r>
              <a:rPr lang="en-US" sz="1600" b="1" dirty="0">
                <a:solidFill>
                  <a:schemeClr val="bg1"/>
                </a:solidFill>
                <a:latin typeface="Arial" pitchFamily="34" charset="0"/>
                <a:cs typeface="Arial" pitchFamily="34" charset="0"/>
              </a:rPr>
              <a:t>7. FORREST GUMP (1994) </a:t>
            </a:r>
            <a:br>
              <a:rPr lang="en-US" sz="1600" b="1" dirty="0">
                <a:solidFill>
                  <a:schemeClr val="bg1"/>
                </a:solidFill>
                <a:latin typeface="Arial" pitchFamily="34" charset="0"/>
                <a:cs typeface="Arial" pitchFamily="34" charset="0"/>
              </a:rPr>
            </a:br>
            <a:r>
              <a:rPr lang="en-US" sz="1600" b="1" dirty="0">
                <a:solidFill>
                  <a:schemeClr val="bg1"/>
                </a:solidFill>
                <a:latin typeface="Arial" pitchFamily="34" charset="0"/>
                <a:cs typeface="Arial" pitchFamily="34" charset="0"/>
              </a:rPr>
              <a:t/>
            </a:r>
            <a:br>
              <a:rPr lang="en-US" sz="1600" b="1" dirty="0">
                <a:solidFill>
                  <a:schemeClr val="bg1"/>
                </a:solidFill>
                <a:latin typeface="Arial" pitchFamily="34" charset="0"/>
                <a:cs typeface="Arial" pitchFamily="34" charset="0"/>
              </a:rPr>
            </a:br>
            <a:r>
              <a:rPr lang="en-US" sz="1600" b="1" dirty="0" err="1" smtClean="0">
                <a:solidFill>
                  <a:schemeClr val="bg1"/>
                </a:solidFill>
                <a:latin typeface="Arial" pitchFamily="34" charset="0"/>
                <a:cs typeface="Arial" pitchFamily="34" charset="0"/>
              </a:rPr>
              <a:t>wyst</a:t>
            </a:r>
            <a:r>
              <a:rPr lang="pl-PL" sz="1600" b="1" dirty="0" smtClean="0">
                <a:solidFill>
                  <a:schemeClr val="bg1"/>
                </a:solidFill>
                <a:latin typeface="Arial" pitchFamily="34" charset="0"/>
                <a:cs typeface="Arial" pitchFamily="34" charset="0"/>
              </a:rPr>
              <a:t>ę</a:t>
            </a:r>
            <a:r>
              <a:rPr lang="en-US" sz="1600" b="1" dirty="0" err="1" smtClean="0">
                <a:solidFill>
                  <a:schemeClr val="bg1"/>
                </a:solidFill>
                <a:latin typeface="Arial" pitchFamily="34" charset="0"/>
                <a:cs typeface="Arial" pitchFamily="34" charset="0"/>
              </a:rPr>
              <a:t>pują</a:t>
            </a:r>
            <a:r>
              <a:rPr lang="en-US" sz="1600" b="1" dirty="0">
                <a:solidFill>
                  <a:schemeClr val="bg1"/>
                </a:solidFill>
                <a:latin typeface="Arial" pitchFamily="34" charset="0"/>
                <a:cs typeface="Arial" pitchFamily="34" charset="0"/>
              </a:rPr>
              <a:t>: Tom Hanks, Robin Wright Penn, Sally Field, Gary </a:t>
            </a:r>
            <a:r>
              <a:rPr lang="en-US" sz="1600" b="1" dirty="0" err="1">
                <a:solidFill>
                  <a:schemeClr val="bg1"/>
                </a:solidFill>
                <a:latin typeface="Arial" pitchFamily="34" charset="0"/>
                <a:cs typeface="Arial" pitchFamily="34" charset="0"/>
              </a:rPr>
              <a:t>Sinise</a:t>
            </a:r>
            <a:r>
              <a:rPr lang="en-US" sz="1600" b="1" dirty="0">
                <a:solidFill>
                  <a:schemeClr val="bg1"/>
                </a:solidFill>
                <a:latin typeface="Arial" pitchFamily="34" charset="0"/>
                <a:cs typeface="Arial" pitchFamily="34" charset="0"/>
              </a:rPr>
              <a:t>, </a:t>
            </a:r>
            <a:r>
              <a:rPr lang="en-US" sz="1600" b="1" dirty="0" err="1">
                <a:solidFill>
                  <a:schemeClr val="bg1"/>
                </a:solidFill>
                <a:latin typeface="Arial" pitchFamily="34" charset="0"/>
                <a:cs typeface="Arial" pitchFamily="34" charset="0"/>
              </a:rPr>
              <a:t>Mykelti</a:t>
            </a:r>
            <a:r>
              <a:rPr lang="en-US" sz="1600" b="1" dirty="0">
                <a:solidFill>
                  <a:schemeClr val="bg1"/>
                </a:solidFill>
                <a:latin typeface="Arial" pitchFamily="34" charset="0"/>
                <a:cs typeface="Arial" pitchFamily="34" charset="0"/>
              </a:rPr>
              <a:t> Williamson </a:t>
            </a:r>
            <a:br>
              <a:rPr lang="en-US" sz="1600" b="1" dirty="0">
                <a:solidFill>
                  <a:schemeClr val="bg1"/>
                </a:solidFill>
                <a:latin typeface="Arial" pitchFamily="34" charset="0"/>
                <a:cs typeface="Arial" pitchFamily="34" charset="0"/>
              </a:rPr>
            </a:br>
            <a:r>
              <a:rPr lang="en-US" sz="1600" b="1" dirty="0">
                <a:solidFill>
                  <a:schemeClr val="bg1"/>
                </a:solidFill>
                <a:latin typeface="Arial" pitchFamily="34" charset="0"/>
                <a:cs typeface="Arial" pitchFamily="34" charset="0"/>
              </a:rPr>
              <a:t/>
            </a:r>
            <a:br>
              <a:rPr lang="en-US" sz="1600" b="1" dirty="0">
                <a:solidFill>
                  <a:schemeClr val="bg1"/>
                </a:solidFill>
                <a:latin typeface="Arial" pitchFamily="34" charset="0"/>
                <a:cs typeface="Arial" pitchFamily="34" charset="0"/>
              </a:rPr>
            </a:br>
            <a:endParaRPr lang="pl-PL" sz="1600" b="1" dirty="0">
              <a:solidFill>
                <a:schemeClr val="bg1"/>
              </a:solidFill>
              <a:latin typeface="Arial" pitchFamily="34" charset="0"/>
              <a:cs typeface="Arial" pitchFamily="34" charset="0"/>
            </a:endParaRPr>
          </a:p>
        </p:txBody>
      </p:sp>
      <p:pic>
        <p:nvPicPr>
          <p:cNvPr id="11" name="il_fi" descr="http://1.fwcdn.pl/ph/09/98/998/182076.1.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4188" y="2204864"/>
            <a:ext cx="2947852" cy="1944216"/>
          </a:xfrm>
          <a:prstGeom prst="rect">
            <a:avLst/>
          </a:prstGeom>
          <a:noFill/>
          <a:ln>
            <a:noFill/>
          </a:ln>
          <a:effectLst>
            <a:outerShdw blurRad="50800" dist="38100" dir="16200000" rotWithShape="0">
              <a:prstClr val="black">
                <a:alpha val="40000"/>
              </a:prstClr>
            </a:outerShdw>
          </a:effectLst>
        </p:spPr>
      </p:pic>
      <p:sp>
        <p:nvSpPr>
          <p:cNvPr id="12" name="Prostokąt 11"/>
          <p:cNvSpPr/>
          <p:nvPr/>
        </p:nvSpPr>
        <p:spPr>
          <a:xfrm>
            <a:off x="3138663" y="2060848"/>
            <a:ext cx="5454352" cy="2062103"/>
          </a:xfrm>
          <a:prstGeom prst="rect">
            <a:avLst/>
          </a:prstGeom>
        </p:spPr>
        <p:txBody>
          <a:bodyPr wrap="square">
            <a:spAutoFit/>
          </a:bodyPr>
          <a:lstStyle/>
          <a:p>
            <a:pPr algn="just"/>
            <a:r>
              <a:rPr lang="pl-PL" sz="1600" b="1" dirty="0">
                <a:solidFill>
                  <a:schemeClr val="bg1"/>
                </a:solidFill>
                <a:latin typeface="Arial" pitchFamily="34" charset="0"/>
                <a:cs typeface="Arial" pitchFamily="34" charset="0"/>
              </a:rPr>
              <a:t>To do tej pory najgłośniejszy i najlepszy film Zemeckisa. Przyniósł reżyserowi pierwszego Oscara w karierze, zdobył też Nagrodę Akademii za film, scenariusz, efekty specjalne i montaż, a Toma </a:t>
            </a:r>
            <a:r>
              <a:rPr lang="pl-PL" sz="1600" b="1" dirty="0" err="1">
                <a:solidFill>
                  <a:schemeClr val="bg1"/>
                </a:solidFill>
                <a:latin typeface="Arial" pitchFamily="34" charset="0"/>
                <a:cs typeface="Arial" pitchFamily="34" charset="0"/>
              </a:rPr>
              <a:t>Hanksa</a:t>
            </a:r>
            <a:r>
              <a:rPr lang="pl-PL" sz="1600" b="1" dirty="0">
                <a:solidFill>
                  <a:schemeClr val="bg1"/>
                </a:solidFill>
                <a:latin typeface="Arial" pitchFamily="34" charset="0"/>
                <a:cs typeface="Arial" pitchFamily="34" charset="0"/>
              </a:rPr>
              <a:t> uczynił drugim w historii aktorem, który otrzymał Oscara za pierwszoplanową rolę dwa lata z rzędu. Bohater, Forrest </a:t>
            </a:r>
            <a:r>
              <a:rPr lang="pl-PL" sz="1600" b="1" dirty="0" err="1">
                <a:solidFill>
                  <a:schemeClr val="bg1"/>
                </a:solidFill>
                <a:latin typeface="Arial" pitchFamily="34" charset="0"/>
                <a:cs typeface="Arial" pitchFamily="34" charset="0"/>
              </a:rPr>
              <a:t>Gump</a:t>
            </a:r>
            <a:r>
              <a:rPr lang="pl-PL" sz="1600" b="1" dirty="0">
                <a:solidFill>
                  <a:schemeClr val="bg1"/>
                </a:solidFill>
                <a:latin typeface="Arial" pitchFamily="34" charset="0"/>
                <a:cs typeface="Arial" pitchFamily="34" charset="0"/>
              </a:rPr>
              <a:t>, ma wyjątkowo niski iloraz inteligencji. </a:t>
            </a:r>
          </a:p>
        </p:txBody>
      </p:sp>
      <p:sp>
        <p:nvSpPr>
          <p:cNvPr id="13" name="Prostokąt 12"/>
          <p:cNvSpPr/>
          <p:nvPr/>
        </p:nvSpPr>
        <p:spPr>
          <a:xfrm>
            <a:off x="43595" y="4272677"/>
            <a:ext cx="6832661" cy="1754326"/>
          </a:xfrm>
          <a:prstGeom prst="rect">
            <a:avLst/>
          </a:prstGeom>
        </p:spPr>
        <p:txBody>
          <a:bodyPr wrap="square">
            <a:spAutoFit/>
          </a:bodyPr>
          <a:lstStyle/>
          <a:p>
            <a:pPr algn="just"/>
            <a:r>
              <a:rPr lang="pl-PL" b="1" dirty="0" smtClean="0">
                <a:solidFill>
                  <a:schemeClr val="bg1"/>
                </a:solidFill>
                <a:latin typeface="Arial" pitchFamily="34" charset="0"/>
                <a:cs typeface="Arial" pitchFamily="34" charset="0"/>
              </a:rPr>
              <a:t>Mimo tego, jest szczęśliwy, bo cieszą go proste rzeczy, zwyczajne życie jakie prowadzi. Wychowany przez matkę w przekonaniu, że </a:t>
            </a:r>
            <a:r>
              <a:rPr lang="pl-PL" sz="1600" b="1" dirty="0" smtClean="0">
                <a:solidFill>
                  <a:schemeClr val="bg1"/>
                </a:solidFill>
                <a:latin typeface="Arial" pitchFamily="34" charset="0"/>
                <a:cs typeface="Arial" pitchFamily="34" charset="0"/>
              </a:rPr>
              <a:t>nie</a:t>
            </a:r>
            <a:r>
              <a:rPr lang="pl-PL" b="1" dirty="0" smtClean="0">
                <a:solidFill>
                  <a:schemeClr val="bg1"/>
                </a:solidFill>
                <a:latin typeface="Arial" pitchFamily="34" charset="0"/>
                <a:cs typeface="Arial" pitchFamily="34" charset="0"/>
              </a:rPr>
              <a:t> ma podstaw, by czuć się gorszym od innych, Forrest staje się kolejno gwiazdą sportową, bohaterem wojennym, mistrzem ping - ponga, poławiaczem krewetek i multimilionerem.</a:t>
            </a:r>
            <a:endParaRPr lang="pl-PL" b="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2059781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07504" y="836712"/>
            <a:ext cx="8712968" cy="1569660"/>
          </a:xfrm>
          <a:prstGeom prst="rect">
            <a:avLst/>
          </a:prstGeom>
        </p:spPr>
        <p:txBody>
          <a:bodyPr wrap="square">
            <a:spAutoFit/>
          </a:bodyPr>
          <a:lstStyle/>
          <a:p>
            <a:r>
              <a:rPr lang="pl-PL" sz="1600" b="1" dirty="0">
                <a:solidFill>
                  <a:schemeClr val="bg1"/>
                </a:solidFill>
                <a:latin typeface="Arial" pitchFamily="34" charset="0"/>
                <a:cs typeface="Arial" pitchFamily="34" charset="0"/>
              </a:rPr>
              <a:t>Jednak jego istota pozostaje nietknięta, nie ulega zmanierowaniu, patrzy na świat z dziecięcą ufnością i żyje właśnie tak, jak pragnie: wierząc w Boga, matkę i miłość do szkolnej koleżanki, Jenny, zachowując bezgraniczną lojalność wobec przyjaciół i serce otwarte na ludzi. Historia zwyczajnego człowieka, który sprowadza życie do kilku prawd, urzeka prostotą i pięknem. </a:t>
            </a:r>
            <a:r>
              <a:rPr lang="pl-PL" sz="1600" b="1" dirty="0" err="1">
                <a:solidFill>
                  <a:schemeClr val="bg1"/>
                </a:solidFill>
                <a:latin typeface="Arial" pitchFamily="34" charset="0"/>
                <a:cs typeface="Arial" pitchFamily="34" charset="0"/>
              </a:rPr>
              <a:t>Forest</a:t>
            </a:r>
            <a:r>
              <a:rPr lang="pl-PL" sz="1600" b="1" dirty="0">
                <a:solidFill>
                  <a:schemeClr val="bg1"/>
                </a:solidFill>
                <a:latin typeface="Arial" pitchFamily="34" charset="0"/>
                <a:cs typeface="Arial" pitchFamily="34" charset="0"/>
              </a:rPr>
              <a:t> </a:t>
            </a:r>
            <a:r>
              <a:rPr lang="pl-PL" sz="1600" b="1" dirty="0" err="1">
                <a:solidFill>
                  <a:schemeClr val="bg1"/>
                </a:solidFill>
                <a:latin typeface="Arial" pitchFamily="34" charset="0"/>
                <a:cs typeface="Arial" pitchFamily="34" charset="0"/>
              </a:rPr>
              <a:t>Gump</a:t>
            </a:r>
            <a:r>
              <a:rPr lang="pl-PL" sz="1600" b="1" dirty="0">
                <a:solidFill>
                  <a:schemeClr val="bg1"/>
                </a:solidFill>
                <a:latin typeface="Arial" pitchFamily="34" charset="0"/>
                <a:cs typeface="Arial" pitchFamily="34" charset="0"/>
              </a:rPr>
              <a:t> jest inteligentny, nie pragnie zaszczytów ani sukcesów. Ale potrafi kochać.</a:t>
            </a:r>
          </a:p>
        </p:txBody>
      </p:sp>
      <p:grpSp>
        <p:nvGrpSpPr>
          <p:cNvPr id="3" name="Grupa 2"/>
          <p:cNvGrpSpPr/>
          <p:nvPr/>
        </p:nvGrpSpPr>
        <p:grpSpPr>
          <a:xfrm>
            <a:off x="1403648" y="153706"/>
            <a:ext cx="7643785" cy="338554"/>
            <a:chOff x="1403648" y="153706"/>
            <a:chExt cx="7643785" cy="338554"/>
          </a:xfrm>
        </p:grpSpPr>
        <p:sp>
          <p:nvSpPr>
            <p:cNvPr id="4" name="pole tekstowe 3"/>
            <p:cNvSpPr txBox="1"/>
            <p:nvPr/>
          </p:nvSpPr>
          <p:spPr>
            <a:xfrm>
              <a:off x="7031209" y="153706"/>
              <a:ext cx="2016224" cy="338554"/>
            </a:xfrm>
            <a:prstGeom prst="rect">
              <a:avLst/>
            </a:prstGeom>
            <a:noFill/>
          </p:spPr>
          <p:txBody>
            <a:bodyPr wrap="square" rtlCol="0">
              <a:spAutoFit/>
            </a:bodyPr>
            <a:lstStyle/>
            <a:p>
              <a:r>
                <a:rPr lang="pl-PL" sz="1600" b="1" i="1" dirty="0" smtClean="0">
                  <a:solidFill>
                    <a:srgbClr val="FFC000"/>
                  </a:solidFill>
                </a:rPr>
                <a:t>Robert Zemeckis</a:t>
              </a:r>
              <a:endParaRPr lang="pl-PL" sz="1600" b="1" i="1" dirty="0">
                <a:solidFill>
                  <a:srgbClr val="FFC000"/>
                </a:solidFill>
              </a:endParaRPr>
            </a:p>
          </p:txBody>
        </p:sp>
        <p:cxnSp>
          <p:nvCxnSpPr>
            <p:cNvPr id="5" name="Łącznik prostoliniowy 4"/>
            <p:cNvCxnSpPr/>
            <p:nvPr/>
          </p:nvCxnSpPr>
          <p:spPr>
            <a:xfrm>
              <a:off x="1403648" y="187460"/>
              <a:ext cx="5328592" cy="0"/>
            </a:xfrm>
            <a:prstGeom prst="line">
              <a:avLst/>
            </a:prstGeom>
            <a:ln w="28575">
              <a:solidFill>
                <a:srgbClr val="663300"/>
              </a:solidFill>
              <a:prstDash val="sysDash"/>
            </a:ln>
          </p:spPr>
          <p:style>
            <a:lnRef idx="1">
              <a:schemeClr val="accent1"/>
            </a:lnRef>
            <a:fillRef idx="0">
              <a:schemeClr val="accent1"/>
            </a:fillRef>
            <a:effectRef idx="0">
              <a:schemeClr val="accent1"/>
            </a:effectRef>
            <a:fontRef idx="minor">
              <a:schemeClr val="tx1"/>
            </a:fontRef>
          </p:style>
        </p:cxnSp>
        <p:cxnSp>
          <p:nvCxnSpPr>
            <p:cNvPr id="6" name="Łącznik prostoliniowy 5"/>
            <p:cNvCxnSpPr/>
            <p:nvPr/>
          </p:nvCxnSpPr>
          <p:spPr>
            <a:xfrm>
              <a:off x="1403648" y="339860"/>
              <a:ext cx="5328592" cy="0"/>
            </a:xfrm>
            <a:prstGeom prst="line">
              <a:avLst/>
            </a:prstGeom>
            <a:ln w="28575">
              <a:solidFill>
                <a:srgbClr val="663300"/>
              </a:solidFill>
              <a:prstDash val="sysDash"/>
            </a:ln>
          </p:spPr>
          <p:style>
            <a:lnRef idx="1">
              <a:schemeClr val="accent1"/>
            </a:lnRef>
            <a:fillRef idx="0">
              <a:schemeClr val="accent1"/>
            </a:fillRef>
            <a:effectRef idx="0">
              <a:schemeClr val="accent1"/>
            </a:effectRef>
            <a:fontRef idx="minor">
              <a:schemeClr val="tx1"/>
            </a:fontRef>
          </p:style>
        </p:cxnSp>
        <p:cxnSp>
          <p:nvCxnSpPr>
            <p:cNvPr id="7" name="Łącznik prostoliniowy 6"/>
            <p:cNvCxnSpPr/>
            <p:nvPr/>
          </p:nvCxnSpPr>
          <p:spPr>
            <a:xfrm>
              <a:off x="1403648" y="492260"/>
              <a:ext cx="5328592" cy="0"/>
            </a:xfrm>
            <a:prstGeom prst="line">
              <a:avLst/>
            </a:prstGeom>
            <a:ln w="28575">
              <a:solidFill>
                <a:srgbClr val="663300"/>
              </a:solidFill>
              <a:prstDash val="sysDash"/>
            </a:ln>
          </p:spPr>
          <p:style>
            <a:lnRef idx="1">
              <a:schemeClr val="accent1"/>
            </a:lnRef>
            <a:fillRef idx="0">
              <a:schemeClr val="accent1"/>
            </a:fillRef>
            <a:effectRef idx="0">
              <a:schemeClr val="accent1"/>
            </a:effectRef>
            <a:fontRef idx="minor">
              <a:schemeClr val="tx1"/>
            </a:fontRef>
          </p:style>
        </p:cxnSp>
      </p:grpSp>
      <p:pic>
        <p:nvPicPr>
          <p:cNvPr id="3074" name="Picture 2" descr="http://1.fwcdn.pl/ph/09/98/998/182077.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3429000"/>
            <a:ext cx="2415492" cy="1610329"/>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s://lh5.googleusercontent.com/-4TvEdxkKeMs/TY0rmRm-vpI/AAAAAAAAA_Q/VZRW_MpC7H8/forrest_gump25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88153" y="3381247"/>
            <a:ext cx="2247943" cy="1703938"/>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http://www.glitterazi.com/wp-content/uploads/2012/09/ForrestJennyRocks.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12160" y="3334063"/>
            <a:ext cx="2471911" cy="18002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85624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a 1"/>
          <p:cNvGrpSpPr/>
          <p:nvPr/>
        </p:nvGrpSpPr>
        <p:grpSpPr>
          <a:xfrm>
            <a:off x="1403648" y="153706"/>
            <a:ext cx="7643785" cy="338554"/>
            <a:chOff x="1403648" y="153706"/>
            <a:chExt cx="7643785" cy="338554"/>
          </a:xfrm>
        </p:grpSpPr>
        <p:sp>
          <p:nvSpPr>
            <p:cNvPr id="3" name="pole tekstowe 2"/>
            <p:cNvSpPr txBox="1"/>
            <p:nvPr/>
          </p:nvSpPr>
          <p:spPr>
            <a:xfrm>
              <a:off x="7031209" y="153706"/>
              <a:ext cx="2016224" cy="338554"/>
            </a:xfrm>
            <a:prstGeom prst="rect">
              <a:avLst/>
            </a:prstGeom>
            <a:noFill/>
          </p:spPr>
          <p:txBody>
            <a:bodyPr wrap="square" rtlCol="0">
              <a:spAutoFit/>
            </a:bodyPr>
            <a:lstStyle/>
            <a:p>
              <a:r>
                <a:rPr lang="pl-PL" sz="1600" b="1" i="1" dirty="0" smtClean="0">
                  <a:solidFill>
                    <a:srgbClr val="FFC000"/>
                  </a:solidFill>
                </a:rPr>
                <a:t>Robert Zemeckis</a:t>
              </a:r>
              <a:endParaRPr lang="pl-PL" sz="1600" b="1" i="1" dirty="0">
                <a:solidFill>
                  <a:srgbClr val="FFC000"/>
                </a:solidFill>
              </a:endParaRPr>
            </a:p>
          </p:txBody>
        </p:sp>
        <p:cxnSp>
          <p:nvCxnSpPr>
            <p:cNvPr id="4" name="Łącznik prostoliniowy 3"/>
            <p:cNvCxnSpPr/>
            <p:nvPr/>
          </p:nvCxnSpPr>
          <p:spPr>
            <a:xfrm>
              <a:off x="1403648" y="187460"/>
              <a:ext cx="5328592" cy="0"/>
            </a:xfrm>
            <a:prstGeom prst="line">
              <a:avLst/>
            </a:prstGeom>
            <a:ln w="28575">
              <a:solidFill>
                <a:srgbClr val="663300"/>
              </a:solidFill>
              <a:prstDash val="sysDash"/>
            </a:ln>
          </p:spPr>
          <p:style>
            <a:lnRef idx="1">
              <a:schemeClr val="accent1"/>
            </a:lnRef>
            <a:fillRef idx="0">
              <a:schemeClr val="accent1"/>
            </a:fillRef>
            <a:effectRef idx="0">
              <a:schemeClr val="accent1"/>
            </a:effectRef>
            <a:fontRef idx="minor">
              <a:schemeClr val="tx1"/>
            </a:fontRef>
          </p:style>
        </p:cxnSp>
        <p:cxnSp>
          <p:nvCxnSpPr>
            <p:cNvPr id="5" name="Łącznik prostoliniowy 4"/>
            <p:cNvCxnSpPr/>
            <p:nvPr/>
          </p:nvCxnSpPr>
          <p:spPr>
            <a:xfrm>
              <a:off x="1403648" y="339860"/>
              <a:ext cx="5328592" cy="0"/>
            </a:xfrm>
            <a:prstGeom prst="line">
              <a:avLst/>
            </a:prstGeom>
            <a:ln w="28575">
              <a:solidFill>
                <a:srgbClr val="663300"/>
              </a:solidFill>
              <a:prstDash val="sysDash"/>
            </a:ln>
          </p:spPr>
          <p:style>
            <a:lnRef idx="1">
              <a:schemeClr val="accent1"/>
            </a:lnRef>
            <a:fillRef idx="0">
              <a:schemeClr val="accent1"/>
            </a:fillRef>
            <a:effectRef idx="0">
              <a:schemeClr val="accent1"/>
            </a:effectRef>
            <a:fontRef idx="minor">
              <a:schemeClr val="tx1"/>
            </a:fontRef>
          </p:style>
        </p:cxnSp>
        <p:cxnSp>
          <p:nvCxnSpPr>
            <p:cNvPr id="6" name="Łącznik prostoliniowy 5"/>
            <p:cNvCxnSpPr/>
            <p:nvPr/>
          </p:nvCxnSpPr>
          <p:spPr>
            <a:xfrm>
              <a:off x="1403648" y="492260"/>
              <a:ext cx="5328592" cy="0"/>
            </a:xfrm>
            <a:prstGeom prst="line">
              <a:avLst/>
            </a:prstGeom>
            <a:ln w="28575">
              <a:solidFill>
                <a:srgbClr val="663300"/>
              </a:solidFill>
              <a:prstDash val="sysDash"/>
            </a:ln>
          </p:spPr>
          <p:style>
            <a:lnRef idx="1">
              <a:schemeClr val="accent1"/>
            </a:lnRef>
            <a:fillRef idx="0">
              <a:schemeClr val="accent1"/>
            </a:fillRef>
            <a:effectRef idx="0">
              <a:schemeClr val="accent1"/>
            </a:effectRef>
            <a:fontRef idx="minor">
              <a:schemeClr val="tx1"/>
            </a:fontRef>
          </p:style>
        </p:cxnSp>
      </p:grpSp>
      <p:sp>
        <p:nvSpPr>
          <p:cNvPr id="7" name="Prostokąt 6"/>
          <p:cNvSpPr/>
          <p:nvPr/>
        </p:nvSpPr>
        <p:spPr>
          <a:xfrm>
            <a:off x="251520" y="725800"/>
            <a:ext cx="4572000" cy="584775"/>
          </a:xfrm>
          <a:prstGeom prst="rect">
            <a:avLst/>
          </a:prstGeom>
        </p:spPr>
        <p:txBody>
          <a:bodyPr>
            <a:spAutoFit/>
          </a:bodyPr>
          <a:lstStyle/>
          <a:p>
            <a:r>
              <a:rPr lang="pl-PL" sz="1600" b="1" dirty="0">
                <a:solidFill>
                  <a:schemeClr val="bg1"/>
                </a:solidFill>
                <a:latin typeface="Arial" pitchFamily="34" charset="0"/>
                <a:cs typeface="Arial" pitchFamily="34" charset="0"/>
              </a:rPr>
              <a:t>8.CONTACT - KONTAKT (1997) </a:t>
            </a:r>
            <a:br>
              <a:rPr lang="pl-PL" sz="1600" b="1" dirty="0">
                <a:solidFill>
                  <a:schemeClr val="bg1"/>
                </a:solidFill>
                <a:latin typeface="Arial" pitchFamily="34" charset="0"/>
                <a:cs typeface="Arial" pitchFamily="34" charset="0"/>
              </a:rPr>
            </a:br>
            <a:endParaRPr lang="pl-PL" sz="1600" b="1" dirty="0">
              <a:solidFill>
                <a:schemeClr val="bg1"/>
              </a:solidFill>
              <a:latin typeface="Arial" pitchFamily="34" charset="0"/>
              <a:cs typeface="Arial" pitchFamily="34" charset="0"/>
            </a:endParaRPr>
          </a:p>
        </p:txBody>
      </p:sp>
      <p:sp>
        <p:nvSpPr>
          <p:cNvPr id="8" name="Prostokąt 7"/>
          <p:cNvSpPr/>
          <p:nvPr/>
        </p:nvSpPr>
        <p:spPr>
          <a:xfrm>
            <a:off x="295993" y="1051292"/>
            <a:ext cx="8280920" cy="1077218"/>
          </a:xfrm>
          <a:prstGeom prst="rect">
            <a:avLst/>
          </a:prstGeom>
        </p:spPr>
        <p:txBody>
          <a:bodyPr wrap="square">
            <a:spAutoFit/>
          </a:bodyPr>
          <a:lstStyle/>
          <a:p>
            <a:r>
              <a:rPr lang="pl-PL" sz="1600" b="1" dirty="0">
                <a:solidFill>
                  <a:schemeClr val="bg1"/>
                </a:solidFill>
                <a:latin typeface="Arial" pitchFamily="34" charset="0"/>
                <a:cs typeface="Arial" pitchFamily="34" charset="0"/>
              </a:rPr>
              <a:t>reżyser, producent</a:t>
            </a:r>
            <a:br>
              <a:rPr lang="pl-PL" sz="1600" b="1" dirty="0">
                <a:solidFill>
                  <a:schemeClr val="bg1"/>
                </a:solidFill>
                <a:latin typeface="Arial" pitchFamily="34" charset="0"/>
                <a:cs typeface="Arial" pitchFamily="34" charset="0"/>
              </a:rPr>
            </a:br>
            <a:r>
              <a:rPr lang="pl-PL" sz="1600" b="1" dirty="0">
                <a:solidFill>
                  <a:schemeClr val="bg1"/>
                </a:solidFill>
                <a:latin typeface="Arial" pitchFamily="34" charset="0"/>
                <a:cs typeface="Arial" pitchFamily="34" charset="0"/>
              </a:rPr>
              <a:t>występują: Jodie Foster, Jena </a:t>
            </a:r>
            <a:r>
              <a:rPr lang="pl-PL" sz="1600" b="1" dirty="0" err="1">
                <a:solidFill>
                  <a:schemeClr val="bg1"/>
                </a:solidFill>
                <a:latin typeface="Arial" pitchFamily="34" charset="0"/>
                <a:cs typeface="Arial" pitchFamily="34" charset="0"/>
              </a:rPr>
              <a:t>Malone</a:t>
            </a:r>
            <a:r>
              <a:rPr lang="pl-PL" sz="1600" b="1" dirty="0">
                <a:solidFill>
                  <a:schemeClr val="bg1"/>
                </a:solidFill>
                <a:latin typeface="Arial" pitchFamily="34" charset="0"/>
                <a:cs typeface="Arial" pitchFamily="34" charset="0"/>
              </a:rPr>
              <a:t>, </a:t>
            </a:r>
            <a:r>
              <a:rPr lang="pl-PL" sz="1600" b="1" dirty="0" err="1">
                <a:solidFill>
                  <a:schemeClr val="bg1"/>
                </a:solidFill>
                <a:latin typeface="Arial" pitchFamily="34" charset="0"/>
                <a:cs typeface="Arial" pitchFamily="34" charset="0"/>
              </a:rPr>
              <a:t>Matthew</a:t>
            </a:r>
            <a:r>
              <a:rPr lang="pl-PL" sz="1600" b="1" dirty="0">
                <a:solidFill>
                  <a:schemeClr val="bg1"/>
                </a:solidFill>
                <a:latin typeface="Arial" pitchFamily="34" charset="0"/>
                <a:cs typeface="Arial" pitchFamily="34" charset="0"/>
              </a:rPr>
              <a:t> </a:t>
            </a:r>
            <a:r>
              <a:rPr lang="pl-PL" sz="1600" b="1" dirty="0" err="1">
                <a:solidFill>
                  <a:schemeClr val="bg1"/>
                </a:solidFill>
                <a:latin typeface="Arial" pitchFamily="34" charset="0"/>
                <a:cs typeface="Arial" pitchFamily="34" charset="0"/>
              </a:rPr>
              <a:t>McConaughey</a:t>
            </a:r>
            <a:r>
              <a:rPr lang="pl-PL" sz="1600" b="1" dirty="0">
                <a:solidFill>
                  <a:schemeClr val="bg1"/>
                </a:solidFill>
                <a:latin typeface="Arial" pitchFamily="34" charset="0"/>
                <a:cs typeface="Arial" pitchFamily="34" charset="0"/>
              </a:rPr>
              <a:t>, David Morse, Tom </a:t>
            </a:r>
            <a:r>
              <a:rPr lang="pl-PL" sz="1600" b="1" dirty="0" err="1">
                <a:solidFill>
                  <a:schemeClr val="bg1"/>
                </a:solidFill>
                <a:latin typeface="Arial" pitchFamily="34" charset="0"/>
                <a:cs typeface="Arial" pitchFamily="34" charset="0"/>
              </a:rPr>
              <a:t>Skerrit</a:t>
            </a:r>
            <a:r>
              <a:rPr lang="pl-PL" sz="1600" b="1" dirty="0">
                <a:solidFill>
                  <a:schemeClr val="bg1"/>
                </a:solidFill>
                <a:latin typeface="Arial" pitchFamily="34" charset="0"/>
                <a:cs typeface="Arial" pitchFamily="34" charset="0"/>
              </a:rPr>
              <a:t> </a:t>
            </a:r>
            <a:br>
              <a:rPr lang="pl-PL" sz="1600" b="1" dirty="0">
                <a:solidFill>
                  <a:schemeClr val="bg1"/>
                </a:solidFill>
                <a:latin typeface="Arial" pitchFamily="34" charset="0"/>
                <a:cs typeface="Arial" pitchFamily="34" charset="0"/>
              </a:rPr>
            </a:br>
            <a:endParaRPr lang="pl-PL" sz="1600" b="1" dirty="0">
              <a:solidFill>
                <a:schemeClr val="bg1"/>
              </a:solidFill>
              <a:latin typeface="Arial" pitchFamily="34" charset="0"/>
              <a:cs typeface="Arial" pitchFamily="34" charset="0"/>
            </a:endParaRPr>
          </a:p>
        </p:txBody>
      </p:sp>
      <p:pic>
        <p:nvPicPr>
          <p:cNvPr id="9" name="Obraz 8" descr="CONTACT"/>
          <p:cNvPicPr/>
          <p:nvPr/>
        </p:nvPicPr>
        <p:blipFill>
          <a:blip r:embed="rId2">
            <a:extLst>
              <a:ext uri="{28A0092B-C50C-407E-A947-70E740481C1C}">
                <a14:useLocalDpi xmlns:a14="http://schemas.microsoft.com/office/drawing/2010/main" val="0"/>
              </a:ext>
            </a:extLst>
          </a:blip>
          <a:srcRect/>
          <a:stretch>
            <a:fillRect/>
          </a:stretch>
        </p:blipFill>
        <p:spPr bwMode="auto">
          <a:xfrm>
            <a:off x="1695200" y="1699239"/>
            <a:ext cx="1684639" cy="1275586"/>
          </a:xfrm>
          <a:prstGeom prst="rect">
            <a:avLst/>
          </a:prstGeom>
          <a:noFill/>
          <a:ln>
            <a:noFill/>
          </a:ln>
        </p:spPr>
      </p:pic>
      <p:sp>
        <p:nvSpPr>
          <p:cNvPr id="10" name="Prostokąt 9"/>
          <p:cNvSpPr/>
          <p:nvPr/>
        </p:nvSpPr>
        <p:spPr>
          <a:xfrm>
            <a:off x="179512" y="2992446"/>
            <a:ext cx="8568952" cy="2308324"/>
          </a:xfrm>
          <a:prstGeom prst="rect">
            <a:avLst/>
          </a:prstGeom>
        </p:spPr>
        <p:txBody>
          <a:bodyPr wrap="square">
            <a:spAutoFit/>
          </a:bodyPr>
          <a:lstStyle/>
          <a:p>
            <a:pPr algn="just"/>
            <a:r>
              <a:rPr lang="pl-PL" sz="1600" b="1" dirty="0">
                <a:solidFill>
                  <a:schemeClr val="bg1"/>
                </a:solidFill>
                <a:latin typeface="Arial" pitchFamily="34" charset="0"/>
                <a:cs typeface="Arial" pitchFamily="34" charset="0"/>
              </a:rPr>
              <a:t>Jedno z najsłabszych dokonań Zemeckisa. </a:t>
            </a:r>
            <a:r>
              <a:rPr lang="pl-PL" sz="1600" b="1" dirty="0" err="1">
                <a:solidFill>
                  <a:schemeClr val="bg1"/>
                </a:solidFill>
                <a:latin typeface="Arial" pitchFamily="34" charset="0"/>
                <a:cs typeface="Arial" pitchFamily="34" charset="0"/>
              </a:rPr>
              <a:t>Ellie</a:t>
            </a:r>
            <a:r>
              <a:rPr lang="pl-PL" sz="1600" b="1" dirty="0">
                <a:solidFill>
                  <a:schemeClr val="bg1"/>
                </a:solidFill>
                <a:latin typeface="Arial" pitchFamily="34" charset="0"/>
                <a:cs typeface="Arial" pitchFamily="34" charset="0"/>
              </a:rPr>
              <a:t> </a:t>
            </a:r>
            <a:r>
              <a:rPr lang="pl-PL" sz="1600" b="1" dirty="0" err="1">
                <a:solidFill>
                  <a:schemeClr val="bg1"/>
                </a:solidFill>
                <a:latin typeface="Arial" pitchFamily="34" charset="0"/>
                <a:cs typeface="Arial" pitchFamily="34" charset="0"/>
              </a:rPr>
              <a:t>Arroway</a:t>
            </a:r>
            <a:r>
              <a:rPr lang="pl-PL" sz="1600" b="1" dirty="0">
                <a:solidFill>
                  <a:schemeClr val="bg1"/>
                </a:solidFill>
                <a:latin typeface="Arial" pitchFamily="34" charset="0"/>
                <a:cs typeface="Arial" pitchFamily="34" charset="0"/>
              </a:rPr>
              <a:t> jest astronomem. Pewnego dnia otrzymuje tajemniczy sygnał z kosmosu, który może być dowodem na istnienie innej niż nasza cywilizacji. Przesłanie okazuje się być schematem budowy kapsuły, która pozwoli na eksploracje nieznanych części wszechświata. Niestety tym razem Zemeckisa zawiodły jego firmowe znaki: wdzięk i lekkość. Film prowadzony jest dosyć topornie, historia miłosna wyraźnie naciągana - między odtwórcami głównych ról nie ma śladu iskry. Zdecydowanie przesadzony jest też wątek multimilionera, który w pewien sposób usiłuje udawać Boga. Na plus zasługują efekty - zwłaszcza podróż w </a:t>
            </a:r>
            <a:r>
              <a:rPr lang="pl-PL" sz="1600" b="1" dirty="0" smtClean="0">
                <a:solidFill>
                  <a:schemeClr val="bg1"/>
                </a:solidFill>
                <a:latin typeface="Arial" pitchFamily="34" charset="0"/>
                <a:cs typeface="Arial" pitchFamily="34" charset="0"/>
              </a:rPr>
              <a:t>kapsule.</a:t>
            </a:r>
            <a:endParaRPr lang="pl-PL" sz="1600" b="1" dirty="0">
              <a:solidFill>
                <a:schemeClr val="bg1"/>
              </a:solidFill>
              <a:latin typeface="Arial" pitchFamily="34" charset="0"/>
              <a:cs typeface="Arial" pitchFamily="34" charset="0"/>
            </a:endParaRPr>
          </a:p>
        </p:txBody>
      </p:sp>
      <p:pic>
        <p:nvPicPr>
          <p:cNvPr id="7170" name="Picture 2" descr="https://encrypted-tbn1.gstatic.com/images?q=tbn:ANd9GcSsM0J7-hEs1VjKxYXhU0736ibKQ4S4sIrfC7bUbxSFR4XasDLCAQ"/>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62633" y="1635874"/>
            <a:ext cx="2088232" cy="1402316"/>
          </a:xfrm>
          <a:prstGeom prst="rect">
            <a:avLst/>
          </a:prstGeom>
          <a:noFill/>
          <a:extLst>
            <a:ext uri="{909E8E84-426E-40DD-AFC4-6F175D3DCCD1}">
              <a14:hiddenFill xmlns:a14="http://schemas.microsoft.com/office/drawing/2010/main">
                <a:solidFill>
                  <a:srgbClr val="FFFFFF"/>
                </a:solidFill>
              </a14:hiddenFill>
            </a:ext>
          </a:extLst>
        </p:spPr>
      </p:pic>
      <p:pic>
        <p:nvPicPr>
          <p:cNvPr id="7172" name="Picture 4" descr="https://encrypted-tbn1.gstatic.com/images?q=tbn:ANd9GcRt3B5OuD9TWIcgG0q2L5ZbTJT28ZZnGZi0GtExB-_JIxiMsXSG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85108" y="1772816"/>
            <a:ext cx="3362325" cy="1362075"/>
          </a:xfrm>
          <a:prstGeom prst="rect">
            <a:avLst/>
          </a:prstGeom>
          <a:noFill/>
          <a:extLst>
            <a:ext uri="{909E8E84-426E-40DD-AFC4-6F175D3DCCD1}">
              <a14:hiddenFill xmlns:a14="http://schemas.microsoft.com/office/drawing/2010/main">
                <a:solidFill>
                  <a:srgbClr val="FFFFFF"/>
                </a:solidFill>
              </a14:hiddenFill>
            </a:ext>
          </a:extLst>
        </p:spPr>
      </p:pic>
      <p:sp>
        <p:nvSpPr>
          <p:cNvPr id="13" name="Prostokąt 12"/>
          <p:cNvSpPr/>
          <p:nvPr/>
        </p:nvSpPr>
        <p:spPr>
          <a:xfrm>
            <a:off x="163349" y="5589240"/>
            <a:ext cx="5904656" cy="584775"/>
          </a:xfrm>
          <a:prstGeom prst="rect">
            <a:avLst/>
          </a:prstGeom>
        </p:spPr>
        <p:txBody>
          <a:bodyPr wrap="square">
            <a:spAutoFit/>
          </a:bodyPr>
          <a:lstStyle/>
          <a:p>
            <a:r>
              <a:rPr lang="pl-PL" sz="1600" b="1" dirty="0">
                <a:solidFill>
                  <a:schemeClr val="bg1"/>
                </a:solidFill>
                <a:latin typeface="Arial" pitchFamily="34" charset="0"/>
                <a:cs typeface="Arial" pitchFamily="34" charset="0"/>
              </a:rPr>
              <a:t>9.   CO KRYJE PRAWDA (2000)</a:t>
            </a:r>
          </a:p>
          <a:p>
            <a:r>
              <a:rPr lang="pl-PL" sz="1600" b="1" dirty="0">
                <a:solidFill>
                  <a:schemeClr val="bg1"/>
                </a:solidFill>
                <a:latin typeface="Arial" pitchFamily="34" charset="0"/>
                <a:cs typeface="Arial" pitchFamily="34" charset="0"/>
              </a:rPr>
              <a:t>10. POZA ŚWIATEM (2000)</a:t>
            </a:r>
          </a:p>
        </p:txBody>
      </p:sp>
    </p:spTree>
    <p:extLst>
      <p:ext uri="{BB962C8B-B14F-4D97-AF65-F5344CB8AC3E}">
        <p14:creationId xmlns:p14="http://schemas.microsoft.com/office/powerpoint/2010/main" val="1459602012"/>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teka">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TotalTime>
  <Words>844</Words>
  <Application>Microsoft Office PowerPoint</Application>
  <PresentationFormat>Pokaz na ekranie (4:3)</PresentationFormat>
  <Paragraphs>49</Paragraphs>
  <Slides>10</Slides>
  <Notes>1</Notes>
  <HiddenSlides>0</HiddenSlides>
  <MMClips>0</MMClips>
  <ScaleCrop>false</ScaleCrop>
  <HeadingPairs>
    <vt:vector size="4" baseType="variant">
      <vt:variant>
        <vt:lpstr>Motyw</vt:lpstr>
      </vt:variant>
      <vt:variant>
        <vt:i4>1</vt:i4>
      </vt:variant>
      <vt:variant>
        <vt:lpstr>Tytuły slajdów</vt:lpstr>
      </vt:variant>
      <vt:variant>
        <vt:i4>10</vt:i4>
      </vt:variant>
    </vt:vector>
  </HeadingPairs>
  <TitlesOfParts>
    <vt:vector size="11" baseType="lpstr">
      <vt:lpstr>Motyw pakietu Office</vt:lpstr>
      <vt:lpstr>R o b e r t   Z e m e c k i s i jego najważniejsze filmy</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 o b e r t   Z e m e c k i s Pasja do filmu</dc:title>
  <dc:creator>ja</dc:creator>
  <cp:lastModifiedBy>ja</cp:lastModifiedBy>
  <cp:revision>31</cp:revision>
  <dcterms:created xsi:type="dcterms:W3CDTF">2012-10-02T19:03:49Z</dcterms:created>
  <dcterms:modified xsi:type="dcterms:W3CDTF">2012-10-02T20:48:16Z</dcterms:modified>
</cp:coreProperties>
</file>