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media/audio1.bin" ContentType="audio/unknown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1" r:id="rId4"/>
    <p:sldId id="258" r:id="rId5"/>
    <p:sldId id="264" r:id="rId6"/>
    <p:sldId id="266" r:id="rId7"/>
    <p:sldId id="268" r:id="rId8"/>
    <p:sldId id="263" r:id="rId9"/>
    <p:sldId id="271" r:id="rId10"/>
    <p:sldId id="272" r:id="rId11"/>
    <p:sldId id="273" r:id="rId12"/>
    <p:sldId id="277" r:id="rId13"/>
    <p:sldId id="265" r:id="rId14"/>
    <p:sldId id="267" r:id="rId15"/>
    <p:sldId id="270" r:id="rId16"/>
    <p:sldId id="276" r:id="rId17"/>
    <p:sldId id="274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Grzegorz Kowalczyk" initials="GK" lastIdx="8" clrIdx="0"/>
  <p:cmAuthor id="1" name="Emilka &amp; Zosia" initials="E&amp;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171EE-AD0D-487E-9E71-5F4D217DFE67}" type="datetimeFigureOut">
              <a:rPr lang="pl-PL" smtClean="0"/>
              <a:pPr/>
              <a:t>6/14/12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86D95-96D1-432E-AC28-8F9DF249C52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E0B72-5DED-4350-83D6-BE72F69C2C60}" type="datetimeFigureOut">
              <a:rPr lang="pl-PL" smtClean="0"/>
              <a:pPr/>
              <a:t>6/14/12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0C35B-DC67-483B-8937-751B7836366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0C35B-DC67-483B-8937-751B78363666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Występuje u niego neotenia. Osobniki dojrzałe zachowują cechy larwalne, jak skrzela zewnętrzne[6], podobnie jak amerykański aksolotl (</a:t>
            </a:r>
            <a:r>
              <a:rPr lang="pl-PL" dirty="0" err="1" smtClean="0"/>
              <a:t>wikipedia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0C35B-DC67-483B-8937-751B78363666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Występuje u niego neotenia. Osobniki dojrzałe zachowują cechy larwalne, jak skrzela zewnętrzne[6], podobnie jak amerykański aksolotl (</a:t>
            </a:r>
            <a:r>
              <a:rPr lang="pl-PL" dirty="0" err="1" smtClean="0"/>
              <a:t>wikipedia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0C35B-DC67-483B-8937-751B78363666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F79-FCFD-46DC-983F-98E9A3D2CBF0}" type="datetimeFigureOut">
              <a:rPr lang="pl-PL" smtClean="0"/>
              <a:pPr/>
              <a:t>6/14/12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1AAE-6081-48B1-B4EC-9257F5FBE1E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F79-FCFD-46DC-983F-98E9A3D2CBF0}" type="datetimeFigureOut">
              <a:rPr lang="pl-PL" smtClean="0"/>
              <a:pPr/>
              <a:t>6/14/12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1AAE-6081-48B1-B4EC-9257F5FBE1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F79-FCFD-46DC-983F-98E9A3D2CBF0}" type="datetimeFigureOut">
              <a:rPr lang="pl-PL" smtClean="0"/>
              <a:pPr/>
              <a:t>6/14/12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1AAE-6081-48B1-B4EC-9257F5FBE1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F79-FCFD-46DC-983F-98E9A3D2CBF0}" type="datetimeFigureOut">
              <a:rPr lang="pl-PL" smtClean="0"/>
              <a:pPr/>
              <a:t>6/14/12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1AAE-6081-48B1-B4EC-9257F5FBE1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F79-FCFD-46DC-983F-98E9A3D2CBF0}" type="datetimeFigureOut">
              <a:rPr lang="pl-PL" smtClean="0"/>
              <a:pPr/>
              <a:t>6/14/12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1AAE-6081-48B1-B4EC-9257F5FBE1E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F79-FCFD-46DC-983F-98E9A3D2CBF0}" type="datetimeFigureOut">
              <a:rPr lang="pl-PL" smtClean="0"/>
              <a:pPr/>
              <a:t>6/14/12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1AAE-6081-48B1-B4EC-9257F5FBE1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F79-FCFD-46DC-983F-98E9A3D2CBF0}" type="datetimeFigureOut">
              <a:rPr lang="pl-PL" smtClean="0"/>
              <a:pPr/>
              <a:t>6/14/12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1AAE-6081-48B1-B4EC-9257F5FBE1E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F79-FCFD-46DC-983F-98E9A3D2CBF0}" type="datetimeFigureOut">
              <a:rPr lang="pl-PL" smtClean="0"/>
              <a:pPr/>
              <a:t>6/14/12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1AAE-6081-48B1-B4EC-9257F5FBE1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F79-FCFD-46DC-983F-98E9A3D2CBF0}" type="datetimeFigureOut">
              <a:rPr lang="pl-PL" smtClean="0"/>
              <a:pPr/>
              <a:t>6/14/12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1AAE-6081-48B1-B4EC-9257F5FBE1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F79-FCFD-46DC-983F-98E9A3D2CBF0}" type="datetimeFigureOut">
              <a:rPr lang="pl-PL" smtClean="0"/>
              <a:pPr/>
              <a:t>6/14/12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1AAE-6081-48B1-B4EC-9257F5FBE1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37FF8F79-FCFD-46DC-983F-98E9A3D2CBF0}" type="datetimeFigureOut">
              <a:rPr lang="pl-PL" smtClean="0"/>
              <a:pPr/>
              <a:t>6/14/12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E9BA1AAE-6081-48B1-B4EC-9257F5FBE1E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37FF8F79-FCFD-46DC-983F-98E9A3D2CBF0}" type="datetimeFigureOut">
              <a:rPr lang="pl-PL" smtClean="0"/>
              <a:pPr/>
              <a:t>6/14/12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BA1AAE-6081-48B1-B4EC-9257F5FBE1E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  <p:sndAc>
      <p:stSnd>
        <p:snd r:embed="rId13" name="wind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87624" y="332656"/>
            <a:ext cx="635311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PRZYSTOSOWANIA  ZWIERZĄT I ROSLIN DO ŻYCIA W WODZIE</a:t>
            </a:r>
            <a:endParaRPr lang="pl-PL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429000"/>
            <a:ext cx="4706342" cy="3255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323528" y="4941168"/>
            <a:ext cx="36003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EMILKA LESZEK 4B</a:t>
            </a:r>
            <a:endParaRPr lang="pl-PL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914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ROŚLINY O LIŚCIACH PŁYWAJĄCYCH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28083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pl-PL" dirty="0" smtClean="0"/>
              <a:t> Mają  liście  duże, okrągłe  lub  owalne,</a:t>
            </a:r>
          </a:p>
          <a:p>
            <a:r>
              <a:rPr lang="pl-PL" dirty="0" smtClean="0"/>
              <a:t>Liście pływają  po  powierzchni  wody,</a:t>
            </a:r>
          </a:p>
          <a:p>
            <a:r>
              <a:rPr lang="pl-PL" dirty="0" smtClean="0"/>
              <a:t>Mają  łodygi  pływające  pod  wodą  które  są długie ,giętkie	i miękkie,</a:t>
            </a:r>
          </a:p>
          <a:p>
            <a:r>
              <a:rPr lang="pl-PL" dirty="0" smtClean="0"/>
              <a:t>Kwiaty są na  wodzie  lub  na  pędach  pod  wodą,</a:t>
            </a:r>
          </a:p>
          <a:p>
            <a:r>
              <a:rPr lang="pl-PL" dirty="0" smtClean="0"/>
              <a:t>Nasiona  są  roznoszone  przez  wodę.	</a:t>
            </a:r>
            <a:endParaRPr lang="pl-PL" dirty="0"/>
          </a:p>
        </p:txBody>
      </p:sp>
      <p:pic>
        <p:nvPicPr>
          <p:cNvPr id="2052" name="Picture 4" descr="http://www.ztn.com.pl/galerie/slides/grzybieniowate%20Grazel%20zol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25144"/>
            <a:ext cx="3059832" cy="198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babij.blox.pl/resource/Nuphar_luteum_grazel_zol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005064"/>
            <a:ext cx="1527421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t1.gstatic.com/images?q=tbn:ANd9GcSfdsWBuTbGSOSRKBh_vXktVgSi5-mOcCI4NRGXZRPPQ0kWrh5KLaabI7THe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5057" y="836712"/>
            <a:ext cx="2178943" cy="1632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2411760" y="42930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GRĄŻEL  BI  ŻÓŁTY.</a:t>
            </a:r>
            <a:endParaRPr lang="pl-PL" dirty="0"/>
          </a:p>
        </p:txBody>
      </p:sp>
      <p:sp>
        <p:nvSpPr>
          <p:cNvPr id="8" name="Strzałka w lewo 7"/>
          <p:cNvSpPr/>
          <p:nvPr/>
        </p:nvSpPr>
        <p:spPr>
          <a:xfrm>
            <a:off x="1475656" y="4437112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lewo i w górę 8"/>
          <p:cNvSpPr/>
          <p:nvPr/>
        </p:nvSpPr>
        <p:spPr>
          <a:xfrm>
            <a:off x="2483768" y="5013176"/>
            <a:ext cx="720080" cy="100811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górę i w dół 10"/>
          <p:cNvSpPr/>
          <p:nvPr/>
        </p:nvSpPr>
        <p:spPr>
          <a:xfrm>
            <a:off x="8388424" y="2564904"/>
            <a:ext cx="539552" cy="15841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6" name="Picture 8" descr="http://www.wymarzonyogrod.pl/zdjecia/wodne_500_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149080"/>
            <a:ext cx="1594148" cy="1578000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3563888" y="609329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RZĘSA  WODNA</a:t>
            </a:r>
            <a:endParaRPr lang="pl-PL" dirty="0"/>
          </a:p>
        </p:txBody>
      </p:sp>
      <p:sp>
        <p:nvSpPr>
          <p:cNvPr id="14" name="Strzałka w górę i w dół 13"/>
          <p:cNvSpPr/>
          <p:nvPr/>
        </p:nvSpPr>
        <p:spPr>
          <a:xfrm>
            <a:off x="4211960" y="5589240"/>
            <a:ext cx="504056" cy="6480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8" name="Picture 10" descr="http://poradnikogrodniczy.pl/pliki/plikiporady/zabisci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5324474"/>
            <a:ext cx="1438275" cy="1533526"/>
          </a:xfrm>
          <a:prstGeom prst="rect">
            <a:avLst/>
          </a:prstGeom>
          <a:noFill/>
        </p:spPr>
      </p:pic>
      <p:sp>
        <p:nvSpPr>
          <p:cNvPr id="17" name="Strzałka w górę i w dół 16"/>
          <p:cNvSpPr/>
          <p:nvPr/>
        </p:nvSpPr>
        <p:spPr>
          <a:xfrm>
            <a:off x="5292080" y="5301208"/>
            <a:ext cx="288032" cy="5040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60" name="Picture 12" descr="http://upload.wikimedia.org/wikipedia/commons/thumb/1/11/SagittariaSagittifolia-bloem-kl.jpg/200px-SagittariaSagittifolia-bloem-k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9" y="3717032"/>
            <a:ext cx="1440160" cy="1080120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5004048" y="465313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ŻABIŚCIK  PŁYWAJĄCY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919864" y="414908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GRZYBIEŃ  BIAŁY</a:t>
            </a:r>
            <a:endParaRPr lang="pl-PL" dirty="0"/>
          </a:p>
        </p:txBody>
      </p:sp>
      <p:sp>
        <p:nvSpPr>
          <p:cNvPr id="19" name="Strzałka w górę i w dół 18"/>
          <p:cNvSpPr/>
          <p:nvPr/>
        </p:nvSpPr>
        <p:spPr>
          <a:xfrm>
            <a:off x="6804248" y="4509120"/>
            <a:ext cx="288032" cy="5040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6588224" y="501317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STRZAŁKA  WODNA</a:t>
            </a:r>
            <a:endParaRPr lang="pl-PL" dirty="0"/>
          </a:p>
        </p:txBody>
      </p:sp>
      <p:pic>
        <p:nvPicPr>
          <p:cNvPr id="2062" name="Picture 14" descr="http://www.carpstrong.eu/jscripts/tiny_mce/plugins/imagemanager/files/zdjecia_do_artykulow/roslinnosc_wodna/lilia_wodn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0422" y="5633864"/>
            <a:ext cx="1843578" cy="1224136"/>
          </a:xfrm>
          <a:prstGeom prst="rect">
            <a:avLst/>
          </a:prstGeom>
          <a:noFill/>
        </p:spPr>
      </p:pic>
      <p:sp>
        <p:nvSpPr>
          <p:cNvPr id="22" name="pole tekstowe 21"/>
          <p:cNvSpPr txBox="1"/>
          <p:nvPr/>
        </p:nvSpPr>
        <p:spPr>
          <a:xfrm>
            <a:off x="8028384" y="5085184"/>
            <a:ext cx="11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JASKIER  WODNY</a:t>
            </a:r>
            <a:endParaRPr lang="pl-PL" dirty="0"/>
          </a:p>
        </p:txBody>
      </p:sp>
      <p:sp>
        <p:nvSpPr>
          <p:cNvPr id="24" name="Strzałka w lewo i w górę 23"/>
          <p:cNvSpPr/>
          <p:nvPr/>
        </p:nvSpPr>
        <p:spPr>
          <a:xfrm>
            <a:off x="8604448" y="5661248"/>
            <a:ext cx="432048" cy="720080"/>
          </a:xfrm>
          <a:prstGeom prst="leftUpArrow">
            <a:avLst>
              <a:gd name="adj1" fmla="val 50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akwar.net/images/plant/6/c/ss6c8d3ba93dfc50ab84070bf3201456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645024"/>
            <a:ext cx="1782197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ROŚLINY ZANURZONE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8614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Bardzo  często nie  mają korzeni,</a:t>
            </a:r>
          </a:p>
          <a:p>
            <a:r>
              <a:rPr lang="pl-PL" dirty="0" smtClean="0"/>
              <a:t>Mają  łodygi   giętkie ,</a:t>
            </a:r>
          </a:p>
          <a:p>
            <a:r>
              <a:rPr lang="pl-PL" dirty="0" smtClean="0"/>
              <a:t>Liście  drobne  i  postrzępione,</a:t>
            </a:r>
          </a:p>
          <a:p>
            <a:endParaRPr lang="pl-PL" dirty="0"/>
          </a:p>
        </p:txBody>
      </p:sp>
      <p:pic>
        <p:nvPicPr>
          <p:cNvPr id="6146" name="Picture 2" descr="http://www.nurkomania.pl/fot/d0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819650"/>
            <a:ext cx="2714625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://www.aip.az.pl/ogrod/baza/images/moczarka_kanadyjs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0"/>
            <a:ext cx="2195736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://t1.gstatic.com/images?q=tbn:ANd9GcRKWQaOpR1xJ60RHna2ql3tf3G7rKYnYn24LERdU5WXV7AtRWWLsnv1U7Fg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5675" y="3645024"/>
            <a:ext cx="1838325" cy="248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4" name="Picture 10" descr="http://www.bharada.com/aquaria/40/Riccia_screen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356992"/>
            <a:ext cx="3096344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755576" y="594928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MECH  WODNY</a:t>
            </a:r>
            <a:endParaRPr lang="pl-PL" dirty="0"/>
          </a:p>
        </p:txBody>
      </p:sp>
      <p:sp>
        <p:nvSpPr>
          <p:cNvPr id="14" name="Strzałka w górę i w dół 13"/>
          <p:cNvSpPr/>
          <p:nvPr/>
        </p:nvSpPr>
        <p:spPr>
          <a:xfrm>
            <a:off x="467544" y="5373216"/>
            <a:ext cx="360040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3491880" y="42210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/>
              <a:t>WYWŁÓCZNIK </a:t>
            </a:r>
            <a:r>
              <a:rPr lang="pl-PL" dirty="0" smtClean="0"/>
              <a:t>OKÓŁKOWY</a:t>
            </a:r>
            <a:endParaRPr lang="pl-PL" dirty="0"/>
          </a:p>
        </p:txBody>
      </p:sp>
      <p:sp>
        <p:nvSpPr>
          <p:cNvPr id="16" name="Strzałka w górę i w dół 15"/>
          <p:cNvSpPr/>
          <p:nvPr/>
        </p:nvSpPr>
        <p:spPr>
          <a:xfrm>
            <a:off x="4067944" y="4797152"/>
            <a:ext cx="360040" cy="720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5508104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ROGATEK  SZTYWNY</a:t>
            </a:r>
            <a:endParaRPr lang="pl-PL" dirty="0"/>
          </a:p>
        </p:txBody>
      </p:sp>
      <p:sp>
        <p:nvSpPr>
          <p:cNvPr id="18" name="Strzałka w górę i w dół 17"/>
          <p:cNvSpPr/>
          <p:nvPr/>
        </p:nvSpPr>
        <p:spPr>
          <a:xfrm>
            <a:off x="6300192" y="5733256"/>
            <a:ext cx="504056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6948264" y="2780928"/>
            <a:ext cx="169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MOCZARKA  KANADYJSKA</a:t>
            </a:r>
            <a:endParaRPr lang="pl-PL" dirty="0"/>
          </a:p>
        </p:txBody>
      </p:sp>
      <p:sp>
        <p:nvSpPr>
          <p:cNvPr id="21" name="Strzałka w lewo i w górę 20"/>
          <p:cNvSpPr/>
          <p:nvPr/>
        </p:nvSpPr>
        <p:spPr>
          <a:xfrm>
            <a:off x="8316416" y="2348880"/>
            <a:ext cx="539552" cy="79208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7740352" y="6309320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RDESTNICA</a:t>
            </a:r>
            <a:endParaRPr lang="pl-PL" dirty="0"/>
          </a:p>
        </p:txBody>
      </p:sp>
      <p:sp>
        <p:nvSpPr>
          <p:cNvPr id="23" name="Strzałka w górę i w dół 22"/>
          <p:cNvSpPr/>
          <p:nvPr/>
        </p:nvSpPr>
        <p:spPr>
          <a:xfrm>
            <a:off x="8604448" y="5661248"/>
            <a:ext cx="360040" cy="6480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CUDA MATKI NATURY: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5241776" cy="3445640"/>
          </a:xfrm>
          <a:gradFill>
            <a:gsLst>
              <a:gs pos="0">
                <a:schemeClr val="accent1">
                  <a:tint val="98000"/>
                  <a:shade val="25000"/>
                  <a:satMod val="250000"/>
                </a:schemeClr>
              </a:gs>
              <a:gs pos="73000">
                <a:schemeClr val="accent1">
                  <a:tint val="86000"/>
                  <a:satMod val="115000"/>
                </a:schemeClr>
              </a:gs>
              <a:gs pos="53000">
                <a:schemeClr val="accent1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pl-PL" dirty="0" smtClean="0"/>
              <a:t>Wiktoria amazońska-</a:t>
            </a:r>
          </a:p>
          <a:p>
            <a:r>
              <a:rPr lang="pl-PL" dirty="0" smtClean="0"/>
              <a:t>Występuje w  dorzeczu  Amazonki w  Ameryce  Południowej,</a:t>
            </a:r>
          </a:p>
          <a:p>
            <a:r>
              <a:rPr lang="pl-PL" dirty="0" smtClean="0"/>
              <a:t>W ojczyźnie  nazywana  jest  przez  Indian  „talerzami  wodnymi.’’</a:t>
            </a:r>
          </a:p>
          <a:p>
            <a:r>
              <a:rPr lang="pl-PL" dirty="0" smtClean="0"/>
              <a:t>Wiktoria amazońska  znana  również  jako  wiktoria  królewska  znana  jest  ze  swych  charakterystycznych ,  ogromnych  liści o  podniesionymi  brzegami i  dużej  wyporności.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149080"/>
            <a:ext cx="3419872" cy="22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621" y="0"/>
            <a:ext cx="3063379" cy="407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4846"/>
            <a:ext cx="2880320" cy="191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941168"/>
            <a:ext cx="274320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CUDA  MATKI  NATURY: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98000"/>
                  <a:shade val="25000"/>
                  <a:satMod val="250000"/>
                </a:schemeClr>
              </a:gs>
              <a:gs pos="66000">
                <a:schemeClr val="accent1">
                  <a:tint val="86000"/>
                  <a:satMod val="115000"/>
                </a:schemeClr>
              </a:gs>
              <a:gs pos="53000">
                <a:schemeClr val="accent1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pl-PL" dirty="0" smtClean="0"/>
              <a:t>Maszkarada  grenlandzka -</a:t>
            </a:r>
          </a:p>
          <a:p>
            <a:r>
              <a:rPr lang="pl-PL" dirty="0" smtClean="0"/>
              <a:t>Żyje  w  głębinach, w całkowitych ciemnościach,</a:t>
            </a:r>
          </a:p>
          <a:p>
            <a:r>
              <a:rPr lang="pl-PL" dirty="0" smtClean="0"/>
              <a:t>Ma na  głowie  długą  i  zwisającą  płetwę,</a:t>
            </a:r>
          </a:p>
          <a:p>
            <a:r>
              <a:rPr lang="pl-PL" dirty="0" smtClean="0"/>
              <a:t>Na  końcu  tej  płetwy  znajduje  się  świecący  narząd, zwany  wabikiem,</a:t>
            </a:r>
          </a:p>
          <a:p>
            <a:r>
              <a:rPr lang="pl-PL" dirty="0" smtClean="0"/>
              <a:t>Światło  przyciąga małe  rybki , które  wpadają  do  paszczy  Maszkarady.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5122" name="Picture 2" descr="http://www.kino.krakow.pl/images/dbimages/fi_3109_0_ne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77180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CUDA  MATKI  NATURY: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845840"/>
          </a:xfrm>
          <a:gradFill>
            <a:gsLst>
              <a:gs pos="85000">
                <a:schemeClr val="accent1">
                  <a:tint val="98000"/>
                  <a:shade val="25000"/>
                  <a:satMod val="250000"/>
                </a:schemeClr>
              </a:gs>
              <a:gs pos="0">
                <a:schemeClr val="accent1">
                  <a:tint val="86000"/>
                  <a:satMod val="115000"/>
                </a:schemeClr>
              </a:gs>
              <a:gs pos="34000">
                <a:schemeClr val="accent1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Odmieniec Jaskiniowy</a:t>
            </a:r>
          </a:p>
          <a:p>
            <a:r>
              <a:rPr lang="pl-PL" sz="2400" dirty="0" smtClean="0"/>
              <a:t>Ślepy płaz ogoniasty,</a:t>
            </a:r>
          </a:p>
          <a:p>
            <a:r>
              <a:rPr lang="pl-PL" sz="2400" dirty="0" smtClean="0"/>
              <a:t>Żyje w podziemnych jaskiniach wodnych,</a:t>
            </a:r>
          </a:p>
          <a:p>
            <a:r>
              <a:rPr lang="pl-PL" sz="2400" dirty="0" smtClean="0"/>
              <a:t>Nazywany jest „ludzką rybą” z powodu jasnego koloru skóry (brak pigmentu)</a:t>
            </a:r>
          </a:p>
          <a:p>
            <a:r>
              <a:rPr lang="pl-PL" sz="2400" dirty="0" smtClean="0"/>
              <a:t>Przystosowany do życia w kompletnej ciemności</a:t>
            </a:r>
          </a:p>
          <a:p>
            <a:r>
              <a:rPr lang="pl-PL" sz="2400" dirty="0" smtClean="0"/>
              <a:t>Brak oczu – jest ślepy</a:t>
            </a:r>
          </a:p>
          <a:p>
            <a:r>
              <a:rPr lang="pl-PL" sz="2400" dirty="0" smtClean="0"/>
              <a:t>Bardzo rozwinięty węch i słuch</a:t>
            </a:r>
          </a:p>
          <a:p>
            <a:r>
              <a:rPr lang="pl-PL" sz="2400" dirty="0" smtClean="0"/>
              <a:t>W przeciwieństwie do innych płazów prowadzi całkowicie wodny tryb życia</a:t>
            </a:r>
          </a:p>
          <a:p>
            <a:r>
              <a:rPr lang="pl-PL" sz="2400" dirty="0" smtClean="0"/>
              <a:t>Ma 3 palce w przedniej kończynie a tylko dwa w tylnej</a:t>
            </a:r>
          </a:p>
          <a:p>
            <a:r>
              <a:rPr lang="pl-PL" sz="2400" dirty="0" smtClean="0"/>
              <a:t>Ma skrzela zewnętrzne (jak larwy płazów)</a:t>
            </a:r>
            <a:endParaRPr lang="pl-PL" sz="2400" dirty="0"/>
          </a:p>
        </p:txBody>
      </p:sp>
      <p:pic>
        <p:nvPicPr>
          <p:cNvPr id="4" name="Picture 3" descr="240px-Proteus_anguinus_Postojnska_Jama_Sloven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295400"/>
            <a:ext cx="3048000" cy="12700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CUDA  MATKI  NATURY: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845840"/>
          </a:xfrm>
          <a:gradFill>
            <a:gsLst>
              <a:gs pos="98000">
                <a:schemeClr val="accent1">
                  <a:tint val="98000"/>
                  <a:shade val="25000"/>
                  <a:satMod val="250000"/>
                </a:schemeClr>
              </a:gs>
              <a:gs pos="68000">
                <a:schemeClr val="accent1">
                  <a:tint val="86000"/>
                  <a:satMod val="115000"/>
                </a:schemeClr>
              </a:gs>
              <a:gs pos="57000">
                <a:schemeClr val="accent1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Ognica Pstra – ryba motyl</a:t>
            </a:r>
          </a:p>
          <a:p>
            <a:r>
              <a:rPr lang="pl-PL" sz="2000" dirty="0" smtClean="0"/>
              <a:t>To drapieżna ryba morska. </a:t>
            </a:r>
          </a:p>
          <a:p>
            <a:r>
              <a:rPr lang="pl-PL" sz="2000" dirty="0" smtClean="0"/>
              <a:t>Zamieszkuje Ocean Indyjski i Ocean Spokojny.</a:t>
            </a:r>
          </a:p>
          <a:p>
            <a:r>
              <a:rPr lang="pl-PL" sz="2000" dirty="0" smtClean="0"/>
              <a:t>Występuje przy twardym dnie oraz na obrzeżach lagun i raf. </a:t>
            </a:r>
          </a:p>
          <a:p>
            <a:r>
              <a:rPr lang="pl-PL" sz="2000" dirty="0" smtClean="0"/>
              <a:t>Jaskrawe barwy jej ciała ostrzegają wrogów, że jest jadowita i jej kolce mogą pokaleczyć przeciwnika. Jest groźna  nawet dla człowieka. </a:t>
            </a:r>
          </a:p>
          <a:p>
            <a:r>
              <a:rPr lang="pl-PL" sz="2000" dirty="0" err="1" smtClean="0"/>
              <a:t>Ognice</a:t>
            </a:r>
            <a:r>
              <a:rPr lang="pl-PL" sz="2000" dirty="0" smtClean="0"/>
              <a:t> są samotnikami łączącymi się w grupy </a:t>
            </a:r>
            <a:r>
              <a:rPr lang="pl-PL" sz="2000" b="1" dirty="0" smtClean="0"/>
              <a:t>jedynie na czas tarła.</a:t>
            </a:r>
          </a:p>
          <a:p>
            <a:r>
              <a:rPr lang="pl-PL" sz="2400" b="1" dirty="0" smtClean="0"/>
              <a:t>Ognica pstra rozpoczyna aktywność o z</a:t>
            </a:r>
            <a:r>
              <a:rPr lang="pl-PL" sz="2400" dirty="0" smtClean="0"/>
              <a:t>mierzchu, dzień spędza ukryta w rozpadlinach skalnych, niemal nieruchomo, z głową lekko pochyloną w dół. </a:t>
            </a:r>
          </a:p>
          <a:p>
            <a:r>
              <a:rPr lang="pl-PL" sz="2400" dirty="0" smtClean="0"/>
              <a:t>Żywi się rybami, krabami i krewetkami. </a:t>
            </a:r>
          </a:p>
          <a:p>
            <a:r>
              <a:rPr lang="pl-PL" sz="2400" dirty="0" smtClean="0"/>
              <a:t>Strategia polowania: </a:t>
            </a:r>
            <a:r>
              <a:rPr lang="pl-PL" sz="2400" dirty="0" err="1" smtClean="0"/>
              <a:t>ognica</a:t>
            </a:r>
            <a:r>
              <a:rPr lang="pl-PL" sz="2400" dirty="0" smtClean="0"/>
              <a:t> wykorzystuje wielkie płetwy brzuszne by zapędzić ofiary w miejsce bez wyjścia. Innym sposobem jest raptowny atak na samotnie płynące zwierzę. Wówczas skrzydlica pochłania ofiarę swoim szerokim pyskiem.</a:t>
            </a:r>
            <a:endParaRPr lang="pl-PL" sz="2400" dirty="0"/>
          </a:p>
        </p:txBody>
      </p:sp>
      <p:pic>
        <p:nvPicPr>
          <p:cNvPr id="5" name="Picture 4" descr="Plik:Pterois volitans Manado-e 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6632"/>
            <a:ext cx="2160240" cy="1566174"/>
          </a:xfrm>
          <a:prstGeom prst="rect">
            <a:avLst/>
          </a:prstGeom>
          <a:noFill/>
        </p:spPr>
      </p:pic>
      <p:pic>
        <p:nvPicPr>
          <p:cNvPr id="27650" name="Picture 2" descr="Plik:Pterois volitans.001 - Aquarium Finisterr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700808"/>
            <a:ext cx="1944216" cy="14581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CUDA  MATKI  NATURY: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gradFill>
            <a:gsLst>
              <a:gs pos="97000">
                <a:schemeClr val="accent1">
                  <a:tint val="98000"/>
                  <a:shade val="25000"/>
                  <a:satMod val="250000"/>
                </a:schemeClr>
              </a:gs>
              <a:gs pos="71000">
                <a:schemeClr val="accent1">
                  <a:tint val="86000"/>
                  <a:satMod val="115000"/>
                </a:schemeClr>
              </a:gs>
              <a:gs pos="75000">
                <a:schemeClr val="accent1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pl-PL" dirty="0" smtClean="0"/>
              <a:t>Raflezja  </a:t>
            </a:r>
            <a:r>
              <a:rPr lang="pl-PL" dirty="0" err="1" smtClean="0"/>
              <a:t>Arnoldii</a:t>
            </a:r>
            <a:r>
              <a:rPr lang="pl-PL" dirty="0" smtClean="0"/>
              <a:t>- nie jest rośliną</a:t>
            </a:r>
          </a:p>
          <a:p>
            <a:pPr>
              <a:buNone/>
            </a:pPr>
            <a:r>
              <a:rPr lang="pl-PL" dirty="0" smtClean="0"/>
              <a:t> wodną – ale bardzo ciekawą!!!</a:t>
            </a:r>
          </a:p>
          <a:p>
            <a:r>
              <a:rPr lang="pl-PL" dirty="0" err="1" smtClean="0"/>
              <a:t>Reflezja</a:t>
            </a:r>
            <a:r>
              <a:rPr lang="pl-PL" dirty="0" smtClean="0"/>
              <a:t>  jest  zwana  też  </a:t>
            </a:r>
            <a:r>
              <a:rPr lang="pl-PL" dirty="0" err="1" smtClean="0"/>
              <a:t>bukietnicą</a:t>
            </a:r>
            <a:r>
              <a:rPr lang="pl-PL" dirty="0" smtClean="0"/>
              <a:t> ,</a:t>
            </a:r>
          </a:p>
          <a:p>
            <a:r>
              <a:rPr lang="pl-PL" dirty="0" smtClean="0"/>
              <a:t>Charakteryzuje  się  największymi  kwiatami  w  całym  królestwie  roślin,</a:t>
            </a:r>
          </a:p>
          <a:p>
            <a:r>
              <a:rPr lang="pl-PL" dirty="0" smtClean="0"/>
              <a:t>Jej  pasożytniczy  tryb  życia  umożliwia  jej  wzrost i  rozwój  bez  wytwarzania  korzeni, łodyg ani  liści,</a:t>
            </a:r>
          </a:p>
          <a:p>
            <a:r>
              <a:rPr lang="pl-PL" dirty="0" smtClean="0"/>
              <a:t>Ten  kwiat  osiąga  do  10 kg  </a:t>
            </a:r>
          </a:p>
          <a:p>
            <a:r>
              <a:rPr lang="pl-PL" dirty="0" smtClean="0"/>
              <a:t>Gdy  kwitnie  wydziela  nieprzyjemny  zapach  padliny,  co  przyciąga  muchówki  które  go  zapylają. </a:t>
            </a:r>
          </a:p>
          <a:p>
            <a:endParaRPr lang="pl-PL" dirty="0"/>
          </a:p>
        </p:txBody>
      </p:sp>
      <p:pic>
        <p:nvPicPr>
          <p:cNvPr id="32770" name="Picture 2" descr="http://sylwiasarzynska.cba.pl/wp-content/uploads/2011/04/raflez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6004"/>
            <a:ext cx="2987824" cy="2240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914400"/>
          </a:xfrm>
        </p:spPr>
        <p:txBody>
          <a:bodyPr/>
          <a:lstStyle/>
          <a:p>
            <a: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pl-PL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pl-PL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pl-PL" dirty="0"/>
          </a:p>
        </p:txBody>
      </p:sp>
      <p:pic>
        <p:nvPicPr>
          <p:cNvPr id="31746" name="Picture 2" descr="http://www.superakwarium.pl/foto_art/1229858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43199"/>
            <a:ext cx="5781675" cy="4114801"/>
          </a:xfrm>
          <a:prstGeom prst="rect">
            <a:avLst/>
          </a:prstGeom>
          <a:noFill/>
        </p:spPr>
      </p:pic>
      <p:pic>
        <p:nvPicPr>
          <p:cNvPr id="31750" name="Picture 6" descr="http://www.festiwalgor.pl/8/images/ryb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717032"/>
            <a:ext cx="3810000" cy="2857500"/>
          </a:xfrm>
          <a:prstGeom prst="rect">
            <a:avLst/>
          </a:prstGeom>
          <a:noFill/>
        </p:spPr>
      </p:pic>
      <p:pic>
        <p:nvPicPr>
          <p:cNvPr id="31752" name="Picture 8" descr="http://www.tapetus.pl/obrazki/n/129879_usmiechniety-delfin-wo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052736"/>
            <a:ext cx="3347864" cy="2510898"/>
          </a:xfrm>
          <a:prstGeom prst="rect">
            <a:avLst/>
          </a:prstGeom>
          <a:noFill/>
        </p:spPr>
      </p:pic>
      <p:pic>
        <p:nvPicPr>
          <p:cNvPr id="31748" name="Picture 4" descr="http://th.interia.pl/11,be2a4a6d82337423/ryb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332656"/>
            <a:ext cx="4762500" cy="3295651"/>
          </a:xfrm>
          <a:prstGeom prst="rect">
            <a:avLst/>
          </a:prstGeom>
          <a:noFill/>
        </p:spPr>
      </p:pic>
      <p:pic>
        <p:nvPicPr>
          <p:cNvPr id="31754" name="Picture 10" descr="http://blogiceo.nq.pl/natalia/files/2012/03/usmiech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7" y="2420888"/>
            <a:ext cx="1872208" cy="1979192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876539" y="2967335"/>
            <a:ext cx="7390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DZIĘKUJĘ   ZA  UWAGĘ.</a:t>
            </a: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14400"/>
          </a:xfrm>
          <a:solidFill>
            <a:schemeClr val="accent2">
              <a:lumMod val="75000"/>
              <a:alpha val="97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SPIS TREŚCI: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636912"/>
            <a:ext cx="7772400" cy="2005480"/>
          </a:xfrm>
          <a:solidFill>
            <a:schemeClr val="accent2">
              <a:lumMod val="75000"/>
              <a:alpha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FFFF00"/>
              </a:buClr>
            </a:pPr>
            <a:r>
              <a:rPr lang="pl-PL" dirty="0" smtClean="0"/>
              <a:t>Przystosowania zwierząt do życia w wodzie</a:t>
            </a:r>
          </a:p>
          <a:p>
            <a:pPr>
              <a:buClr>
                <a:srgbClr val="FFFF00"/>
              </a:buClr>
            </a:pPr>
            <a:r>
              <a:rPr lang="pl-PL" dirty="0" smtClean="0"/>
              <a:t>Przystosowania roślin do życia w wodzie</a:t>
            </a:r>
          </a:p>
          <a:p>
            <a:pPr>
              <a:buClr>
                <a:srgbClr val="FFFF00"/>
              </a:buClr>
            </a:pPr>
            <a:r>
              <a:rPr lang="pl-PL" dirty="0" smtClean="0"/>
              <a:t>Ciekawe  przypadki Matki Natury.</a:t>
            </a:r>
          </a:p>
          <a:p>
            <a:pPr>
              <a:buClr>
                <a:srgbClr val="FFFF00"/>
              </a:buClr>
            </a:pPr>
            <a:endParaRPr lang="pl-PL" dirty="0" smtClean="0"/>
          </a:p>
          <a:p>
            <a:pPr>
              <a:buClr>
                <a:srgbClr val="FFFF00"/>
              </a:buClr>
            </a:pPr>
            <a:endParaRPr lang="pl-PL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906072" cy="147677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PRZYSTOSOWANIA ZWIERZĄT DO ŻYCIA W WODZIE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492896"/>
            <a:ext cx="7906072" cy="4104456"/>
          </a:xfrm>
          <a:gradFill>
            <a:gsLst>
              <a:gs pos="76000">
                <a:schemeClr val="accent5">
                  <a:tint val="98000"/>
                  <a:shade val="25000"/>
                  <a:satMod val="250000"/>
                </a:schemeClr>
              </a:gs>
              <a:gs pos="41000">
                <a:schemeClr val="accent5">
                  <a:tint val="86000"/>
                  <a:satMod val="115000"/>
                </a:schemeClr>
              </a:gs>
              <a:gs pos="0">
                <a:schemeClr val="accent5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Życie w wodzie umożliwiają zwierzętom następujące  cechy  budowy:	</a:t>
            </a:r>
          </a:p>
          <a:p>
            <a:r>
              <a:rPr lang="pl-PL" sz="2595" dirty="0" smtClean="0"/>
              <a:t>Opływowy lub wrzecionowaty kształt ciała,</a:t>
            </a:r>
          </a:p>
          <a:p>
            <a:pPr>
              <a:buClr>
                <a:srgbClr val="FF0000"/>
              </a:buClr>
            </a:pPr>
            <a:r>
              <a:rPr lang="pl-PL" sz="2595" dirty="0" smtClean="0"/>
              <a:t>Ciało pokryte śluzem,</a:t>
            </a:r>
          </a:p>
          <a:p>
            <a:r>
              <a:rPr lang="pl-PL" sz="2595" dirty="0" smtClean="0"/>
              <a:t>Oddychanie  skrzelami (ryby, kijanki, małże) lub  całą powierzchnią  ciała (pijawki),</a:t>
            </a:r>
          </a:p>
          <a:p>
            <a:r>
              <a:rPr lang="pl-PL" sz="2595" dirty="0" smtClean="0"/>
              <a:t>Płetwy , błony  między  palcami  lub  wiosłowate  odnóża , służące do  poruszania  się.</a:t>
            </a:r>
          </a:p>
          <a:p>
            <a:r>
              <a:rPr lang="pl-PL" sz="2595" dirty="0" smtClean="0"/>
              <a:t>Zapłodnienie zewnętrzne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47248" cy="14401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sz="2800" dirty="0" smtClean="0"/>
              <a:t>PRZYSTOSOWANIA </a:t>
            </a:r>
            <a:r>
              <a:rPr lang="pl-PL" sz="2800" smtClean="0"/>
              <a:t>ZWIERZĄT  DO ŻYCIA  W  WODZIE</a:t>
            </a:r>
            <a:endParaRPr lang="pl-PL" sz="2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27584" y="407707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411760" y="1268760"/>
            <a:ext cx="3528392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9600" dirty="0" smtClean="0"/>
              <a:t>RYBY</a:t>
            </a:r>
            <a:endParaRPr lang="pl-PL" sz="9600" dirty="0"/>
          </a:p>
        </p:txBody>
      </p:sp>
      <p:sp>
        <p:nvSpPr>
          <p:cNvPr id="6" name="Trójkąt prostokątny 5"/>
          <p:cNvSpPr/>
          <p:nvPr/>
        </p:nvSpPr>
        <p:spPr>
          <a:xfrm rot="2267265">
            <a:off x="3600131" y="3364745"/>
            <a:ext cx="2036320" cy="1755392"/>
          </a:xfrm>
          <a:prstGeom prst="rt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691680" y="3429000"/>
            <a:ext cx="2088232" cy="16561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2123728" y="3789040"/>
            <a:ext cx="504056" cy="3600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2195736" y="4005064"/>
            <a:ext cx="216024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827584" y="3933056"/>
            <a:ext cx="648072" cy="57606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łącznik 12"/>
          <p:cNvSpPr/>
          <p:nvPr/>
        </p:nvSpPr>
        <p:spPr>
          <a:xfrm>
            <a:off x="971600" y="3284984"/>
            <a:ext cx="576064" cy="50405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chemat blokowy: łącznik 13"/>
          <p:cNvSpPr/>
          <p:nvPr/>
        </p:nvSpPr>
        <p:spPr>
          <a:xfrm>
            <a:off x="1475656" y="2852936"/>
            <a:ext cx="504056" cy="50405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chemat blokowy: łącznik 14"/>
          <p:cNvSpPr/>
          <p:nvPr/>
        </p:nvSpPr>
        <p:spPr>
          <a:xfrm>
            <a:off x="1115616" y="2420888"/>
            <a:ext cx="360040" cy="360040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chemat blokowy: łącznik 15"/>
          <p:cNvSpPr/>
          <p:nvPr/>
        </p:nvSpPr>
        <p:spPr>
          <a:xfrm>
            <a:off x="1547664" y="2132856"/>
            <a:ext cx="288032" cy="216024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chemat blokowy: łącznik 16"/>
          <p:cNvSpPr/>
          <p:nvPr/>
        </p:nvSpPr>
        <p:spPr>
          <a:xfrm>
            <a:off x="1979712" y="1988840"/>
            <a:ext cx="216024" cy="144016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194" name="Picture 2" descr="http://upload.wikimedia.org/wikipedia/commons/2/23/Georgia_Aquarium_-_Giant_Grouper_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600" y="2868776"/>
            <a:ext cx="3600400" cy="3989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990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sz="7200" dirty="0" smtClean="0"/>
              <a:t>    RYBY         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57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  Przystosowanie  ryb  do  życia  w  wodzie:</a:t>
            </a:r>
          </a:p>
          <a:p>
            <a:r>
              <a:rPr lang="pl-PL" dirty="0" smtClean="0"/>
              <a:t>Łuski  ułożone  dachówkowato ,</a:t>
            </a:r>
          </a:p>
          <a:p>
            <a:r>
              <a:rPr lang="pl-PL" dirty="0" smtClean="0"/>
              <a:t>Śluz  na powierzchni ciała zmniejszający  tarcie,</a:t>
            </a:r>
          </a:p>
          <a:p>
            <a:r>
              <a:rPr lang="pl-PL" dirty="0" smtClean="0"/>
              <a:t>Opływowy kształt ciała,</a:t>
            </a:r>
          </a:p>
          <a:p>
            <a:r>
              <a:rPr lang="pl-PL" dirty="0" smtClean="0"/>
              <a:t>Bezpośrednie połączenie głowy z tułowiem (ułatwia pokonanie oporu wody)</a:t>
            </a:r>
          </a:p>
          <a:p>
            <a:r>
              <a:rPr lang="pl-PL" dirty="0" smtClean="0"/>
              <a:t>Narządy oddechowe: skrzela i powierzchnia skóry</a:t>
            </a:r>
          </a:p>
          <a:p>
            <a:r>
              <a:rPr lang="pl-PL" dirty="0" smtClean="0"/>
              <a:t>Oczy bez powiek</a:t>
            </a:r>
          </a:p>
          <a:p>
            <a:r>
              <a:rPr lang="pl-PL" dirty="0" smtClean="0"/>
              <a:t>Płetwy : ogonowa, grzbietowa, odbytowa, piersiowe  i brzuszne</a:t>
            </a:r>
          </a:p>
          <a:p>
            <a:r>
              <a:rPr lang="pl-PL" dirty="0" smtClean="0"/>
              <a:t>Budowa wewnętrzna: </a:t>
            </a:r>
          </a:p>
          <a:p>
            <a:pPr lvl="1"/>
            <a:r>
              <a:rPr lang="pl-PL" dirty="0" smtClean="0"/>
              <a:t>Pęcherz pławny</a:t>
            </a:r>
          </a:p>
          <a:p>
            <a:pPr lvl="1"/>
            <a:r>
              <a:rPr lang="pl-PL" dirty="0" smtClean="0"/>
              <a:t>Samoregulacja ciśnienia i soli mineralnych</a:t>
            </a:r>
          </a:p>
          <a:p>
            <a:pPr lvl="1"/>
            <a:r>
              <a:rPr lang="pl-PL" sz="2800" dirty="0" smtClean="0"/>
              <a:t>Linia naboczna</a:t>
            </a:r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endParaRPr lang="pl-PL" dirty="0"/>
          </a:p>
        </p:txBody>
      </p:sp>
      <p:pic>
        <p:nvPicPr>
          <p:cNvPr id="4" name="Picture 3" descr="przystosowanie_ryb_w_wodzie_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502237"/>
            <a:ext cx="3255433" cy="2355763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82000" cy="1066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sz="2800" dirty="0" smtClean="0"/>
              <a:t>Ryby mają różne kształty  ciała ze względu na zajmowane środowisko i tryb życia jaki prowadzą: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7543800" cy="1569240"/>
          </a:xfrm>
        </p:spPr>
        <p:txBody>
          <a:bodyPr>
            <a:normAutofit/>
          </a:bodyPr>
          <a:lstStyle/>
          <a:p>
            <a:pPr>
              <a:buNone/>
            </a:pPr>
            <a:endParaRPr/>
          </a:p>
          <a:p>
            <a:endParaRPr lang="pl-PL" sz="2400" dirty="0"/>
          </a:p>
        </p:txBody>
      </p:sp>
      <p:pic>
        <p:nvPicPr>
          <p:cNvPr id="4" name="Picture 3" descr="przystosowanie_ryb_w_wodzie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2857500" cy="1219200"/>
          </a:xfrm>
          <a:prstGeom prst="rect">
            <a:avLst/>
          </a:prstGeom>
        </p:spPr>
      </p:pic>
      <p:pic>
        <p:nvPicPr>
          <p:cNvPr id="5" name="Picture 4" descr="przystosowanie_ryb_w_wodzie_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276600"/>
            <a:ext cx="1905000" cy="1504950"/>
          </a:xfrm>
          <a:prstGeom prst="rect">
            <a:avLst/>
          </a:prstGeom>
        </p:spPr>
      </p:pic>
      <p:pic>
        <p:nvPicPr>
          <p:cNvPr id="7" name="Picture 6" descr="przystosowanie_ryb_w_wodzie_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371600"/>
            <a:ext cx="3333750" cy="1323975"/>
          </a:xfrm>
          <a:prstGeom prst="rect">
            <a:avLst/>
          </a:prstGeom>
        </p:spPr>
      </p:pic>
      <p:pic>
        <p:nvPicPr>
          <p:cNvPr id="8" name="Picture 7" descr="przystosowanie_ryb_w_wodzie_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4981575"/>
            <a:ext cx="4905375" cy="1876425"/>
          </a:xfrm>
          <a:prstGeom prst="rect">
            <a:avLst/>
          </a:prstGeom>
        </p:spPr>
      </p:pic>
      <p:pic>
        <p:nvPicPr>
          <p:cNvPr id="10" name="Picture 9" descr="przystosowanie_ryb_w_wodzie_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3581400"/>
            <a:ext cx="3333750" cy="1390650"/>
          </a:xfrm>
          <a:prstGeom prst="rect">
            <a:avLst/>
          </a:prstGeom>
        </p:spPr>
      </p:pic>
      <p:pic>
        <p:nvPicPr>
          <p:cNvPr id="12" name="Picture 11" descr="przystosowanie_ryb_w_wodzie_0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5257800"/>
            <a:ext cx="2381250" cy="1085850"/>
          </a:xfrm>
          <a:prstGeom prst="rect">
            <a:avLst/>
          </a:prstGeom>
        </p:spPr>
      </p:pic>
      <p:pic>
        <p:nvPicPr>
          <p:cNvPr id="11" name="Picture 10" descr="przystosowanie_ryb_w_wodzie_0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0" y="2819400"/>
            <a:ext cx="3810000" cy="7620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990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sz="7200" dirty="0" smtClean="0"/>
              <a:t>    Ssaki wodne         </a:t>
            </a:r>
            <a:endParaRPr lang="pl-PL" sz="7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572000"/>
          </a:xfrm>
          <a:gradFill>
            <a:gsLst>
              <a:gs pos="0">
                <a:schemeClr val="accent4">
                  <a:tint val="98000"/>
                  <a:shade val="25000"/>
                  <a:satMod val="250000"/>
                </a:schemeClr>
              </a:gs>
              <a:gs pos="74000">
                <a:schemeClr val="accent4">
                  <a:tint val="86000"/>
                  <a:satMod val="115000"/>
                </a:schemeClr>
              </a:gs>
              <a:gs pos="55000">
                <a:schemeClr val="accent4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Należą do nich walenie płetwonogie, syreny:</a:t>
            </a:r>
          </a:p>
          <a:p>
            <a:r>
              <a:rPr lang="pl-PL" dirty="0" smtClean="0"/>
              <a:t>Przystosowania wtórne do życia w wodzie (mają płuca do oddychania jak ssaki lądowe),</a:t>
            </a:r>
          </a:p>
          <a:p>
            <a:r>
              <a:rPr lang="pl-PL" dirty="0" smtClean="0"/>
              <a:t>Opływowy kształt ciała</a:t>
            </a:r>
          </a:p>
          <a:p>
            <a:r>
              <a:rPr lang="pl-PL" dirty="0" smtClean="0"/>
              <a:t>Prawie całkowity zanik owłosienia</a:t>
            </a:r>
          </a:p>
          <a:p>
            <a:r>
              <a:rPr lang="pl-PL" dirty="0" smtClean="0"/>
              <a:t>Kończyny przednie przekształcowne w płetwy</a:t>
            </a:r>
          </a:p>
          <a:p>
            <a:r>
              <a:rPr lang="pl-PL" dirty="0" smtClean="0"/>
              <a:t>Ogon przekształcony w płetwę poziomą ogonową</a:t>
            </a:r>
          </a:p>
          <a:p>
            <a:r>
              <a:rPr lang="pl-PL" dirty="0" smtClean="0"/>
              <a:t>Zanik kończyn tylnych</a:t>
            </a:r>
          </a:p>
          <a:p>
            <a:r>
              <a:rPr lang="pl-PL" dirty="0" smtClean="0"/>
              <a:t>Gruba  podskórna warstwa tłuszczu (pozwala przetrwać w zimnych wodach i zwiększa wyporność ciała)</a:t>
            </a:r>
          </a:p>
          <a:p>
            <a:r>
              <a:rPr lang="pl-PL" dirty="0" smtClean="0"/>
              <a:t>Magazynują tlen w mięśniach by móć nurkowach (mają też małe płuca).</a:t>
            </a:r>
          </a:p>
          <a:p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pPr lvl="1"/>
            <a:endParaRPr lang="pl-PL" dirty="0" smtClean="0"/>
          </a:p>
          <a:p>
            <a:endParaRPr lang="pl-PL" dirty="0"/>
          </a:p>
        </p:txBody>
      </p:sp>
      <p:pic>
        <p:nvPicPr>
          <p:cNvPr id="5" name="Picture 4" descr="wale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5486400"/>
            <a:ext cx="1828800" cy="1171575"/>
          </a:xfrm>
          <a:prstGeom prst="rect">
            <a:avLst/>
          </a:prstGeom>
        </p:spPr>
      </p:pic>
      <p:pic>
        <p:nvPicPr>
          <p:cNvPr id="6" name="Picture 5" descr="240px-Orc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304800"/>
            <a:ext cx="2039815" cy="1371600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78080" cy="140476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PRZYSTOSOWANIA  ROŚLIN  DO  ŻYCIA  W  WODZIE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348880"/>
            <a:ext cx="8136904" cy="28803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ROŚLINY WODNE:</a:t>
            </a:r>
          </a:p>
          <a:p>
            <a:r>
              <a:rPr lang="pl-PL" dirty="0" smtClean="0"/>
              <a:t>Bardzo  często nie  mają korzeni,</a:t>
            </a:r>
          </a:p>
          <a:p>
            <a:r>
              <a:rPr lang="pl-PL" dirty="0" smtClean="0"/>
              <a:t>Mają  giętkie łodygi,</a:t>
            </a:r>
          </a:p>
          <a:p>
            <a:r>
              <a:rPr lang="pl-PL" dirty="0" smtClean="0"/>
              <a:t>Liście  drobne  i  postrzępione,</a:t>
            </a:r>
          </a:p>
          <a:p>
            <a:r>
              <a:rPr lang="pl-PL" dirty="0" smtClean="0"/>
              <a:t>Rośliny  wodne  nie  tworzą  tkanki  chroniącej  łodygę  przed utratą  wody  (ta  tkanka  nazywa  się  korek),</a:t>
            </a:r>
          </a:p>
          <a:p>
            <a:r>
              <a:rPr lang="pl-PL" dirty="0" smtClean="0"/>
              <a:t>Brak  tkanki  mechanicznej  w  warstwie  zewnętrznej  łodygi  (znajduje  się  wewnątrz  łodygi) - pędy  są  elastyczne i  giętkie.</a:t>
            </a:r>
          </a:p>
        </p:txBody>
      </p:sp>
      <p:pic>
        <p:nvPicPr>
          <p:cNvPr id="9218" name="Picture 2" descr="http://oczkowodne.net/flora/liliab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96752"/>
            <a:ext cx="2843808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978080" cy="9727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ROŚLINY  WYNURZONE.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420888"/>
            <a:ext cx="7978080" cy="244827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ROŚLINY  WYNURZONE:</a:t>
            </a:r>
          </a:p>
          <a:p>
            <a:r>
              <a:rPr lang="pl-PL" dirty="0" smtClean="0"/>
              <a:t>Łodygi  puste,</a:t>
            </a:r>
          </a:p>
          <a:p>
            <a:r>
              <a:rPr lang="pl-PL" dirty="0" smtClean="0"/>
              <a:t>Łodygi  osadzone  w  podłożu  w  postaci  kłącza,</a:t>
            </a:r>
          </a:p>
          <a:p>
            <a:r>
              <a:rPr lang="pl-PL" dirty="0" smtClean="0"/>
              <a:t>Liście  sztywne  i  wydłużone,</a:t>
            </a:r>
          </a:p>
        </p:txBody>
      </p:sp>
      <p:pic>
        <p:nvPicPr>
          <p:cNvPr id="8196" name="Picture 4" descr="http://upload.wikimedia.org/wikipedia/commons/2/2f/Typha_angustifol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6632"/>
            <a:ext cx="2339752" cy="2448272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716016" y="17008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PAŁKA  WODNA</a:t>
            </a:r>
            <a:endParaRPr lang="pl-PL" dirty="0"/>
          </a:p>
        </p:txBody>
      </p:sp>
      <p:sp>
        <p:nvSpPr>
          <p:cNvPr id="7" name="Strzałka w prawo 6"/>
          <p:cNvSpPr/>
          <p:nvPr/>
        </p:nvSpPr>
        <p:spPr>
          <a:xfrm>
            <a:off x="5868144" y="1916832"/>
            <a:ext cx="432048" cy="2880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198" name="Picture 6" descr="http://www.swiatkwiatow.pl/foto/tatarak-tataraki-tatarak-zwyczajny_5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76800"/>
            <a:ext cx="2574712" cy="1981200"/>
          </a:xfrm>
          <a:prstGeom prst="rect">
            <a:avLst/>
          </a:prstGeom>
          <a:noFill/>
        </p:spPr>
      </p:pic>
      <p:sp>
        <p:nvSpPr>
          <p:cNvPr id="9" name="Strzałka w prawo 8"/>
          <p:cNvSpPr/>
          <p:nvPr/>
        </p:nvSpPr>
        <p:spPr>
          <a:xfrm>
            <a:off x="5292080" y="5157192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3707904" y="594928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TATAREK  ZWYCZAJNY</a:t>
            </a:r>
            <a:endParaRPr lang="pl-PL" dirty="0"/>
          </a:p>
        </p:txBody>
      </p:sp>
      <p:pic>
        <p:nvPicPr>
          <p:cNvPr id="8200" name="Picture 8" descr="http://www.przyroda.osiedle.net.pl/obrazy/trzcina_pospoli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933056"/>
            <a:ext cx="3024336" cy="2924944"/>
          </a:xfrm>
          <a:prstGeom prst="rect">
            <a:avLst/>
          </a:prstGeom>
          <a:noFill/>
        </p:spPr>
      </p:pic>
      <p:sp>
        <p:nvSpPr>
          <p:cNvPr id="12" name="Strzałka w lewo 11"/>
          <p:cNvSpPr/>
          <p:nvPr/>
        </p:nvSpPr>
        <p:spPr>
          <a:xfrm>
            <a:off x="3131840" y="6021288"/>
            <a:ext cx="43204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707904" y="515719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TRZCINA  POSPOLITA</a:t>
            </a:r>
            <a:endParaRPr lang="pl-PL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1055</TotalTime>
  <Words>873</Words>
  <Application>Microsoft Macintosh PowerPoint</Application>
  <PresentationFormat>On-screen Show (4:3)</PresentationFormat>
  <Paragraphs>129</Paragraphs>
  <Slides>17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Slide 1</vt:lpstr>
      <vt:lpstr>SPIS TREŚCI:</vt:lpstr>
      <vt:lpstr>PRZYSTOSOWANIA ZWIERZĄT DO ŻYCIA W WODZIE</vt:lpstr>
      <vt:lpstr>PRZYSTOSOWANIA ZWIERZĄT  DO ŻYCIA  W  WODZIE</vt:lpstr>
      <vt:lpstr>    RYBY         </vt:lpstr>
      <vt:lpstr>Ryby mają różne kształty  ciała ze względu na zajmowane środowisko i tryb życia jaki prowadzą:</vt:lpstr>
      <vt:lpstr>    Ssaki wodne         </vt:lpstr>
      <vt:lpstr>PRZYSTOSOWANIA  ROŚLIN  DO  ŻYCIA  W  WODZIE</vt:lpstr>
      <vt:lpstr>ROŚLINY  WYNURZONE.</vt:lpstr>
      <vt:lpstr>ROŚLINY O LIŚCIACH PŁYWAJĄCYCH</vt:lpstr>
      <vt:lpstr>ROŚLINY ZANURZONE</vt:lpstr>
      <vt:lpstr>CUDA MATKI NATURY:</vt:lpstr>
      <vt:lpstr>CUDA  MATKI  NATURY:</vt:lpstr>
      <vt:lpstr>CUDA  MATKI  NATURY:</vt:lpstr>
      <vt:lpstr>CUDA  MATKI  NATURY:</vt:lpstr>
      <vt:lpstr>CUDA  MATKI  NATURY:</vt:lpstr>
      <vt:lpstr>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Emilka &amp; Zosia</dc:creator>
  <cp:lastModifiedBy>Magda Leszek KIMZE</cp:lastModifiedBy>
  <cp:revision>117</cp:revision>
  <dcterms:created xsi:type="dcterms:W3CDTF">2012-06-14T05:54:55Z</dcterms:created>
  <dcterms:modified xsi:type="dcterms:W3CDTF">2012-06-14T06:07:31Z</dcterms:modified>
</cp:coreProperties>
</file>