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2" r:id="rId6"/>
    <p:sldId id="264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B61AD3B-83A3-40DF-901F-9800A09AB43A}" type="datetimeFigureOut">
              <a:rPr lang="pl-PL" smtClean="0"/>
              <a:pPr/>
              <a:t>2012-06-12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D8C29F-3944-4B24-9A91-409CB5325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D3B-83A3-40DF-901F-9800A09AB43A}" type="datetimeFigureOut">
              <a:rPr lang="pl-PL" smtClean="0"/>
              <a:pPr/>
              <a:t>2012-06-12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C29F-3944-4B24-9A91-409CB5325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B61AD3B-83A3-40DF-901F-9800A09AB43A}" type="datetimeFigureOut">
              <a:rPr lang="pl-PL" smtClean="0"/>
              <a:pPr/>
              <a:t>2012-06-12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6D8C29F-3944-4B24-9A91-409CB5325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D3B-83A3-40DF-901F-9800A09AB43A}" type="datetimeFigureOut">
              <a:rPr lang="pl-PL" smtClean="0"/>
              <a:pPr/>
              <a:t>2012-06-12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D8C29F-3944-4B24-9A91-409CB5325A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D3B-83A3-40DF-901F-9800A09AB43A}" type="datetimeFigureOut">
              <a:rPr lang="pl-PL" smtClean="0"/>
              <a:pPr/>
              <a:t>2012-06-12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6D8C29F-3944-4B24-9A91-409CB5325A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61AD3B-83A3-40DF-901F-9800A09AB43A}" type="datetimeFigureOut">
              <a:rPr lang="pl-PL" smtClean="0"/>
              <a:pPr/>
              <a:t>2012-06-12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D8C29F-3944-4B24-9A91-409CB5325A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61AD3B-83A3-40DF-901F-9800A09AB43A}" type="datetimeFigureOut">
              <a:rPr lang="pl-PL" smtClean="0"/>
              <a:pPr/>
              <a:t>2012-06-12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D8C29F-3944-4B24-9A91-409CB5325A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D3B-83A3-40DF-901F-9800A09AB43A}" type="datetimeFigureOut">
              <a:rPr lang="pl-PL" smtClean="0"/>
              <a:pPr/>
              <a:t>2012-06-12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D8C29F-3944-4B24-9A91-409CB5325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D3B-83A3-40DF-901F-9800A09AB43A}" type="datetimeFigureOut">
              <a:rPr lang="pl-PL" smtClean="0"/>
              <a:pPr/>
              <a:t>2012-06-12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D8C29F-3944-4B24-9A91-409CB5325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AD3B-83A3-40DF-901F-9800A09AB43A}" type="datetimeFigureOut">
              <a:rPr lang="pl-PL" smtClean="0"/>
              <a:pPr/>
              <a:t>2012-06-12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D8C29F-3944-4B24-9A91-409CB5325A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B61AD3B-83A3-40DF-901F-9800A09AB43A}" type="datetimeFigureOut">
              <a:rPr lang="pl-PL" smtClean="0"/>
              <a:pPr/>
              <a:t>2012-06-12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6D8C29F-3944-4B24-9A91-409CB5325A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61AD3B-83A3-40DF-901F-9800A09AB43A}" type="datetimeFigureOut">
              <a:rPr lang="pl-PL" smtClean="0"/>
              <a:pPr/>
              <a:t>2012-06-12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D8C29F-3944-4B24-9A91-409CB5325AB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ittenberg.nu/images/forestflo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620000" cy="5715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Piętra lasu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Michał Pietrak</a:t>
            </a: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Latem, gdy do runa dociera znacznie mniej </a:t>
            </a:r>
            <a:r>
              <a:rPr lang="pl-PL" dirty="0" smtClean="0"/>
              <a:t>światła </a:t>
            </a:r>
            <a:r>
              <a:rPr lang="pl-PL" dirty="0" smtClean="0"/>
              <a:t>dominują rośliny cieniolubne.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3010" name="Picture 2" descr="http://www.wymarzonyogrod.pl/pliki/galeria/2030/2478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857364"/>
            <a:ext cx="5476860" cy="410764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W borach iglastych zmiany sezonowe są słabsze. W naszych lasach tego rodzaju dominują w runie takie gatunki jak: śmiałek pogięty, borówka czarna, wrzos zwyczajny.</a:t>
            </a:r>
          </a:p>
          <a:p>
            <a:endParaRPr lang="pl-PL" dirty="0"/>
          </a:p>
        </p:txBody>
      </p:sp>
      <p:pic>
        <p:nvPicPr>
          <p:cNvPr id="45058" name="Picture 2" descr="http://www.swiatkwiatow.pl/foto/wrzos-zwyczajny-8211-calluna-vulgaris_4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9182" y="3664415"/>
            <a:ext cx="4314818" cy="3193585"/>
          </a:xfrm>
          <a:prstGeom prst="rect">
            <a:avLst/>
          </a:prstGeom>
          <a:noFill/>
        </p:spPr>
      </p:pic>
      <p:pic>
        <p:nvPicPr>
          <p:cNvPr id="45060" name="Picture 4" descr="http://leczniczeziola.blox.pl/resource/borowka_czar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982660"/>
            <a:ext cx="3833786" cy="2875340"/>
          </a:xfrm>
          <a:prstGeom prst="rect">
            <a:avLst/>
          </a:prstGeom>
          <a:noFill/>
        </p:spPr>
      </p:pic>
      <p:pic>
        <p:nvPicPr>
          <p:cNvPr id="45062" name="Picture 6" descr="http://www.erys.pl/_img/_pictures/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61478"/>
            <a:ext cx="3452820" cy="25965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upload.wikimedia.org/wikipedia/commons/3/3a/Suillus_grevillei_LC0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9254" y="-4500618"/>
            <a:ext cx="18049875" cy="15240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Runo dostarcza ubocznych (niedrzewnych) użytków leśnych: głównie grzyby jadalne i zioła lecznicze.</a:t>
            </a:r>
          </a:p>
          <a:p>
            <a:endParaRPr lang="pl-PL" dirty="0"/>
          </a:p>
        </p:txBody>
      </p:sp>
      <p:pic>
        <p:nvPicPr>
          <p:cNvPr id="44036" name="Picture 4" descr="http://www.digitalphoto.pl/foto_galeria/4262_2008-1526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0"/>
            <a:ext cx="3619500" cy="2419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Warstwa w ekosystemie leśnym zbudowana z krzewów rosnących obok podrostów drzew, drzewostanu i runa.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Podszyt</a:t>
            </a: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Dolna </a:t>
            </a:r>
            <a:r>
              <a:rPr lang="pl-PL" dirty="0" smtClean="0"/>
              <a:t>warstwa roślinności w lesie (głównie krzewy, ale i drzewa), która nigdy nie wyrasta ponad wysokość 4 metrów; </a:t>
            </a:r>
          </a:p>
          <a:p>
            <a:r>
              <a:rPr lang="pl-PL" dirty="0" smtClean="0"/>
              <a:t>spełnia rolę osłony gleby przed wysychaniem oraz zarastaniem, </a:t>
            </a:r>
          </a:p>
          <a:p>
            <a:r>
              <a:rPr lang="pl-PL" dirty="0" smtClean="0"/>
              <a:t>wzmaga odporność drzewostanu na szkodliwe wpływy zewnętrzne, m.in. ze strony szkodliwych owadów. </a:t>
            </a:r>
          </a:p>
          <a:p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kalina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7106" name="Picture 2" descr="http://upload.wikimedia.org/wikipedia/commons/thumb/8/85/Viburnum_opulus_snowball_tree.jpg/220px-Viburnum_opulus_snowball_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770554"/>
            <a:ext cx="3381384" cy="508744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0178" name="Picture 2" descr="http://www.papuga.oz.pl/zdjecia/porady/to_jest_g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3810000" cy="41148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leszczyna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02" name="Picture 2" descr="http://mdudziak.prv.pl/rosliny/leszczy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czeremcha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2226" name="Picture 2" descr="http://przyroda.osiedle.net.pl/obrazy/czeremcha_zwyczaj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jarzębina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3250" name="Picture 2" descr="http://m.ocdn.eu/_m/16c0fb5887c8dca6e8660598a3434595,61,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024678" cy="466981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482" name="Picture 2" descr="http://blogiceo.nq.pl/pasjonatki/files/2012/02/warstwy_la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52"/>
            <a:ext cx="7340675" cy="621510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286512" y="650083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GLEBA</a:t>
            </a:r>
            <a:endParaRPr lang="pl-PL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bez czarny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4274" name="Picture 2" descr="http://www.przyroda.osiedle.net.pl/obrazy/dziki_bez_czar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5333984" cy="40004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Korony drzew</a:t>
            </a:r>
            <a:endParaRPr lang="pl-PL" dirty="0"/>
          </a:p>
        </p:txBody>
      </p:sp>
      <p:pic>
        <p:nvPicPr>
          <p:cNvPr id="56322" name="Picture 2" descr="http://upload.wikimedia.org/wikipedia/commons/thumb/9/95/Forest_up.jpg/220px-Forest_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000372"/>
            <a:ext cx="4714908" cy="353618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 Cechą charakterystyczną każdej rośliny drzewiastej jest to, że na pewnej wysokości nad ziemią pień przekształca się w zespół konarów, gałęzi, pędów i liści, który nazywamy koroną.</a:t>
            </a: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Korona drzewa może być osadzona na pniu na różnych wysokościach nad ziemią, i jest to uzależnione od gatunku drzewa, ale przede wszystkim od warunków środowiska, a głównie nasłonecznienia.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>
          <a:xfrm>
            <a:off x="357158" y="1752600"/>
            <a:ext cx="1852642" cy="4343400"/>
          </a:xfrm>
        </p:spPr>
        <p:txBody>
          <a:bodyPr/>
          <a:lstStyle/>
          <a:p>
            <a:r>
              <a:rPr lang="pl-PL" dirty="0" smtClean="0"/>
              <a:t>Drzewa rosnące pojedynczo, na otwartych przestrzeniach, będą miały korony osadzone nisko, niekiedy sięgające gałęziami ziemi, jak np. świerk.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8370" name="Picture 2" descr="http://www.drzewnictwo.com.pl/files/image/news/big/3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95333"/>
            <a:ext cx="3500462" cy="466261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upload.wikimedia.org/wikipedia/commons/f/fb/Puszcza_Bydgoska_-_r%C3%B3%C5%BCnowiekowy_drzewosta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6" y="-28572"/>
            <a:ext cx="9182096" cy="688657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Drzewa rosnące w zwarciu, w lesie (w </a:t>
            </a:r>
            <a:r>
              <a:rPr lang="pl-PL" dirty="0" smtClean="0"/>
              <a:t>drzewo -stanie ), </a:t>
            </a:r>
            <a:r>
              <a:rPr lang="pl-PL" dirty="0" smtClean="0"/>
              <a:t>będą miały korony osadzone wysoko, a pnie pozbawione gałęzi.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Dziękuje za  uwagę </a:t>
            </a:r>
            <a:r>
              <a:rPr lang="pl-PL" dirty="0" smtClean="0">
                <a:sym typeface="Wingdings" pitchFamily="2" charset="2"/>
              </a:rPr>
              <a:t> </a:t>
            </a:r>
          </a:p>
          <a:p>
            <a:r>
              <a:rPr lang="pl-PL" dirty="0" smtClean="0">
                <a:sym typeface="Wingdings" pitchFamily="2" charset="2"/>
              </a:rPr>
              <a:t>Michał Pietrak, 4b.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0418" name="Picture 2" descr="http://www.touristmaker.com/images/hawaii/hawaii-tropical-fores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835" b="983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/>
              <a:t>Gleba</a:t>
            </a:r>
            <a:r>
              <a:rPr lang="pl-PL" dirty="0"/>
              <a:t> – biologicznie czynna powierzchniowa warstwa litosfery, powstała w długotrwałym </a:t>
            </a:r>
            <a:r>
              <a:rPr lang="pl-PL" dirty="0" smtClean="0"/>
              <a:t>procesie </a:t>
            </a:r>
            <a:r>
              <a:rPr lang="pl-PL" dirty="0"/>
              <a:t>glebotwórczym ze skały macierzystej pod </a:t>
            </a:r>
            <a:r>
              <a:rPr lang="pl-PL" dirty="0" smtClean="0"/>
              <a:t>wpływem czynników </a:t>
            </a:r>
            <a:r>
              <a:rPr lang="pl-PL" dirty="0" smtClean="0"/>
              <a:t>glebotwórczych,</a:t>
            </a:r>
          </a:p>
          <a:p>
            <a:pPr lvl="1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Gleba</a:t>
            </a: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Gleba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/>
              <a:t>Występuje wiele rodzajów gleb, podstawowe to:</a:t>
            </a:r>
          </a:p>
          <a:p>
            <a:pPr lvl="1">
              <a:buNone/>
            </a:pPr>
            <a:r>
              <a:rPr lang="pl-PL" sz="2900" dirty="0" smtClean="0"/>
              <a:t>	</a:t>
            </a:r>
            <a:r>
              <a:rPr lang="pl-PL" sz="2900" b="1" u="sng" dirty="0" smtClean="0"/>
              <a:t>a</a:t>
            </a:r>
            <a:r>
              <a:rPr lang="pl-PL" sz="2900" b="1" u="sng" dirty="0"/>
              <a:t>) bielicowe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powstały na podłożu lasów </a:t>
            </a:r>
            <a:r>
              <a:rPr lang="pl-PL" dirty="0" smtClean="0"/>
              <a:t>iglastych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</a:t>
            </a:r>
            <a:r>
              <a:rPr lang="pl-PL" dirty="0" err="1"/>
              <a:t>klasa:IVa,b</a:t>
            </a:r>
            <a:r>
              <a:rPr lang="pl-PL" dirty="0"/>
              <a:t> i </a:t>
            </a:r>
            <a:r>
              <a:rPr lang="pl-PL" dirty="0" smtClean="0"/>
              <a:t>V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u="sng" dirty="0"/>
              <a:t>b) brunatne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powstają na podłożu lub w pobliżu lasów liściastych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proces bielicowy słabszy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rozkładający liść przyjmuje barwę brązową-brunatną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gleby dość </a:t>
            </a:r>
            <a:r>
              <a:rPr lang="pl-PL" dirty="0" smtClean="0"/>
              <a:t>żyzne, </a:t>
            </a:r>
            <a:r>
              <a:rPr lang="pl-PL" dirty="0"/>
              <a:t>na których można już uprawiać pszenicę i buraki cukrowe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klasa: </a:t>
            </a:r>
            <a:r>
              <a:rPr lang="pl-PL" dirty="0" err="1"/>
              <a:t>IIIa,b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u="sng" dirty="0"/>
              <a:t>c) mady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</a:t>
            </a:r>
            <a:r>
              <a:rPr lang="pl-PL" dirty="0" smtClean="0"/>
              <a:t>powstają w </a:t>
            </a:r>
            <a:r>
              <a:rPr lang="pl-PL" dirty="0"/>
              <a:t>dolinach i deltach rzek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powstały z mułu,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dość </a:t>
            </a:r>
            <a:r>
              <a:rPr lang="pl-PL" dirty="0" smtClean="0"/>
              <a:t>żyzne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wymagają melioracji, bo są </a:t>
            </a:r>
            <a:r>
              <a:rPr lang="pl-PL" dirty="0" err="1" smtClean="0"/>
              <a:t>przewodnione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u="sng" dirty="0"/>
              <a:t>e) czarnoziemy stepowe na lessach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powstają na lessach przy udziale dużej zawartości próchnicy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w wyniku wymieszania się związków mineralnych i organicznych powstaje gleba, czarnoziem stepowy to najurodzajniejsza gleba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klasa: I, II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u="sng" dirty="0"/>
              <a:t>f) rędziny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bardzo urodzajne, o dwóch profilach: poziom </a:t>
            </a:r>
            <a:r>
              <a:rPr lang="pl-PL" dirty="0" err="1"/>
              <a:t>róchniczy</a:t>
            </a:r>
            <a:r>
              <a:rPr lang="pl-PL" dirty="0"/>
              <a:t> i skała macierzysta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</a:t>
            </a:r>
            <a:r>
              <a:rPr lang="pl-PL" dirty="0" err="1"/>
              <a:t>sa</a:t>
            </a:r>
            <a:r>
              <a:rPr lang="pl-PL" dirty="0"/>
              <a:t> to gleby trudne w uprawie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klasa: II, </a:t>
            </a:r>
            <a:r>
              <a:rPr lang="pl-PL" dirty="0" err="1"/>
              <a:t>IIIa</a:t>
            </a:r>
            <a:r>
              <a:rPr lang="pl-PL" dirty="0"/>
              <a:t>, 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 descr="http://pl.static.z-dn.net/files/db1/188b3b03895cd1a8bc004848c617d4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6143636" cy="679639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614758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/>
              <a:t>Ściółka</a:t>
            </a:r>
            <a:r>
              <a:rPr lang="pl-PL" dirty="0" smtClean="0"/>
              <a:t>, podściółka - warstwa lasu, która leży bezpośrednio na glebie, a nad nią znajduje się runo. Utworzona jest z opadłych liści, </a:t>
            </a:r>
            <a:r>
              <a:rPr lang="pl-PL" dirty="0" smtClean="0"/>
              <a:t>gałązek, owoców</a:t>
            </a:r>
            <a:r>
              <a:rPr lang="pl-PL" dirty="0" smtClean="0"/>
              <a:t>, nasion, piór, skrawków sierści i odchodów zwierzęcych. W wyniku dekompozycji tworzy się próchnica. Znajdują się w niej organizmy glebotwórcze, które poprzez proces rozkładu szczątków roślinnych i zwierzęcych sukcesywnie włączają elementy ściółki do gleby. 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Ściółka</a:t>
            </a: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757502"/>
          </a:xfrm>
        </p:spPr>
        <p:txBody>
          <a:bodyPr>
            <a:normAutofit/>
          </a:bodyPr>
          <a:lstStyle/>
          <a:p>
            <a:r>
              <a:rPr lang="pl-PL" dirty="0" smtClean="0"/>
              <a:t>Runo leśne tworzą rośliny </a:t>
            </a:r>
            <a:r>
              <a:rPr lang="pl-PL" dirty="0" smtClean="0"/>
              <a:t>zielone</a:t>
            </a:r>
            <a:r>
              <a:rPr lang="pl-PL" dirty="0" smtClean="0"/>
              <a:t>, mszaki, porosty i grzyby. Skład runa jest uzależniony od warunków siedliskowych, w tym także od stopnia naświetlenia wnętrza lasu.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Runo leśne</a:t>
            </a:r>
            <a:endParaRPr lang="pl-PL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sadowniczy.pl/data/gfx/pictures/medium/0/6/286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9612" y="-3214734"/>
            <a:ext cx="9453612" cy="11798111"/>
          </a:xfrm>
          <a:prstGeom prst="rect">
            <a:avLst/>
          </a:prstGeom>
          <a:noFill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dirty="0" smtClean="0"/>
              <a:t>. </a:t>
            </a:r>
            <a:br>
              <a:rPr lang="pl-PL" sz="2200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ciągu roku naświetlenie zmienia się, zwłaszcza w lasach liściastych, ponieważ drzewa zrzucają liście na zimę</a:t>
            </a:r>
          </a:p>
          <a:p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Warunkuje to sezonową zmienność składu i struktury runa. </a:t>
            </a:r>
          </a:p>
          <a:p>
            <a:endParaRPr lang="pl-PL" dirty="0"/>
          </a:p>
        </p:txBody>
      </p:sp>
      <p:pic>
        <p:nvPicPr>
          <p:cNvPr id="40962" name="Picture 2" descr="http://profile.ak.fbcdn.net/hprofile-ak-snc4/162039_167846329925462_177519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4500594" cy="2677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Wiosną, gdy drzewa nie mają liści i światło dociera do runa, można spotkać </a:t>
            </a:r>
            <a:r>
              <a:rPr lang="pl-PL" dirty="0" smtClean="0"/>
              <a:t> </a:t>
            </a:r>
            <a:r>
              <a:rPr lang="pl-PL" dirty="0" smtClean="0"/>
              <a:t>     </a:t>
            </a:r>
            <a:r>
              <a:rPr lang="pl-PL" dirty="0" smtClean="0"/>
              <a:t>zawilce,      </a:t>
            </a:r>
            <a:r>
              <a:rPr lang="pl-PL" dirty="0" smtClean="0"/>
              <a:t> przebiśniegi, przylaszczki </a:t>
            </a:r>
            <a:r>
              <a:rPr lang="pl-PL" dirty="0" smtClean="0"/>
              <a:t>itp.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9938" name="Picture 2" descr="http://upload.wikimedia.org/wikipedia/commons/b/b1/Zawilec_gajowy_cm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71612"/>
            <a:ext cx="5715000" cy="49244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124</TotalTime>
  <Words>171</Words>
  <Application>Microsoft Office PowerPoint</Application>
  <PresentationFormat>Pokaz na ekranie (4:3)</PresentationFormat>
  <Paragraphs>37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Średni</vt:lpstr>
      <vt:lpstr>Piętra lasu</vt:lpstr>
      <vt:lpstr>Slajd 2</vt:lpstr>
      <vt:lpstr>Gleba</vt:lpstr>
      <vt:lpstr>Gleba</vt:lpstr>
      <vt:lpstr>Slajd 5</vt:lpstr>
      <vt:lpstr>Ściółka</vt:lpstr>
      <vt:lpstr>Runo leśne</vt:lpstr>
      <vt:lpstr>.  </vt:lpstr>
      <vt:lpstr>Slajd 9</vt:lpstr>
      <vt:lpstr>Slajd 10</vt:lpstr>
      <vt:lpstr>Slajd 11</vt:lpstr>
      <vt:lpstr>Slajd 12</vt:lpstr>
      <vt:lpstr>Podszyt</vt:lpstr>
      <vt:lpstr>Slajd 14</vt:lpstr>
      <vt:lpstr>kalina</vt:lpstr>
      <vt:lpstr>głóg</vt:lpstr>
      <vt:lpstr>leszczyna</vt:lpstr>
      <vt:lpstr>czeremcha</vt:lpstr>
      <vt:lpstr>jarzębina</vt:lpstr>
      <vt:lpstr>bez czarny</vt:lpstr>
      <vt:lpstr>Korony drzew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Piętra lasu</dc:title>
  <dc:creator>user</dc:creator>
  <cp:lastModifiedBy>user</cp:lastModifiedBy>
  <cp:revision>12</cp:revision>
  <dcterms:created xsi:type="dcterms:W3CDTF">2012-06-12T14:40:35Z</dcterms:created>
  <dcterms:modified xsi:type="dcterms:W3CDTF">2012-06-12T17:24:29Z</dcterms:modified>
</cp:coreProperties>
</file>