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11" d="100"/>
          <a:sy n="111" d="100"/>
        </p:scale>
        <p:origin x="-108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5C307D-6CDD-4677-9882-D48D2D3432F9}" type="datetimeFigureOut">
              <a:rPr lang="pl-PL" smtClean="0"/>
              <a:pPr/>
              <a:t>2012-01-09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E91D06-1C71-4AC8-91A1-FD5573B57427}"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7FE91D06-1C71-4AC8-91A1-FD5573B57427}" type="slidenum">
              <a:rPr lang="pl-PL" smtClean="0"/>
              <a:pPr/>
              <a:t>3</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94496EF-8BA3-413C-93BF-AF3A43151A40}" type="datetimeFigureOut">
              <a:rPr lang="pl-PL" smtClean="0"/>
              <a:pPr/>
              <a:t>2012-01-09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CD4B956-6E27-4983-95EF-40C650A5DA42}"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496EF-8BA3-413C-93BF-AF3A43151A40}" type="datetimeFigureOut">
              <a:rPr lang="pl-PL" smtClean="0"/>
              <a:pPr/>
              <a:t>2012-01-09</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4B956-6E27-4983-95EF-40C650A5DA42}"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243408"/>
            <a:ext cx="10272464" cy="7704348"/>
          </a:xfrm>
          <a:prstGeom prst="rect">
            <a:avLst/>
          </a:prstGeom>
          <a:noFill/>
          <a:ln w="9525">
            <a:noFill/>
            <a:miter lim="800000"/>
            <a:headEnd/>
            <a:tailEnd/>
          </a:ln>
        </p:spPr>
      </p:pic>
      <p:sp>
        <p:nvSpPr>
          <p:cNvPr id="5" name="Prostokąt 4"/>
          <p:cNvSpPr/>
          <p:nvPr/>
        </p:nvSpPr>
        <p:spPr>
          <a:xfrm>
            <a:off x="1691680" y="1484784"/>
            <a:ext cx="5782545" cy="1569660"/>
          </a:xfrm>
          <a:prstGeom prst="rect">
            <a:avLst/>
          </a:prstGeom>
          <a:noFill/>
        </p:spPr>
        <p:txBody>
          <a:bodyPr wrap="none" lIns="91440" tIns="45720" rIns="91440" bIns="45720">
            <a:spAutoFit/>
          </a:bodyPr>
          <a:lstStyle/>
          <a:p>
            <a:pPr algn="ctr"/>
            <a:r>
              <a:rPr lang="pl-PL"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New </a:t>
            </a:r>
            <a:r>
              <a:rPr lang="pl-PL" sz="9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york</a:t>
            </a:r>
            <a:endParaRPr lang="pl-PL" sz="9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83568" y="384430"/>
            <a:ext cx="7848872" cy="58866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Wall street</a:t>
            </a:r>
            <a:r>
              <a:rPr lang="pl-PL"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pl-PL"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en-US" sz="5400" dirty="0"/>
          </a:p>
        </p:txBody>
      </p:sp>
      <p:sp>
        <p:nvSpPr>
          <p:cNvPr id="4" name="Prostokąt 3"/>
          <p:cNvSpPr/>
          <p:nvPr/>
        </p:nvSpPr>
        <p:spPr>
          <a:xfrm>
            <a:off x="357158" y="1428736"/>
            <a:ext cx="3357586" cy="4093428"/>
          </a:xfrm>
          <a:prstGeom prst="rect">
            <a:avLst/>
          </a:prstGeom>
        </p:spPr>
        <p:txBody>
          <a:bodyPr wrap="square">
            <a:spAutoFit/>
          </a:bodyPr>
          <a:lstStyle/>
          <a:p>
            <a:r>
              <a:rPr lang="pl-PL" sz="2000" dirty="0" smtClean="0"/>
              <a:t>Ulica </a:t>
            </a:r>
            <a:r>
              <a:rPr lang="pl-PL" sz="2000" dirty="0" smtClean="0"/>
              <a:t>w Nowym Jorku, w południowej części Manhattanu. Ciągnie się od Broadwayu po </a:t>
            </a:r>
            <a:r>
              <a:rPr lang="pl-PL" sz="2000" dirty="0" err="1" smtClean="0"/>
              <a:t>South</a:t>
            </a:r>
            <a:r>
              <a:rPr lang="pl-PL" sz="2000" dirty="0" smtClean="0"/>
              <a:t> Street przy East River, przez samo centrum historycznej Dzielnicy Finansowej. Wall Street było pierwszym miejscem, w którym na stałe zadomowiła się Nowojorska Giełda Papierów Wartościowych. Ulica ta skupia główne instytucje finansowe </a:t>
            </a:r>
            <a:r>
              <a:rPr lang="pl-PL" sz="2000" dirty="0" smtClean="0"/>
              <a:t>USA</a:t>
            </a:r>
            <a:endParaRPr lang="en-US" sz="2000" dirty="0"/>
          </a:p>
        </p:txBody>
      </p:sp>
      <p:pic>
        <p:nvPicPr>
          <p:cNvPr id="1026" name="Picture 2"/>
          <p:cNvPicPr>
            <a:picLocks noChangeAspect="1" noChangeArrowheads="1"/>
          </p:cNvPicPr>
          <p:nvPr/>
        </p:nvPicPr>
        <p:blipFill>
          <a:blip r:embed="rId2"/>
          <a:srcRect/>
          <a:stretch>
            <a:fillRect/>
          </a:stretch>
        </p:blipFill>
        <p:spPr bwMode="auto">
          <a:xfrm>
            <a:off x="4286248" y="1500174"/>
            <a:ext cx="5286385" cy="4071946"/>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0"/>
            <a:ext cx="8229600" cy="1143000"/>
          </a:xfrm>
        </p:spPr>
        <p:txBody>
          <a:bodyPr>
            <a:normAutofit/>
          </a:bodyPr>
          <a:lstStyle/>
          <a:p>
            <a:r>
              <a:rPr lang="pl-PL"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Wall street</a:t>
            </a:r>
            <a:endParaRPr lang="en-US" sz="5400" dirty="0"/>
          </a:p>
        </p:txBody>
      </p:sp>
      <p:sp>
        <p:nvSpPr>
          <p:cNvPr id="2049" name="Rectangle 1"/>
          <p:cNvSpPr>
            <a:spLocks noChangeArrowheads="1"/>
          </p:cNvSpPr>
          <p:nvPr/>
        </p:nvSpPr>
        <p:spPr bwMode="auto">
          <a:xfrm rot="10800000" flipV="1">
            <a:off x="0" y="1214422"/>
            <a:ext cx="500062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smtClean="0">
                <a:ln>
                  <a:noFill/>
                </a:ln>
                <a:solidFill>
                  <a:schemeClr val="tx1"/>
                </a:solidFill>
                <a:effectLst/>
                <a:latin typeface="Arial" charset="0"/>
                <a:cs typeface="Arial" charset="0"/>
              </a:rPr>
              <a:t>Nazwa ulicy pochodzi od tego, że w XVII wieku Wall Street była północną granicą ówczesnego Nowego Amsterdamu. W tym miejscu początkowo znajdował się zbudowany z desek, drewniany płot.</a:t>
            </a:r>
            <a:r>
              <a:rPr kumimoji="0" lang="pl-PL" sz="1600" b="0" i="0" u="none" strike="noStrike" cap="none" normalizeH="0" baseline="30000" dirty="0" smtClean="0">
                <a:ln>
                  <a:noFill/>
                </a:ln>
                <a:solidFill>
                  <a:schemeClr val="tx1"/>
                </a:solidFill>
                <a:effectLst/>
                <a:latin typeface="Arial" charset="0"/>
                <a:cs typeface="Arial" charset="0"/>
              </a:rPr>
              <a:t> </a:t>
            </a:r>
            <a:r>
              <a:rPr kumimoji="0" lang="pl-PL" sz="1600" b="0" i="0" u="none" strike="noStrike" cap="none" normalizeH="0" baseline="0" dirty="0" smtClean="0">
                <a:ln>
                  <a:noFill/>
                </a:ln>
                <a:solidFill>
                  <a:schemeClr val="tx1"/>
                </a:solidFill>
                <a:effectLst/>
                <a:latin typeface="Arial" charset="0"/>
                <a:cs typeface="Arial" charset="0"/>
              </a:rPr>
              <a:t>Został on zastąpiony w imieniu Holenderskiej Kompanii Zachodnioindyjskiej przez Petera </a:t>
            </a:r>
            <a:r>
              <a:rPr kumimoji="0" lang="pl-PL" sz="1600" b="0" i="0" u="none" strike="noStrike" cap="none" normalizeH="0" baseline="0" dirty="0" err="1" smtClean="0">
                <a:ln>
                  <a:noFill/>
                </a:ln>
                <a:solidFill>
                  <a:schemeClr val="tx1"/>
                </a:solidFill>
                <a:effectLst/>
                <a:latin typeface="Arial" charset="0"/>
                <a:cs typeface="Arial" charset="0"/>
              </a:rPr>
              <a:t>Stuyvesanta</a:t>
            </a:r>
            <a:r>
              <a:rPr kumimoji="0" lang="pl-PL" sz="1600" b="0" i="0" u="none" strike="noStrike" cap="none" normalizeH="0" baseline="0" dirty="0" smtClean="0">
                <a:ln>
                  <a:noFill/>
                </a:ln>
                <a:solidFill>
                  <a:schemeClr val="tx1"/>
                </a:solidFill>
                <a:effectLst/>
                <a:latin typeface="Arial" charset="0"/>
                <a:cs typeface="Arial" charset="0"/>
              </a:rPr>
              <a:t> w 1652 roku 4-metrową palisadą, zbudowaną z wykorzystaniem afrykańskich niewolników</a:t>
            </a:r>
            <a:r>
              <a:rPr kumimoji="0" lang="pl-PL" sz="1600" b="0" i="0" u="none" strike="noStrike" cap="none" normalizeH="0" baseline="30000" dirty="0" smtClean="0">
                <a:ln>
                  <a:noFill/>
                </a:ln>
                <a:solidFill>
                  <a:schemeClr val="tx1"/>
                </a:solidFill>
                <a:effectLst/>
                <a:latin typeface="Arial" charset="0"/>
                <a:cs typeface="Arial" charset="0"/>
              </a:rPr>
              <a:t> </a:t>
            </a:r>
            <a:r>
              <a:rPr kumimoji="0" lang="pl-PL" sz="1600" b="0" i="0" u="none" strike="noStrike" cap="none" normalizeH="0" baseline="0" dirty="0" smtClean="0">
                <a:ln>
                  <a:noFill/>
                </a:ln>
                <a:solidFill>
                  <a:schemeClr val="tx1"/>
                </a:solidFill>
                <a:effectLst/>
                <a:latin typeface="Arial" charset="0"/>
                <a:cs typeface="Arial" charset="0"/>
              </a:rPr>
              <a:t>Fortyfikacja była ciągle wzmacniana w obawie przed atakiem rdzennych amerykańskich plemion, mieszkańców Nowej Anglii, czy Brytyjczyków. Już w 1685 powstały pierwsze plany stworzenia na miejscu palisady ulicy. W 1699 roku Brytyjczycy rozebrali fortyfikację. Nazwa ulicy, początkowo nawiązywała do Belgów posługujących się językiem francuskim (</a:t>
            </a:r>
            <a:r>
              <a:rPr kumimoji="0" lang="pl-PL" sz="1600" b="0" i="0" u="none" strike="noStrike" cap="none" normalizeH="0" baseline="0" dirty="0" err="1" smtClean="0">
                <a:ln>
                  <a:noFill/>
                </a:ln>
                <a:solidFill>
                  <a:schemeClr val="tx1"/>
                </a:solidFill>
                <a:effectLst/>
                <a:latin typeface="Arial" charset="0"/>
                <a:cs typeface="Arial" charset="0"/>
              </a:rPr>
              <a:t>The</a:t>
            </a:r>
            <a:r>
              <a:rPr kumimoji="0" lang="pl-PL" sz="1600" b="0" i="0" u="none" strike="noStrike" cap="none" normalizeH="0" baseline="0" dirty="0" smtClean="0">
                <a:ln>
                  <a:noFill/>
                </a:ln>
                <a:solidFill>
                  <a:schemeClr val="tx1"/>
                </a:solidFill>
                <a:effectLst/>
                <a:latin typeface="Arial" charset="0"/>
                <a:cs typeface="Arial" charset="0"/>
              </a:rPr>
              <a:t> </a:t>
            </a:r>
            <a:r>
              <a:rPr kumimoji="0" lang="pl-PL" sz="1600" b="0" i="0" u="none" strike="noStrike" cap="none" normalizeH="0" baseline="0" dirty="0" err="1" smtClean="0">
                <a:ln>
                  <a:noFill/>
                </a:ln>
                <a:solidFill>
                  <a:schemeClr val="tx1"/>
                </a:solidFill>
                <a:effectLst/>
                <a:latin typeface="Arial" charset="0"/>
                <a:cs typeface="Arial" charset="0"/>
              </a:rPr>
              <a:t>Wallons</a:t>
            </a:r>
            <a:r>
              <a:rPr kumimoji="0" lang="pl-PL" sz="1600" b="0" i="0" u="none" strike="noStrike" cap="none" normalizeH="0" baseline="0" dirty="0" smtClean="0">
                <a:ln>
                  <a:noFill/>
                </a:ln>
                <a:solidFill>
                  <a:schemeClr val="tx1"/>
                </a:solidFill>
                <a:effectLst/>
                <a:latin typeface="Arial" charset="0"/>
                <a:cs typeface="Arial" charset="0"/>
              </a:rPr>
              <a:t>), którzy zasiedlili Nowy Amsterdam po jego powstaniu, jednak w późniejszym okresie zmieniono ją na podobną do obecnej. </a:t>
            </a:r>
          </a:p>
        </p:txBody>
      </p:sp>
      <p:pic>
        <p:nvPicPr>
          <p:cNvPr id="2050" name="Picture 2"/>
          <p:cNvPicPr>
            <a:picLocks noChangeAspect="1" noChangeArrowheads="1"/>
          </p:cNvPicPr>
          <p:nvPr/>
        </p:nvPicPr>
        <p:blipFill>
          <a:blip r:embed="rId2"/>
          <a:srcRect/>
          <a:stretch>
            <a:fillRect/>
          </a:stretch>
        </p:blipFill>
        <p:spPr bwMode="auto">
          <a:xfrm>
            <a:off x="4857752" y="1500174"/>
            <a:ext cx="4143404" cy="41764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Wall street</a:t>
            </a:r>
            <a:endParaRPr lang="en-US" sz="5400" dirty="0"/>
          </a:p>
        </p:txBody>
      </p:sp>
      <p:sp>
        <p:nvSpPr>
          <p:cNvPr id="27649" name="Rectangle 1"/>
          <p:cNvSpPr>
            <a:spLocks noChangeArrowheads="1"/>
          </p:cNvSpPr>
          <p:nvPr/>
        </p:nvSpPr>
        <p:spPr bwMode="auto">
          <a:xfrm rot="10800000" flipV="1">
            <a:off x="214282" y="1500174"/>
            <a:ext cx="400052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800" b="0" i="0" u="none" strike="noStrike" cap="none" normalizeH="0" baseline="0" dirty="0" smtClean="0">
                <a:ln>
                  <a:noFill/>
                </a:ln>
                <a:solidFill>
                  <a:schemeClr val="tx1"/>
                </a:solidFill>
                <a:effectLst/>
                <a:latin typeface="Arial" charset="0"/>
                <a:cs typeface="Arial" charset="0"/>
              </a:rPr>
              <a:t>W 1889 roku gazeta gospodarcza – </a:t>
            </a:r>
            <a:r>
              <a:rPr kumimoji="0" lang="pl-PL" sz="1800" b="0" i="1" u="none" strike="noStrike" cap="none" normalizeH="0" baseline="0" dirty="0" err="1" smtClean="0">
                <a:ln>
                  <a:noFill/>
                </a:ln>
                <a:solidFill>
                  <a:schemeClr val="tx1"/>
                </a:solidFill>
                <a:effectLst/>
                <a:latin typeface="Arial" charset="0"/>
                <a:cs typeface="Arial" charset="0"/>
              </a:rPr>
              <a:t>Customers</a:t>
            </a:r>
            <a:r>
              <a:rPr kumimoji="0" lang="pl-PL" sz="1800" b="0" i="1" u="none" strike="noStrike" cap="none" normalizeH="0" baseline="0" dirty="0" smtClean="0">
                <a:ln>
                  <a:noFill/>
                </a:ln>
                <a:solidFill>
                  <a:schemeClr val="tx1"/>
                </a:solidFill>
                <a:effectLst/>
                <a:latin typeface="Arial" charset="0"/>
                <a:cs typeface="Arial" charset="0"/>
              </a:rPr>
              <a:t>' </a:t>
            </a:r>
            <a:r>
              <a:rPr kumimoji="0" lang="pl-PL" sz="1800" b="0" i="1" u="none" strike="noStrike" cap="none" normalizeH="0" baseline="0" dirty="0" err="1" smtClean="0">
                <a:ln>
                  <a:noFill/>
                </a:ln>
                <a:solidFill>
                  <a:schemeClr val="tx1"/>
                </a:solidFill>
                <a:effectLst/>
                <a:latin typeface="Arial" charset="0"/>
                <a:cs typeface="Arial" charset="0"/>
              </a:rPr>
              <a:t>Afternoon</a:t>
            </a:r>
            <a:r>
              <a:rPr kumimoji="0" lang="pl-PL" sz="1800" b="0" i="1" u="none" strike="noStrike" cap="none" normalizeH="0" baseline="0" dirty="0" smtClean="0">
                <a:ln>
                  <a:noFill/>
                </a:ln>
                <a:solidFill>
                  <a:schemeClr val="tx1"/>
                </a:solidFill>
                <a:effectLst/>
                <a:latin typeface="Arial" charset="0"/>
                <a:cs typeface="Arial" charset="0"/>
              </a:rPr>
              <a:t> </a:t>
            </a:r>
            <a:r>
              <a:rPr kumimoji="0" lang="pl-PL" sz="1800" b="0" i="1" u="none" strike="noStrike" cap="none" normalizeH="0" baseline="0" dirty="0" err="1" smtClean="0">
                <a:ln>
                  <a:noFill/>
                </a:ln>
                <a:solidFill>
                  <a:schemeClr val="tx1"/>
                </a:solidFill>
                <a:effectLst/>
                <a:latin typeface="Arial" charset="0"/>
                <a:cs typeface="Arial" charset="0"/>
              </a:rPr>
              <a:t>Letter</a:t>
            </a:r>
            <a:r>
              <a:rPr kumimoji="0" lang="pl-PL" sz="1800" b="0" i="0" u="none" strike="noStrike" cap="none" normalizeH="0" baseline="0" dirty="0" smtClean="0">
                <a:ln>
                  <a:noFill/>
                </a:ln>
                <a:solidFill>
                  <a:schemeClr val="tx1"/>
                </a:solidFill>
                <a:effectLst/>
                <a:latin typeface="Arial" charset="0"/>
                <a:cs typeface="Arial" charset="0"/>
              </a:rPr>
              <a:t> – przyjęła nazwę </a:t>
            </a:r>
            <a:r>
              <a:rPr kumimoji="0" lang="pl-PL" sz="1800" b="0" i="1" u="none" strike="noStrike" cap="none" normalizeH="0" baseline="0" dirty="0" err="1" smtClean="0">
                <a:ln>
                  <a:noFill/>
                </a:ln>
                <a:solidFill>
                  <a:schemeClr val="tx1"/>
                </a:solidFill>
                <a:effectLst/>
                <a:latin typeface="Arial" charset="0"/>
                <a:cs typeface="Arial" charset="0"/>
              </a:rPr>
              <a:t>The</a:t>
            </a:r>
            <a:r>
              <a:rPr kumimoji="0" lang="pl-PL" sz="1800" b="0" i="1" u="none" strike="noStrike" cap="none" normalizeH="0" baseline="0" dirty="0" smtClean="0">
                <a:ln>
                  <a:noFill/>
                </a:ln>
                <a:solidFill>
                  <a:schemeClr val="tx1"/>
                </a:solidFill>
                <a:effectLst/>
                <a:latin typeface="Arial" charset="0"/>
                <a:cs typeface="Arial" charset="0"/>
              </a:rPr>
              <a:t> Wall Street </a:t>
            </a:r>
            <a:r>
              <a:rPr kumimoji="0" lang="pl-PL" sz="1800" b="0" i="1" u="none" strike="noStrike" cap="none" normalizeH="0" baseline="0" dirty="0" err="1" smtClean="0">
                <a:ln>
                  <a:noFill/>
                </a:ln>
                <a:solidFill>
                  <a:schemeClr val="tx1"/>
                </a:solidFill>
                <a:effectLst/>
                <a:latin typeface="Arial" charset="0"/>
                <a:cs typeface="Arial" charset="0"/>
              </a:rPr>
              <a:t>Journal</a:t>
            </a:r>
            <a:r>
              <a:rPr kumimoji="0" lang="pl-PL" sz="1800" b="0" i="0" u="none" strike="noStrike" cap="none" normalizeH="0" baseline="0" dirty="0" smtClean="0">
                <a:ln>
                  <a:noFill/>
                </a:ln>
                <a:solidFill>
                  <a:schemeClr val="tx1"/>
                </a:solidFill>
                <a:effectLst/>
                <a:latin typeface="Arial" charset="0"/>
                <a:cs typeface="Arial" charset="0"/>
              </a:rPr>
              <a:t>, jako nawiązanie do nazwy ulicy. Gazeta jest obecnie wpływowym międzynarodowym dziennikiem gospodarczym publikowanym w Nowym Jorku</a:t>
            </a:r>
            <a:r>
              <a:rPr kumimoji="0" lang="pl-PL" b="0" i="0" u="none" strike="noStrike" cap="none" normalizeH="0" baseline="0" dirty="0" smtClean="0">
                <a:ln>
                  <a:noFill/>
                </a:ln>
                <a:solidFill>
                  <a:schemeClr val="tx1"/>
                </a:solidFill>
                <a:effectLst/>
                <a:latin typeface="Arial" charset="0"/>
                <a:cs typeface="Arial" charset="0"/>
              </a:rPr>
              <a:t>. Przez wiele lat miała największy nakład w całych </a:t>
            </a:r>
            <a:r>
              <a:rPr kumimoji="0" lang="pl-PL" sz="1800" b="0" i="0" u="none" strike="noStrike" cap="none" normalizeH="0" baseline="0" dirty="0" smtClean="0">
                <a:ln>
                  <a:noFill/>
                </a:ln>
                <a:solidFill>
                  <a:schemeClr val="tx1"/>
                </a:solidFill>
                <a:effectLst/>
                <a:latin typeface="Arial" charset="0"/>
                <a:cs typeface="Arial" charset="0"/>
              </a:rPr>
              <a:t>Stanach Zjednoczonych, jednak obecnie zajmuje drugie miejsce (za </a:t>
            </a:r>
            <a:r>
              <a:rPr kumimoji="0" lang="pl-PL" sz="1800" b="0" i="1" u="none" strike="noStrike" cap="none" normalizeH="0" baseline="0" dirty="0" smtClean="0">
                <a:ln>
                  <a:noFill/>
                </a:ln>
                <a:solidFill>
                  <a:schemeClr val="tx1"/>
                </a:solidFill>
                <a:effectLst/>
                <a:latin typeface="Arial" charset="0"/>
                <a:cs typeface="Arial" charset="0"/>
              </a:rPr>
              <a:t>USA </a:t>
            </a:r>
            <a:r>
              <a:rPr kumimoji="0" lang="pl-PL" sz="1800" b="0" i="1" u="none" strike="noStrike" cap="none" normalizeH="0" baseline="0" dirty="0" err="1" smtClean="0">
                <a:ln>
                  <a:noFill/>
                </a:ln>
                <a:solidFill>
                  <a:schemeClr val="tx1"/>
                </a:solidFill>
                <a:effectLst/>
                <a:latin typeface="Arial" charset="0"/>
                <a:cs typeface="Arial" charset="0"/>
              </a:rPr>
              <a:t>Today</a:t>
            </a:r>
            <a:r>
              <a:rPr kumimoji="0" lang="pl-PL" b="0" i="0" u="none" strike="noStrike" cap="none" normalizeH="0" baseline="0" dirty="0" smtClean="0">
                <a:ln>
                  <a:noFill/>
                </a:ln>
                <a:solidFill>
                  <a:schemeClr val="tx1"/>
                </a:solidFill>
                <a:effectLst/>
                <a:latin typeface="Arial" charset="0"/>
                <a:cs typeface="Arial" charset="0"/>
              </a:rPr>
              <a:t>). Należy do firmy </a:t>
            </a:r>
            <a:r>
              <a:rPr kumimoji="0" lang="pl-PL" sz="1800" b="0" i="1" u="none" strike="noStrike" cap="none" normalizeH="0" baseline="0" dirty="0" err="1" smtClean="0">
                <a:ln>
                  <a:noFill/>
                </a:ln>
                <a:solidFill>
                  <a:schemeClr val="tx1"/>
                </a:solidFill>
                <a:effectLst/>
                <a:latin typeface="Arial" charset="0"/>
                <a:cs typeface="Arial" charset="0"/>
              </a:rPr>
              <a:t>Dow</a:t>
            </a:r>
            <a:r>
              <a:rPr kumimoji="0" lang="pl-PL" sz="1800" b="0" i="1" u="none" strike="noStrike" cap="none" normalizeH="0" baseline="0" dirty="0" smtClean="0">
                <a:ln>
                  <a:noFill/>
                </a:ln>
                <a:solidFill>
                  <a:schemeClr val="tx1"/>
                </a:solidFill>
                <a:effectLst/>
                <a:latin typeface="Arial" charset="0"/>
                <a:cs typeface="Arial" charset="0"/>
              </a:rPr>
              <a:t> Jones &amp; Company</a:t>
            </a:r>
            <a:r>
              <a:rPr kumimoji="0" lang="pl-PL" sz="1800" b="0" i="0" u="none" strike="noStrike" cap="none" normalizeH="0" baseline="0" dirty="0" smtClean="0">
                <a:ln>
                  <a:noFill/>
                </a:ln>
                <a:solidFill>
                  <a:schemeClr val="tx1"/>
                </a:solidFill>
                <a:effectLst/>
                <a:latin typeface="Arial" charset="0"/>
                <a:cs typeface="Arial" charset="0"/>
              </a:rPr>
              <a:t>. </a:t>
            </a:r>
          </a:p>
        </p:txBody>
      </p:sp>
      <p:pic>
        <p:nvPicPr>
          <p:cNvPr id="6" name="Obraz 5" descr="gazete.gif"/>
          <p:cNvPicPr>
            <a:picLocks noChangeAspect="1"/>
          </p:cNvPicPr>
          <p:nvPr/>
        </p:nvPicPr>
        <p:blipFill>
          <a:blip r:embed="rId2"/>
          <a:stretch>
            <a:fillRect/>
          </a:stretch>
        </p:blipFill>
        <p:spPr>
          <a:xfrm>
            <a:off x="5072066" y="1428736"/>
            <a:ext cx="3000396" cy="383060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Wall street</a:t>
            </a:r>
            <a:endParaRPr lang="en-US" sz="5400" dirty="0"/>
          </a:p>
        </p:txBody>
      </p:sp>
      <p:pic>
        <p:nvPicPr>
          <p:cNvPr id="28674" name="Picture 2"/>
          <p:cNvPicPr>
            <a:picLocks noChangeAspect="1" noChangeArrowheads="1"/>
          </p:cNvPicPr>
          <p:nvPr/>
        </p:nvPicPr>
        <p:blipFill>
          <a:blip r:embed="rId2"/>
          <a:srcRect/>
          <a:stretch>
            <a:fillRect/>
          </a:stretch>
        </p:blipFill>
        <p:spPr bwMode="auto">
          <a:xfrm>
            <a:off x="4786314" y="1857364"/>
            <a:ext cx="4195975" cy="3952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Prostokąt 4"/>
          <p:cNvSpPr/>
          <p:nvPr/>
        </p:nvSpPr>
        <p:spPr>
          <a:xfrm>
            <a:off x="142844" y="1785926"/>
            <a:ext cx="4572000" cy="3970318"/>
          </a:xfrm>
          <a:prstGeom prst="rect">
            <a:avLst/>
          </a:prstGeom>
        </p:spPr>
        <p:txBody>
          <a:bodyPr>
            <a:spAutoFit/>
          </a:bodyPr>
          <a:lstStyle/>
          <a:p>
            <a:r>
              <a:rPr lang="pl-PL" dirty="0" smtClean="0"/>
              <a:t>Zbudowany </a:t>
            </a:r>
            <a:r>
              <a:rPr lang="pl-PL" dirty="0" smtClean="0"/>
              <a:t>w 1914 wieżowiec, 23 Wall Street, siedziba banku J.P. Morgan, był przez dekady najważniejszym adresem w finansach USA. W południe 16 września 1920 roku, przed wejściem do banku, wybuchła bomba – zginęło 38 osób, a 300 zostało rannych. Krótko przed zamachem, do skrzynki pocztowej na rogu </a:t>
            </a:r>
            <a:r>
              <a:rPr lang="pl-PL" dirty="0" err="1" smtClean="0"/>
              <a:t>Cedar</a:t>
            </a:r>
            <a:r>
              <a:rPr lang="pl-PL" dirty="0" smtClean="0"/>
              <a:t> Street i Broadwayu, wrzucono list ostrzegający przed nim. Pomimo wielu teorii na temat tego, kto był sprawcą zamachu bombowego na Wall Street, FBI w 1940 roku, po 20 latach prowadzenia śledztwa, uznało sprawę za przedawnioną, nie odnaleziono sprawców</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Wall street</a:t>
            </a:r>
            <a:endParaRPr lang="en-US" sz="5400" dirty="0"/>
          </a:p>
        </p:txBody>
      </p:sp>
      <p:sp>
        <p:nvSpPr>
          <p:cNvPr id="4" name="Prostokąt 3"/>
          <p:cNvSpPr/>
          <p:nvPr/>
        </p:nvSpPr>
        <p:spPr>
          <a:xfrm>
            <a:off x="142844" y="1428736"/>
            <a:ext cx="4572000" cy="4247317"/>
          </a:xfrm>
          <a:prstGeom prst="rect">
            <a:avLst/>
          </a:prstGeom>
        </p:spPr>
        <p:txBody>
          <a:bodyPr>
            <a:spAutoFit/>
          </a:bodyPr>
          <a:lstStyle/>
          <a:p>
            <a:r>
              <a:rPr lang="pl-PL" dirty="0" smtClean="0"/>
              <a:t>Obecnie, gdy mówimy, że spółka akcyjna jest przedsiębiorstwem na Wall Street, nie znaczy to, iż znajduje się tam fizycznie. Znaczy to raczej, że spółka zajmuje się usługami finansowymi. Takie instytucje mogą mieć swoje siedziby na całym globie. Dziś na dużą część siły roboczej Wall Street składają się specjaliści pracujący w dziedzinie prawa, finansów, zatrudnieni przez średnie lub duże korporacje. Wiele z pobliskich przedsiębiorstw to firmy lokalne i sieci sklepów zaspokajające potrzeby pracowników Wall Street. Większość osób zatrudnionych w dzielnicy finansowej dojeżdża do pracy z Long Island, Connecticut, Pensylwanii oraz dolnej Doliny Hudsonu.</a:t>
            </a:r>
            <a:endParaRPr lang="en-US" dirty="0"/>
          </a:p>
        </p:txBody>
      </p:sp>
      <p:pic>
        <p:nvPicPr>
          <p:cNvPr id="29698" name="Picture 2"/>
          <p:cNvPicPr>
            <a:picLocks noChangeAspect="1" noChangeArrowheads="1"/>
          </p:cNvPicPr>
          <p:nvPr/>
        </p:nvPicPr>
        <p:blipFill>
          <a:blip r:embed="rId2"/>
          <a:srcRect/>
          <a:stretch>
            <a:fillRect/>
          </a:stretch>
        </p:blipFill>
        <p:spPr bwMode="auto">
          <a:xfrm>
            <a:off x="4762491" y="1643050"/>
            <a:ext cx="4167227" cy="3714760"/>
          </a:xfrm>
          <a:prstGeom prst="rect">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Wall street</a:t>
            </a:r>
            <a:endParaRPr lang="en-US" sz="5400" dirty="0"/>
          </a:p>
        </p:txBody>
      </p:sp>
      <p:sp>
        <p:nvSpPr>
          <p:cNvPr id="4" name="Prostokąt 3"/>
          <p:cNvSpPr/>
          <p:nvPr/>
        </p:nvSpPr>
        <p:spPr>
          <a:xfrm>
            <a:off x="363491" y="1419186"/>
            <a:ext cx="3500462" cy="4247317"/>
          </a:xfrm>
          <a:prstGeom prst="rect">
            <a:avLst/>
          </a:prstGeom>
        </p:spPr>
        <p:txBody>
          <a:bodyPr wrap="square">
            <a:spAutoFit/>
          </a:bodyPr>
          <a:lstStyle/>
          <a:p>
            <a:r>
              <a:rPr lang="pl-PL" dirty="0" smtClean="0"/>
              <a:t>Do znanych budynków można zaliczyć Federal Hall, </a:t>
            </a:r>
            <a:r>
              <a:rPr lang="pl-PL" dirty="0" smtClean="0"/>
              <a:t>wieżowiec</a:t>
            </a:r>
            <a:r>
              <a:rPr lang="pl-PL" dirty="0" smtClean="0"/>
              <a:t>, 70-piętrowiecWall Street jest celem dla wielu podróżujących po mieście. W dole ulicy, przy Molo 11, znajduje się przystań dla promów. Metro nowojorskie ma na ulicy trzy stacje:</a:t>
            </a:r>
          </a:p>
          <a:p>
            <a:r>
              <a:rPr lang="pl-PL" dirty="0" smtClean="0"/>
              <a:t>Wall Street – na rogu Wall Street i William Street</a:t>
            </a:r>
          </a:p>
          <a:p>
            <a:r>
              <a:rPr lang="pl-PL" dirty="0" smtClean="0"/>
              <a:t>Wall Street – na rogu Wall Street i Broadwayu</a:t>
            </a:r>
          </a:p>
          <a:p>
            <a:r>
              <a:rPr lang="pl-PL" dirty="0" err="1" smtClean="0"/>
              <a:t>Broad</a:t>
            </a:r>
            <a:r>
              <a:rPr lang="pl-PL" dirty="0" smtClean="0"/>
              <a:t> Street – na rogu Wall Street i </a:t>
            </a:r>
            <a:r>
              <a:rPr lang="pl-PL" dirty="0" err="1" smtClean="0"/>
              <a:t>Broad</a:t>
            </a:r>
            <a:r>
              <a:rPr lang="pl-PL" dirty="0" smtClean="0"/>
              <a:t> Street</a:t>
            </a:r>
          </a:p>
          <a:p>
            <a:endParaRPr lang="en-US" dirty="0"/>
          </a:p>
        </p:txBody>
      </p:sp>
      <p:pic>
        <p:nvPicPr>
          <p:cNvPr id="30722" name="Picture 2" descr="C:\Users\Amigo\AppData\Local\Microsoft\Windows\Temporary Internet Files\Content.IE5\886YPJJ4\MP900449062[1].jpg"/>
          <p:cNvPicPr>
            <a:picLocks noChangeAspect="1" noChangeArrowheads="1"/>
          </p:cNvPicPr>
          <p:nvPr/>
        </p:nvPicPr>
        <p:blipFill>
          <a:blip r:embed="rId2"/>
          <a:srcRect/>
          <a:stretch>
            <a:fillRect/>
          </a:stretch>
        </p:blipFill>
        <p:spPr bwMode="auto">
          <a:xfrm>
            <a:off x="4071934" y="1571612"/>
            <a:ext cx="4643410" cy="424614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1285852" y="1142984"/>
            <a:ext cx="5962677" cy="44720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1428728" y="1214422"/>
            <a:ext cx="6402544" cy="4257692"/>
          </a:xfrm>
          <a:prstGeom prst="rect">
            <a:avLst/>
          </a:prstGeom>
          <a:ln>
            <a:noFill/>
          </a:ln>
          <a:effectLst>
            <a:softEdge rad="112500"/>
          </a:effectLst>
          <a:scene3d>
            <a:camera prst="perspectiveLeft"/>
            <a:lightRig rig="threePt" dir="t"/>
          </a:scene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1857356" y="1571612"/>
            <a:ext cx="5119710" cy="383978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283551" y="260648"/>
            <a:ext cx="590219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New </a:t>
            </a:r>
            <a:r>
              <a:rPr lang="pl-PL"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york</a:t>
            </a:r>
            <a: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pl-PL"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Library</a:t>
            </a:r>
            <a:endParaRPr lang="pl-PL"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050" name="Picture 2"/>
          <p:cNvPicPr>
            <a:picLocks noChangeAspect="1" noChangeArrowheads="1"/>
          </p:cNvPicPr>
          <p:nvPr/>
        </p:nvPicPr>
        <p:blipFill>
          <a:blip r:embed="rId2" cstate="print"/>
          <a:srcRect/>
          <a:stretch>
            <a:fillRect/>
          </a:stretch>
        </p:blipFill>
        <p:spPr bwMode="auto">
          <a:xfrm>
            <a:off x="4572000" y="1556792"/>
            <a:ext cx="4946395" cy="4286876"/>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 name="Prostokąt 5"/>
          <p:cNvSpPr/>
          <p:nvPr/>
        </p:nvSpPr>
        <p:spPr>
          <a:xfrm>
            <a:off x="0" y="1484784"/>
            <a:ext cx="4572000" cy="4893647"/>
          </a:xfrm>
          <a:prstGeom prst="rect">
            <a:avLst/>
          </a:prstGeom>
        </p:spPr>
        <p:txBody>
          <a:bodyPr>
            <a:spAutoFit/>
          </a:bodyPr>
          <a:lstStyle/>
          <a:p>
            <a:r>
              <a:rPr lang="pl-PL" sz="2400" b="1" dirty="0" smtClean="0"/>
              <a:t>Nowojorska Biblioteka Publiczna</a:t>
            </a:r>
            <a:r>
              <a:rPr lang="pl-PL" sz="2400" dirty="0" smtClean="0"/>
              <a:t>  jedna z największych bibliotek publicznych na świecie i jedna z najważniejszych bibliotek naukowo-badawczych w USA. Jest to ogromny system publicznych wypożyczalni i czytelni, z równie wielkim systemem zbiorów bibliotecznych służących do prowadzenia badań naukowych, niedostępnych do powszechnego wypożyczania. Została zbudowana w  latach1897–1911 .</a:t>
            </a:r>
            <a:endParaRPr lang="pl-PL"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42844" y="1214422"/>
            <a:ext cx="8572560" cy="42148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Word trade center</a:t>
            </a:r>
            <a:endParaRPr lang="en-US" sz="5400" dirty="0"/>
          </a:p>
        </p:txBody>
      </p:sp>
      <p:pic>
        <p:nvPicPr>
          <p:cNvPr id="35842" name="Picture 2"/>
          <p:cNvPicPr>
            <a:picLocks noChangeAspect="1" noChangeArrowheads="1"/>
          </p:cNvPicPr>
          <p:nvPr/>
        </p:nvPicPr>
        <p:blipFill>
          <a:blip r:embed="rId2"/>
          <a:srcRect/>
          <a:stretch>
            <a:fillRect/>
          </a:stretch>
        </p:blipFill>
        <p:spPr bwMode="auto">
          <a:xfrm>
            <a:off x="4548936" y="1857364"/>
            <a:ext cx="4595064" cy="3924307"/>
          </a:xfrm>
          <a:prstGeom prst="rect">
            <a:avLst/>
          </a:prstGeom>
          <a:ln>
            <a:noFill/>
          </a:ln>
          <a:effectLst>
            <a:softEdge rad="112500"/>
          </a:effectLst>
        </p:spPr>
      </p:pic>
      <p:graphicFrame>
        <p:nvGraphicFramePr>
          <p:cNvPr id="5" name="Tabela 4"/>
          <p:cNvGraphicFramePr>
            <a:graphicFrameLocks noGrp="1"/>
          </p:cNvGraphicFramePr>
          <p:nvPr/>
        </p:nvGraphicFramePr>
        <p:xfrm>
          <a:off x="285720" y="2285992"/>
          <a:ext cx="3786214" cy="2926080"/>
        </p:xfrm>
        <a:graphic>
          <a:graphicData uri="http://schemas.openxmlformats.org/drawingml/2006/table">
            <a:tbl>
              <a:tblPr/>
              <a:tblGrid>
                <a:gridCol w="1893107"/>
                <a:gridCol w="1893107"/>
              </a:tblGrid>
              <a:tr h="0">
                <a:tc>
                  <a:txBody>
                    <a:bodyPr/>
                    <a:lstStyle/>
                    <a:p>
                      <a:pPr fontAlgn="t"/>
                      <a:r>
                        <a:rPr lang="pl-PL" dirty="0"/>
                        <a:t>Państwo</a:t>
                      </a:r>
                    </a:p>
                  </a:txBody>
                  <a:tcPr>
                    <a:lnL>
                      <a:noFill/>
                    </a:lnL>
                    <a:lnR>
                      <a:noFill/>
                    </a:lnR>
                    <a:lnT>
                      <a:noFill/>
                    </a:lnT>
                    <a:lnB>
                      <a:noFill/>
                    </a:lnB>
                    <a:solidFill>
                      <a:srgbClr val="EEEEEE"/>
                    </a:solidFill>
                  </a:tcPr>
                </a:tc>
                <a:tc>
                  <a:txBody>
                    <a:bodyPr/>
                    <a:lstStyle/>
                    <a:p>
                      <a:r>
                        <a:rPr lang="pl-PL" dirty="0"/>
                        <a:t> Stany Zjednoczone</a:t>
                      </a:r>
                    </a:p>
                  </a:txBody>
                  <a:tcPr anchor="ctr">
                    <a:lnL>
                      <a:noFill/>
                    </a:lnL>
                    <a:lnR>
                      <a:noFill/>
                    </a:lnR>
                    <a:lnT>
                      <a:noFill/>
                    </a:lnT>
                    <a:lnB>
                      <a:noFill/>
                    </a:lnB>
                  </a:tcPr>
                </a:tc>
              </a:tr>
              <a:tr h="0">
                <a:tc>
                  <a:txBody>
                    <a:bodyPr/>
                    <a:lstStyle/>
                    <a:p>
                      <a:pPr fontAlgn="t"/>
                      <a:r>
                        <a:rPr lang="pl-PL"/>
                        <a:t>Miejscowość</a:t>
                      </a:r>
                    </a:p>
                  </a:txBody>
                  <a:tcPr>
                    <a:lnL>
                      <a:noFill/>
                    </a:lnL>
                    <a:lnR>
                      <a:noFill/>
                    </a:lnR>
                    <a:lnT>
                      <a:noFill/>
                    </a:lnT>
                    <a:lnB>
                      <a:noFill/>
                    </a:lnB>
                    <a:solidFill>
                      <a:srgbClr val="EEEEEE"/>
                    </a:solidFill>
                  </a:tcPr>
                </a:tc>
                <a:tc>
                  <a:txBody>
                    <a:bodyPr/>
                    <a:lstStyle/>
                    <a:p>
                      <a:r>
                        <a:rPr lang="pl-PL" dirty="0"/>
                        <a:t>Nowy Jork</a:t>
                      </a:r>
                    </a:p>
                  </a:txBody>
                  <a:tcPr anchor="ctr">
                    <a:lnL>
                      <a:noFill/>
                    </a:lnL>
                    <a:lnR>
                      <a:noFill/>
                    </a:lnR>
                    <a:lnT>
                      <a:noFill/>
                    </a:lnT>
                    <a:lnB>
                      <a:noFill/>
                    </a:lnB>
                  </a:tcPr>
                </a:tc>
              </a:tr>
              <a:tr h="0">
                <a:tc>
                  <a:txBody>
                    <a:bodyPr/>
                    <a:lstStyle/>
                    <a:p>
                      <a:pPr fontAlgn="t"/>
                      <a:r>
                        <a:rPr lang="pl-PL"/>
                        <a:t>Adres</a:t>
                      </a:r>
                    </a:p>
                  </a:txBody>
                  <a:tcPr>
                    <a:lnL>
                      <a:noFill/>
                    </a:lnL>
                    <a:lnR>
                      <a:noFill/>
                    </a:lnR>
                    <a:lnT>
                      <a:noFill/>
                    </a:lnT>
                    <a:lnB>
                      <a:noFill/>
                    </a:lnB>
                    <a:solidFill>
                      <a:srgbClr val="EEEEEE"/>
                    </a:solidFill>
                  </a:tcPr>
                </a:tc>
                <a:tc>
                  <a:txBody>
                    <a:bodyPr/>
                    <a:lstStyle/>
                    <a:p>
                      <a:r>
                        <a:rPr lang="pl-PL" dirty="0"/>
                        <a:t>180 Broadway</a:t>
                      </a:r>
                    </a:p>
                  </a:txBody>
                  <a:tcPr anchor="ctr">
                    <a:lnL>
                      <a:noFill/>
                    </a:lnL>
                    <a:lnR>
                      <a:noFill/>
                    </a:lnR>
                    <a:lnT>
                      <a:noFill/>
                    </a:lnT>
                    <a:lnB>
                      <a:noFill/>
                    </a:lnB>
                  </a:tcPr>
                </a:tc>
              </a:tr>
              <a:tr h="0">
                <a:tc>
                  <a:txBody>
                    <a:bodyPr/>
                    <a:lstStyle/>
                    <a:p>
                      <a:pPr fontAlgn="t"/>
                      <a:r>
                        <a:rPr lang="pl-PL"/>
                        <a:t>Architekt</a:t>
                      </a:r>
                    </a:p>
                  </a:txBody>
                  <a:tcPr>
                    <a:lnL>
                      <a:noFill/>
                    </a:lnL>
                    <a:lnR>
                      <a:noFill/>
                    </a:lnR>
                    <a:lnT>
                      <a:noFill/>
                    </a:lnT>
                    <a:lnB>
                      <a:noFill/>
                    </a:lnB>
                    <a:solidFill>
                      <a:srgbClr val="EEEEEE"/>
                    </a:solidFill>
                  </a:tcPr>
                </a:tc>
                <a:tc>
                  <a:txBody>
                    <a:bodyPr/>
                    <a:lstStyle/>
                    <a:p>
                      <a:r>
                        <a:rPr lang="en-US" dirty="0"/>
                        <a:t>Minoru Yamasaki</a:t>
                      </a:r>
                      <a:br>
                        <a:rPr lang="en-US" dirty="0"/>
                      </a:br>
                      <a:r>
                        <a:rPr lang="en-US" dirty="0"/>
                        <a:t>Emery Roth &amp; Sons</a:t>
                      </a:r>
                    </a:p>
                  </a:txBody>
                  <a:tcPr anchor="ctr">
                    <a:lnL>
                      <a:noFill/>
                    </a:lnL>
                    <a:lnR>
                      <a:noFill/>
                    </a:lnR>
                    <a:lnT>
                      <a:noFill/>
                    </a:lnT>
                    <a:lnB>
                      <a:noFill/>
                    </a:lnB>
                  </a:tcPr>
                </a:tc>
              </a:tr>
              <a:tr h="0">
                <a:tc>
                  <a:txBody>
                    <a:bodyPr/>
                    <a:lstStyle/>
                    <a:p>
                      <a:pPr fontAlgn="t"/>
                      <a:r>
                        <a:rPr lang="pl-PL"/>
                        <a:t>Wysokość całkowita</a:t>
                      </a:r>
                    </a:p>
                  </a:txBody>
                  <a:tcPr>
                    <a:lnL>
                      <a:noFill/>
                    </a:lnL>
                    <a:lnR>
                      <a:noFill/>
                    </a:lnR>
                    <a:lnT>
                      <a:noFill/>
                    </a:lnT>
                    <a:lnB>
                      <a:noFill/>
                    </a:lnB>
                    <a:solidFill>
                      <a:srgbClr val="EEEEEE"/>
                    </a:solidFill>
                  </a:tcPr>
                </a:tc>
                <a:tc>
                  <a:txBody>
                    <a:bodyPr/>
                    <a:lstStyle/>
                    <a:p>
                      <a:r>
                        <a:rPr lang="pl-PL" dirty="0"/>
                        <a:t>WTC1: 526,3 m</a:t>
                      </a:r>
                    </a:p>
                  </a:txBody>
                  <a:tcPr anchor="ctr">
                    <a:lnL>
                      <a:noFill/>
                    </a:lnL>
                    <a:lnR>
                      <a:noFill/>
                    </a:lnR>
                    <a:lnT>
                      <a:noFill/>
                    </a:lnT>
                    <a:lnB>
                      <a:noFill/>
                    </a:lnB>
                  </a:tcPr>
                </a:tc>
              </a:tr>
            </a:tbl>
          </a:graphicData>
        </a:graphic>
      </p:graphicFrame>
      <p:pic>
        <p:nvPicPr>
          <p:cNvPr id="35843" name="Picture 3" descr="http://upload.wikimedia.org/wikipedia/commons/thumb/a/a4/Flag_of_the_United_States.svg/22px-Flag_of_the_United_States.svg.png"/>
          <p:cNvPicPr>
            <a:picLocks noChangeAspect="1" noChangeArrowheads="1"/>
          </p:cNvPicPr>
          <p:nvPr/>
        </p:nvPicPr>
        <p:blipFill>
          <a:blip r:embed="rId3"/>
          <a:srcRect/>
          <a:stretch>
            <a:fillRect/>
          </a:stretch>
        </p:blipFill>
        <p:spPr bwMode="auto">
          <a:xfrm>
            <a:off x="0" y="0"/>
            <a:ext cx="209550" cy="1143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Word trade center</a:t>
            </a:r>
            <a:endParaRPr lang="en-US" sz="5400" dirty="0"/>
          </a:p>
        </p:txBody>
      </p:sp>
      <p:sp>
        <p:nvSpPr>
          <p:cNvPr id="4" name="Prostokąt 3"/>
          <p:cNvSpPr/>
          <p:nvPr/>
        </p:nvSpPr>
        <p:spPr>
          <a:xfrm>
            <a:off x="357158" y="1357298"/>
            <a:ext cx="4572000" cy="3970318"/>
          </a:xfrm>
          <a:prstGeom prst="rect">
            <a:avLst/>
          </a:prstGeom>
        </p:spPr>
        <p:txBody>
          <a:bodyPr>
            <a:spAutoFit/>
          </a:bodyPr>
          <a:lstStyle/>
          <a:p>
            <a:r>
              <a:rPr lang="pl-PL" dirty="0" err="1" smtClean="0"/>
              <a:t>Twin</a:t>
            </a:r>
            <a:r>
              <a:rPr lang="pl-PL" dirty="0" smtClean="0"/>
              <a:t> </a:t>
            </a:r>
            <a:r>
              <a:rPr lang="pl-PL" dirty="0" err="1" smtClean="0"/>
              <a:t>Towers</a:t>
            </a:r>
            <a:r>
              <a:rPr lang="pl-PL" dirty="0" smtClean="0"/>
              <a:t> były głównymi budynkami kompleksu </a:t>
            </a:r>
            <a:r>
              <a:rPr lang="pl-PL" dirty="0" err="1" smtClean="0"/>
              <a:t>World</a:t>
            </a:r>
            <a:r>
              <a:rPr lang="pl-PL" dirty="0" smtClean="0"/>
              <a:t> Trade Center. Wieże w chwili ukończenia były najwyższymi budynkami na świecie i mierzyły 417 metrów (północna wieża, wraz z masztem telewizyjnym na dachu – 527 metrów) i 415 metrów (południowa wieża), wyższymi o 30 m od Empire State </a:t>
            </a:r>
            <a:r>
              <a:rPr lang="pl-PL" dirty="0" err="1" smtClean="0"/>
              <a:t>Building</a:t>
            </a:r>
            <a:r>
              <a:rPr lang="pl-PL" dirty="0" smtClean="0"/>
              <a:t>. W tym samym roku rozpoczęto w Chicago budowę Sears Tower, której wysokość wyniosła 442 m. Każda z wież posiadała 110 pięter rdzenia, z czego 98 pięter były przeznaczone dla użytkowników budynku, a pozostałe osiem pięter były piętrami </a:t>
            </a:r>
            <a:r>
              <a:rPr lang="pl-PL" dirty="0" smtClean="0"/>
              <a:t>technicznymi.</a:t>
            </a:r>
            <a:endParaRPr lang="en-US" dirty="0"/>
          </a:p>
        </p:txBody>
      </p:sp>
      <p:pic>
        <p:nvPicPr>
          <p:cNvPr id="36866" name="Picture 2"/>
          <p:cNvPicPr>
            <a:picLocks noChangeAspect="1" noChangeArrowheads="1"/>
          </p:cNvPicPr>
          <p:nvPr/>
        </p:nvPicPr>
        <p:blipFill>
          <a:blip r:embed="rId2"/>
          <a:srcRect/>
          <a:stretch>
            <a:fillRect/>
          </a:stretch>
        </p:blipFill>
        <p:spPr bwMode="auto">
          <a:xfrm>
            <a:off x="5072066" y="1500174"/>
            <a:ext cx="3375446" cy="4500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Word trade center</a:t>
            </a:r>
            <a:endParaRPr lang="en-US" sz="5400" dirty="0"/>
          </a:p>
        </p:txBody>
      </p:sp>
      <p:pic>
        <p:nvPicPr>
          <p:cNvPr id="37890" name="Picture 2"/>
          <p:cNvPicPr>
            <a:picLocks noChangeAspect="1" noChangeArrowheads="1"/>
          </p:cNvPicPr>
          <p:nvPr/>
        </p:nvPicPr>
        <p:blipFill>
          <a:blip r:embed="rId2"/>
          <a:srcRect/>
          <a:stretch>
            <a:fillRect/>
          </a:stretch>
        </p:blipFill>
        <p:spPr bwMode="auto">
          <a:xfrm>
            <a:off x="2000232" y="1785926"/>
            <a:ext cx="4214842" cy="4022229"/>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Word trade center</a:t>
            </a:r>
            <a:endParaRPr lang="en-US" sz="5400" dirty="0"/>
          </a:p>
        </p:txBody>
      </p:sp>
      <p:sp>
        <p:nvSpPr>
          <p:cNvPr id="4" name="Prostokąt 3"/>
          <p:cNvSpPr/>
          <p:nvPr/>
        </p:nvSpPr>
        <p:spPr>
          <a:xfrm>
            <a:off x="714348" y="2428868"/>
            <a:ext cx="3357586" cy="1477328"/>
          </a:xfrm>
          <a:prstGeom prst="rect">
            <a:avLst/>
          </a:prstGeom>
        </p:spPr>
        <p:txBody>
          <a:bodyPr wrap="square">
            <a:spAutoFit/>
          </a:bodyPr>
          <a:lstStyle/>
          <a:p>
            <a:r>
              <a:rPr lang="pl-PL" dirty="0" smtClean="0"/>
              <a:t>14 lutego 1975 roku w wieży północnej WTC wybuchł pożar. Szalał bardzo długo, ale strażacy uratowali większość osób z płonącego budynku.</a:t>
            </a:r>
            <a:endParaRPr lang="en-US" dirty="0"/>
          </a:p>
        </p:txBody>
      </p:sp>
      <p:pic>
        <p:nvPicPr>
          <p:cNvPr id="38914" name="Picture 2" descr="C:\Users\Amigo\AppData\Local\Microsoft\Windows\Temporary Internet Files\Content.IE5\K037G9WZ\MP900400016[1].jpg"/>
          <p:cNvPicPr>
            <a:picLocks noChangeAspect="1" noChangeArrowheads="1"/>
          </p:cNvPicPr>
          <p:nvPr/>
        </p:nvPicPr>
        <p:blipFill>
          <a:blip r:embed="rId2" cstate="print"/>
          <a:srcRect/>
          <a:stretch>
            <a:fillRect/>
          </a:stretch>
        </p:blipFill>
        <p:spPr bwMode="auto">
          <a:xfrm>
            <a:off x="4643438" y="2357430"/>
            <a:ext cx="3901440" cy="2599944"/>
          </a:xfrm>
          <a:prstGeom prst="cloud">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Word trade center</a:t>
            </a:r>
            <a:endParaRPr lang="en-US" sz="5400" dirty="0"/>
          </a:p>
        </p:txBody>
      </p:sp>
      <p:sp>
        <p:nvSpPr>
          <p:cNvPr id="4" name="Prostokąt 3"/>
          <p:cNvSpPr/>
          <p:nvPr/>
        </p:nvSpPr>
        <p:spPr>
          <a:xfrm>
            <a:off x="214282" y="2357430"/>
            <a:ext cx="4572000" cy="1754326"/>
          </a:xfrm>
          <a:prstGeom prst="rect">
            <a:avLst/>
          </a:prstGeom>
        </p:spPr>
        <p:txBody>
          <a:bodyPr>
            <a:spAutoFit/>
            <a:scene3d>
              <a:camera prst="perspectiveLeft"/>
              <a:lightRig rig="threePt" dir="t"/>
            </a:scene3d>
          </a:bodyPr>
          <a:lstStyle/>
          <a:p>
            <a:r>
              <a:rPr lang="pl-PL" dirty="0" smtClean="0"/>
              <a:t>26 lutego 1993 roku pod Północną Wieżą eksplodowała furgonetka, wypełniona 700 kilogramami materiałów wybuchowych (azotan amonu), zaparkowana w podziemnym garażu. W wyniku zamachu zginęło sześć osób i ponad tysiąc zostało rannych lub poparzonych.</a:t>
            </a:r>
            <a:endParaRPr lang="en-US" dirty="0"/>
          </a:p>
        </p:txBody>
      </p:sp>
      <p:pic>
        <p:nvPicPr>
          <p:cNvPr id="39939" name="Picture 3" descr="C:\Users\Amigo\AppData\Local\Microsoft\Windows\Temporary Internet Files\Content.IE5\K037G9WZ\MC900254362[1].wmf"/>
          <p:cNvPicPr>
            <a:picLocks noChangeAspect="1" noChangeArrowheads="1"/>
          </p:cNvPicPr>
          <p:nvPr/>
        </p:nvPicPr>
        <p:blipFill>
          <a:blip r:embed="rId2"/>
          <a:srcRect/>
          <a:stretch>
            <a:fillRect/>
          </a:stretch>
        </p:blipFill>
        <p:spPr bwMode="auto">
          <a:xfrm>
            <a:off x="5572132" y="2428868"/>
            <a:ext cx="2428892" cy="271732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Word trade center</a:t>
            </a:r>
            <a:endParaRPr lang="en-US" sz="5400" dirty="0"/>
          </a:p>
        </p:txBody>
      </p:sp>
      <p:sp>
        <p:nvSpPr>
          <p:cNvPr id="40961" name="Rectangle 1"/>
          <p:cNvSpPr>
            <a:spLocks noChangeArrowheads="1"/>
          </p:cNvSpPr>
          <p:nvPr/>
        </p:nvSpPr>
        <p:spPr bwMode="auto">
          <a:xfrm>
            <a:off x="142844" y="1571612"/>
            <a:ext cx="492919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400" b="0" i="0" u="none" strike="noStrike" cap="none" normalizeH="0" baseline="0" dirty="0" smtClean="0">
                <a:ln>
                  <a:noFill/>
                </a:ln>
                <a:solidFill>
                  <a:schemeClr val="tx1"/>
                </a:solidFill>
                <a:effectLst/>
                <a:latin typeface="Arial" charset="0"/>
                <a:cs typeface="Arial" charset="0"/>
              </a:rPr>
              <a:t>11 września 2001 roku miał miejsce największy jak do tej pory zamach terrorystyczny w historii świata. Dwa porwane samoloty pasażerskie Boeing 767, ze zbiornikami pełnymi paliwa uderzyły w dwie wieże o godzinie 8:46 i 9:03 czasu lokalnego. O 9.59 i 10.28 nastąpiło zawalenie się wież. W zamachu zginęło 2973 osób (w tym 6 Polaków), z czego 1614 ciał zostało zidentyfikowanych. W zgliszczach wież odnaleziono paszporty przypuszczalnych porywaczy samolotów, które dla władz Stanów Zjednoczonych w obliczu braku innych dowodów, jak np. czarnych skrzynek, okazały się wystarczającymi dowodami zbrodni. Oprócz wież numer 1 i 2 spadające odłamy elewacji i kolumny rdzenia zmiażdżyły hotel Marriott (WTC3) oraz budynek WTC7, który zawalił się kilka minut po 17 czasu NYC. Poważnemu uszkodzeniu uległy pozostałe budynki kompleksu tj. WTC4, WTC5 oraz WTC6. Wszystkie sąsiadujące z kompleksem budynki były poważnie uszkodzone. Były to </a:t>
            </a:r>
            <a:r>
              <a:rPr kumimoji="0" lang="pl-PL" sz="1400" b="0" i="0" u="none" strike="noStrike" cap="none" normalizeH="0" baseline="0" dirty="0" err="1" smtClean="0">
                <a:ln>
                  <a:noFill/>
                </a:ln>
                <a:solidFill>
                  <a:schemeClr val="tx1"/>
                </a:solidFill>
                <a:effectLst/>
                <a:latin typeface="Arial" charset="0"/>
                <a:cs typeface="Arial" charset="0"/>
              </a:rPr>
              <a:t>World</a:t>
            </a:r>
            <a:r>
              <a:rPr kumimoji="0" lang="pl-PL" sz="1400" b="0" i="0" u="none" strike="noStrike" cap="none" normalizeH="0" baseline="0" dirty="0" smtClean="0">
                <a:ln>
                  <a:noFill/>
                </a:ln>
                <a:solidFill>
                  <a:schemeClr val="tx1"/>
                </a:solidFill>
                <a:effectLst/>
                <a:latin typeface="Arial" charset="0"/>
                <a:cs typeface="Arial" charset="0"/>
              </a:rPr>
              <a:t> Financial Center 3, Deutsche Bank </a:t>
            </a:r>
            <a:r>
              <a:rPr kumimoji="0" lang="pl-PL" sz="1400" b="0" i="0" u="none" strike="noStrike" cap="none" normalizeH="0" baseline="0" dirty="0" err="1" smtClean="0">
                <a:ln>
                  <a:noFill/>
                </a:ln>
                <a:solidFill>
                  <a:schemeClr val="tx1"/>
                </a:solidFill>
                <a:effectLst/>
                <a:latin typeface="Arial" charset="0"/>
                <a:cs typeface="Arial" charset="0"/>
              </a:rPr>
              <a:t>Building</a:t>
            </a:r>
            <a:r>
              <a:rPr kumimoji="0" lang="pl-PL" sz="1400" b="0" i="0" u="none" strike="noStrike" cap="none" normalizeH="0" baseline="0" dirty="0" smtClean="0">
                <a:ln>
                  <a:noFill/>
                </a:ln>
                <a:solidFill>
                  <a:schemeClr val="tx1"/>
                </a:solidFill>
                <a:effectLst/>
                <a:latin typeface="Arial" charset="0"/>
                <a:cs typeface="Arial" charset="0"/>
              </a:rPr>
              <a:t>, Winter Garden, 130 Libery Street</a:t>
            </a:r>
            <a:r>
              <a:rPr lang="pl-PL" sz="1400" dirty="0" smtClean="0">
                <a:latin typeface="Arial" charset="0"/>
                <a:cs typeface="Arial" charset="0"/>
              </a:rPr>
              <a:t>,</a:t>
            </a:r>
            <a:r>
              <a:rPr kumimoji="0" lang="pl-PL" sz="1400" b="0" i="0" u="none" strike="noStrike" cap="none" normalizeH="0" baseline="0" dirty="0" smtClean="0">
                <a:ln>
                  <a:noFill/>
                </a:ln>
                <a:solidFill>
                  <a:schemeClr val="tx1"/>
                </a:solidFill>
                <a:effectLst/>
                <a:latin typeface="Arial" charset="0"/>
                <a:cs typeface="Arial" charset="0"/>
              </a:rPr>
              <a:t> 90 West Street, 140 West Street oraz pobliska cerkiew prawosławna). </a:t>
            </a:r>
          </a:p>
        </p:txBody>
      </p:sp>
      <p:pic>
        <p:nvPicPr>
          <p:cNvPr id="40962" name="Picture 2"/>
          <p:cNvPicPr>
            <a:picLocks noChangeAspect="1" noChangeArrowheads="1"/>
          </p:cNvPicPr>
          <p:nvPr/>
        </p:nvPicPr>
        <p:blipFill>
          <a:blip r:embed="rId2"/>
          <a:srcRect/>
          <a:stretch>
            <a:fillRect/>
          </a:stretch>
        </p:blipFill>
        <p:spPr bwMode="auto">
          <a:xfrm>
            <a:off x="5214942" y="1857364"/>
            <a:ext cx="3786214" cy="4214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143108" y="1285860"/>
            <a:ext cx="4572000" cy="646331"/>
          </a:xfrm>
          <a:prstGeom prst="rect">
            <a:avLst/>
          </a:prstGeom>
        </p:spPr>
        <p:txBody>
          <a:bodyPr>
            <a:spAutoFit/>
          </a:bodyPr>
          <a:lstStyle/>
          <a:p>
            <a:r>
              <a:rPr lang="en-US" dirty="0" smtClean="0"/>
              <a:t>http://www.youtube.com/watch?v=1VrBIEO2uEg&amp;feature=related</a:t>
            </a:r>
            <a:endParaRPr lang="en-US" dirty="0"/>
          </a:p>
        </p:txBody>
      </p:sp>
      <p:sp>
        <p:nvSpPr>
          <p:cNvPr id="5" name="Prostokąt 4"/>
          <p:cNvSpPr/>
          <p:nvPr/>
        </p:nvSpPr>
        <p:spPr>
          <a:xfrm>
            <a:off x="2000232" y="2928934"/>
            <a:ext cx="4572000" cy="646331"/>
          </a:xfrm>
          <a:prstGeom prst="rect">
            <a:avLst/>
          </a:prstGeom>
        </p:spPr>
        <p:txBody>
          <a:bodyPr>
            <a:spAutoFit/>
          </a:bodyPr>
          <a:lstStyle/>
          <a:p>
            <a:r>
              <a:rPr lang="en-US" dirty="0" smtClean="0"/>
              <a:t>http://www.youtube.com/watch?v=htAFmcYBLtQ&amp;feature=related</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quiz</a:t>
            </a:r>
            <a:endParaRPr lang="en-US" dirty="0"/>
          </a:p>
        </p:txBody>
      </p:sp>
      <p:sp>
        <p:nvSpPr>
          <p:cNvPr id="3" name="Symbol zastępczy zawartości 2"/>
          <p:cNvSpPr>
            <a:spLocks noGrp="1"/>
          </p:cNvSpPr>
          <p:nvPr>
            <p:ph idx="1"/>
          </p:nvPr>
        </p:nvSpPr>
        <p:spPr/>
        <p:txBody>
          <a:bodyPr/>
          <a:lstStyle/>
          <a:p>
            <a:r>
              <a:rPr lang="pl-PL" dirty="0" smtClean="0"/>
              <a:t>W którym roku została zbudowana biblioteka w nowym </a:t>
            </a:r>
            <a:r>
              <a:rPr lang="pl-PL" dirty="0" err="1" smtClean="0"/>
              <a:t>jorku</a:t>
            </a:r>
            <a:r>
              <a:rPr lang="pl-PL" dirty="0" smtClean="0"/>
              <a:t>??</a:t>
            </a:r>
          </a:p>
          <a:p>
            <a:r>
              <a:rPr lang="pl-PL" dirty="0" smtClean="0"/>
              <a:t>Ile stacji metra znajduje się na </a:t>
            </a:r>
            <a:r>
              <a:rPr lang="pl-PL" dirty="0" err="1" smtClean="0"/>
              <a:t>wall</a:t>
            </a:r>
            <a:r>
              <a:rPr lang="pl-PL" dirty="0" smtClean="0"/>
              <a:t> street?</a:t>
            </a:r>
          </a:p>
          <a:p>
            <a:r>
              <a:rPr lang="pl-PL" dirty="0" smtClean="0"/>
              <a:t>Ile samolotów zostało porwanych do ataku na </a:t>
            </a:r>
            <a:r>
              <a:rPr lang="pl-PL" dirty="0" err="1" smtClean="0"/>
              <a:t>word</a:t>
            </a:r>
            <a:r>
              <a:rPr lang="pl-PL" dirty="0" smtClean="0"/>
              <a:t> trade center??</a:t>
            </a:r>
          </a:p>
          <a:p>
            <a:r>
              <a:rPr lang="pl-PL" dirty="0" smtClean="0"/>
              <a:t>Którego roku wybuchł pożar w </a:t>
            </a:r>
            <a:r>
              <a:rPr lang="pl-PL" dirty="0" err="1" smtClean="0"/>
              <a:t>word</a:t>
            </a:r>
            <a:r>
              <a:rPr lang="pl-PL" dirty="0" smtClean="0"/>
              <a:t> trade center??</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139534" y="332656"/>
            <a:ext cx="5902193" cy="923330"/>
          </a:xfrm>
          <a:prstGeom prst="rect">
            <a:avLst/>
          </a:prstGeom>
        </p:spPr>
        <p:txBody>
          <a:bodyPr wrap="none">
            <a:spAutoFit/>
          </a:bodyPr>
          <a:lstStyle/>
          <a:p>
            <a:pPr algn="ctr"/>
            <a: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New </a:t>
            </a:r>
            <a:r>
              <a:rPr lang="pl-PL"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york</a:t>
            </a:r>
            <a: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pl-PL"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Library</a:t>
            </a:r>
            <a:endParaRPr lang="pl-PL"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074" name="Picture 2"/>
          <p:cNvPicPr>
            <a:picLocks noChangeAspect="1" noChangeArrowheads="1"/>
          </p:cNvPicPr>
          <p:nvPr/>
        </p:nvPicPr>
        <p:blipFill>
          <a:blip r:embed="rId3" cstate="print"/>
          <a:srcRect/>
          <a:stretch>
            <a:fillRect/>
          </a:stretch>
        </p:blipFill>
        <p:spPr bwMode="auto">
          <a:xfrm>
            <a:off x="4499992" y="1556792"/>
            <a:ext cx="5129808" cy="4343237"/>
          </a:xfrm>
          <a:prstGeom prst="rect">
            <a:avLst/>
          </a:prstGeom>
          <a:ln>
            <a:noFill/>
          </a:ln>
          <a:effectLst>
            <a:softEdge rad="112500"/>
          </a:effectLst>
          <a:scene3d>
            <a:camera prst="isometricOffAxis2Left"/>
            <a:lightRig rig="threePt" dir="t"/>
          </a:scene3d>
        </p:spPr>
      </p:pic>
      <p:sp>
        <p:nvSpPr>
          <p:cNvPr id="7" name="Prostokąt 6"/>
          <p:cNvSpPr/>
          <p:nvPr/>
        </p:nvSpPr>
        <p:spPr>
          <a:xfrm>
            <a:off x="179512" y="1268760"/>
            <a:ext cx="4572000" cy="5016758"/>
          </a:xfrm>
          <a:prstGeom prst="rect">
            <a:avLst/>
          </a:prstGeom>
        </p:spPr>
        <p:txBody>
          <a:bodyPr>
            <a:spAutoFit/>
          </a:bodyPr>
          <a:lstStyle/>
          <a:p>
            <a:r>
              <a:rPr lang="pl-PL" sz="2000" dirty="0" smtClean="0"/>
              <a:t>Historyk David </a:t>
            </a:r>
            <a:r>
              <a:rPr lang="pl-PL" sz="2000" dirty="0" err="1" smtClean="0"/>
              <a:t>McCullough</a:t>
            </a:r>
            <a:r>
              <a:rPr lang="pl-PL" sz="2000" dirty="0" smtClean="0"/>
              <a:t> określił Nowojorską Bibliotekę Publiczną, jako jedną z 5 najważniejszych bibliotek w Ameryce. Miasto Nowy Jork nie posiada jednolitego systemu bibliotek publicznych dla wszystkich 5 swoich dzielnic. Egzystują 3 oddzielne instytucje- Nowojorska Biblioteka Publiczna właśnie, Brooklyńska Biblioteka Publiczna i Biblioteka Publiczna Dzielnicy </a:t>
            </a:r>
            <a:r>
              <a:rPr lang="pl-PL" sz="2000" dirty="0" err="1" smtClean="0"/>
              <a:t>Queens</a:t>
            </a:r>
            <a:r>
              <a:rPr lang="pl-PL" sz="2000" dirty="0" smtClean="0"/>
              <a:t>. Na cały system składają się: 4 biblioteki naukowo-badawcze, których zbiorów nie można wypożyczać, 4 główne biblioteki wypożyczające, biblioteka dla osób niepełnosprawnych, i 77 mniejszych dzielnicowych oddziałów bibliotecznych.</a:t>
            </a:r>
            <a:endParaRPr lang="pl-PL"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571582" y="188640"/>
            <a:ext cx="5902193" cy="923330"/>
          </a:xfrm>
          <a:prstGeom prst="rect">
            <a:avLst/>
          </a:prstGeom>
        </p:spPr>
        <p:txBody>
          <a:bodyPr wrap="none">
            <a:spAutoFit/>
          </a:bodyPr>
          <a:lstStyle/>
          <a:p>
            <a:pPr algn="ctr"/>
            <a: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New </a:t>
            </a:r>
            <a:r>
              <a:rPr lang="pl-PL"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york</a:t>
            </a:r>
            <a: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pl-PL"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Library</a:t>
            </a:r>
            <a:endParaRPr lang="pl-PL"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Prostokąt 4"/>
          <p:cNvSpPr/>
          <p:nvPr/>
        </p:nvSpPr>
        <p:spPr>
          <a:xfrm>
            <a:off x="395536" y="1340768"/>
            <a:ext cx="4572000" cy="4524315"/>
          </a:xfrm>
          <a:prstGeom prst="rect">
            <a:avLst/>
          </a:prstGeom>
        </p:spPr>
        <p:txBody>
          <a:bodyPr>
            <a:spAutoFit/>
          </a:bodyPr>
          <a:lstStyle/>
          <a:p>
            <a:r>
              <a:rPr lang="pl-PL" sz="2400" dirty="0" smtClean="0"/>
              <a:t>Dostęp do całego systemu Nowojorskiej Biblioteki Publicznej jest powszechny i bezpłatny. Witryny internetowe zapewniają dostęp do kompleksowych katalogów zbiorów bibliotecznych, dostęp do zgromadzonych elektronicznych wersji setek czasopism i imponującej, stale rozszerzanej kolekcji grafik (starych zdjęć, pocztówek, map, reprodukcji).</a:t>
            </a:r>
            <a:endParaRPr lang="pl-PL" sz="2400" dirty="0"/>
          </a:p>
        </p:txBody>
      </p:sp>
      <p:pic>
        <p:nvPicPr>
          <p:cNvPr id="4098" name="Picture 2"/>
          <p:cNvPicPr>
            <a:picLocks noChangeAspect="1" noChangeArrowheads="1"/>
          </p:cNvPicPr>
          <p:nvPr/>
        </p:nvPicPr>
        <p:blipFill>
          <a:blip r:embed="rId2" cstate="print"/>
          <a:srcRect/>
          <a:stretch>
            <a:fillRect/>
          </a:stretch>
        </p:blipFill>
        <p:spPr bwMode="auto">
          <a:xfrm>
            <a:off x="4355976" y="1628800"/>
            <a:ext cx="4572000" cy="41764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ContrastingLeftFacing"/>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20688"/>
            <a:ext cx="8229600" cy="1143000"/>
          </a:xfrm>
        </p:spPr>
        <p:txBody>
          <a:bodyPr>
            <a:noAutofit/>
          </a:bodyPr>
          <a:lstStyle/>
          <a:p>
            <a:r>
              <a:rPr lang="pl-PL"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location</a:t>
            </a:r>
            <a: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pl-PL" sz="5400" dirty="0"/>
          </a:p>
        </p:txBody>
      </p:sp>
      <p:pic>
        <p:nvPicPr>
          <p:cNvPr id="4" name="Picture 3"/>
          <p:cNvPicPr>
            <a:picLocks noChangeAspect="1" noChangeArrowheads="1"/>
          </p:cNvPicPr>
          <p:nvPr/>
        </p:nvPicPr>
        <p:blipFill>
          <a:blip r:embed="rId2" cstate="print"/>
          <a:srcRect/>
          <a:stretch>
            <a:fillRect/>
          </a:stretch>
        </p:blipFill>
        <p:spPr bwMode="auto">
          <a:xfrm>
            <a:off x="827584" y="1772816"/>
            <a:ext cx="7136390" cy="389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Prostokąt 4"/>
          <p:cNvSpPr/>
          <p:nvPr/>
        </p:nvSpPr>
        <p:spPr>
          <a:xfrm>
            <a:off x="3563888" y="5949280"/>
            <a:ext cx="2338845" cy="369332"/>
          </a:xfrm>
          <a:prstGeom prst="rect">
            <a:avLst/>
          </a:prstGeom>
        </p:spPr>
        <p:txBody>
          <a:bodyPr wrap="none">
            <a:spAutoFit/>
          </a:bodyPr>
          <a:lstStyle/>
          <a:p>
            <a:r>
              <a:rPr lang="en-US" b="1" dirty="0" smtClean="0"/>
              <a:t>455 5th Ave, New York</a:t>
            </a:r>
            <a:endParaRPr lang="pl-PL"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67544" y="980728"/>
            <a:ext cx="8136904" cy="5040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971600" y="566738"/>
            <a:ext cx="6768752" cy="572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899592" y="764704"/>
            <a:ext cx="6989762" cy="52423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683568" y="548680"/>
            <a:ext cx="7594312" cy="5605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1156</Words>
  <Application>Microsoft Office PowerPoint</Application>
  <PresentationFormat>Pokaz na ekranie (4:3)</PresentationFormat>
  <Paragraphs>52</Paragraphs>
  <Slides>28</Slides>
  <Notes>1</Notes>
  <HiddenSlides>0</HiddenSlides>
  <MMClips>0</MMClips>
  <ScaleCrop>false</ScaleCrop>
  <HeadingPairs>
    <vt:vector size="4" baseType="variant">
      <vt:variant>
        <vt:lpstr>Motyw</vt:lpstr>
      </vt:variant>
      <vt:variant>
        <vt:i4>1</vt:i4>
      </vt:variant>
      <vt:variant>
        <vt:lpstr>Tytuły slajdów</vt:lpstr>
      </vt:variant>
      <vt:variant>
        <vt:i4>28</vt:i4>
      </vt:variant>
    </vt:vector>
  </HeadingPairs>
  <TitlesOfParts>
    <vt:vector size="29" baseType="lpstr">
      <vt:lpstr>Motyw pakietu Office</vt:lpstr>
      <vt:lpstr>Slajd 1</vt:lpstr>
      <vt:lpstr>Slajd 2</vt:lpstr>
      <vt:lpstr>Slajd 3</vt:lpstr>
      <vt:lpstr>Slajd 4</vt:lpstr>
      <vt:lpstr>location </vt:lpstr>
      <vt:lpstr>Slajd 6</vt:lpstr>
      <vt:lpstr>Slajd 7</vt:lpstr>
      <vt:lpstr>Slajd 8</vt:lpstr>
      <vt:lpstr>Slajd 9</vt:lpstr>
      <vt:lpstr>Slajd 10</vt:lpstr>
      <vt:lpstr>Wall street </vt:lpstr>
      <vt:lpstr>Wall street</vt:lpstr>
      <vt:lpstr>Wall street</vt:lpstr>
      <vt:lpstr>Wall street</vt:lpstr>
      <vt:lpstr>Wall street</vt:lpstr>
      <vt:lpstr>Wall street</vt:lpstr>
      <vt:lpstr>Slajd 17</vt:lpstr>
      <vt:lpstr>Slajd 18</vt:lpstr>
      <vt:lpstr>Slajd 19</vt:lpstr>
      <vt:lpstr>Slajd 20</vt:lpstr>
      <vt:lpstr>Word trade center</vt:lpstr>
      <vt:lpstr>Word trade center</vt:lpstr>
      <vt:lpstr>Word trade center</vt:lpstr>
      <vt:lpstr>Word trade center</vt:lpstr>
      <vt:lpstr>Word trade center</vt:lpstr>
      <vt:lpstr>Word trade center</vt:lpstr>
      <vt:lpstr>Slajd 27</vt:lpstr>
      <vt:lpstr>quiz</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Gość</dc:creator>
  <cp:lastModifiedBy>Amigo</cp:lastModifiedBy>
  <cp:revision>14</cp:revision>
  <dcterms:created xsi:type="dcterms:W3CDTF">2011-12-30T10:17:57Z</dcterms:created>
  <dcterms:modified xsi:type="dcterms:W3CDTF">2012-01-09T20:10:58Z</dcterms:modified>
</cp:coreProperties>
</file>