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8" r:id="rId3"/>
    <p:sldId id="289" r:id="rId4"/>
    <p:sldId id="306" r:id="rId5"/>
    <p:sldId id="311" r:id="rId6"/>
    <p:sldId id="277" r:id="rId7"/>
    <p:sldId id="313" r:id="rId8"/>
    <p:sldId id="316" r:id="rId9"/>
    <p:sldId id="308" r:id="rId10"/>
    <p:sldId id="317" r:id="rId11"/>
    <p:sldId id="320" r:id="rId12"/>
    <p:sldId id="315" r:id="rId13"/>
    <p:sldId id="303" r:id="rId14"/>
    <p:sldId id="298" r:id="rId15"/>
    <p:sldId id="318" r:id="rId16"/>
    <p:sldId id="301" r:id="rId17"/>
    <p:sldId id="300" r:id="rId18"/>
    <p:sldId id="319" r:id="rId19"/>
    <p:sldId id="328" r:id="rId20"/>
    <p:sldId id="323" r:id="rId21"/>
    <p:sldId id="326" r:id="rId22"/>
    <p:sldId id="321" r:id="rId23"/>
    <p:sldId id="324" r:id="rId24"/>
    <p:sldId id="330" r:id="rId25"/>
    <p:sldId id="329" r:id="rId26"/>
    <p:sldId id="302" r:id="rId27"/>
    <p:sldId id="332" r:id="rId28"/>
    <p:sldId id="334" r:id="rId29"/>
    <p:sldId id="331" r:id="rId30"/>
    <p:sldId id="335" r:id="rId31"/>
    <p:sldId id="336" r:id="rId32"/>
    <p:sldId id="337" r:id="rId33"/>
    <p:sldId id="333" r:id="rId34"/>
    <p:sldId id="291"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66"/>
    <a:srgbClr val="003300"/>
    <a:srgbClr val="00FF99"/>
    <a:srgbClr val="990033"/>
    <a:srgbClr val="9900CC"/>
    <a:srgbClr val="FF99CC"/>
  </p:clrMru>
</p:presentationPr>
</file>

<file path=ppt/tableStyles.xml><?xml version="1.0" encoding="utf-8"?>
<a:tblStyleLst xmlns:a="http://schemas.openxmlformats.org/drawingml/2006/main" def="{5C22544A-7EE6-4342-B048-85BDC9FD1C3A}">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B92F6-F86F-497F-818D-558256216F03}" type="datetimeFigureOut">
              <a:rPr lang="pl-PL" smtClean="0"/>
              <a:pPr/>
              <a:t>2012-01-03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AE083-50B9-4690-A3C2-6922B2EB31F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3776651-468E-45F2-9FE5-15068828D468}" type="datetimeFigureOut">
              <a:rPr lang="pl-PL" smtClean="0"/>
              <a:pPr/>
              <a:t>2012-01-03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5DEF6-25D5-49FA-ABFE-80FCC205737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76651-468E-45F2-9FE5-15068828D468}" type="datetimeFigureOut">
              <a:rPr lang="pl-PL" smtClean="0"/>
              <a:pPr/>
              <a:t>2012-01-03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5DEF6-25D5-49FA-ABFE-80FCC205737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ny.guggenheim.org/NETCOMMUNITY/Page.aspx?pid=210&amp;srcid=210" TargetMode="External"/><Relationship Id="rId3" Type="http://schemas.openxmlformats.org/officeDocument/2006/relationships/hyperlink" Target="mailto:webmaster@guggenheim.org" TargetMode="External"/><Relationship Id="rId7" Type="http://schemas.openxmlformats.org/officeDocument/2006/relationships/hyperlink" Target="http://ny.guggenheim.org/NETCOMMUNITY/Page.aspx?pid=213&amp;srcid=213" TargetMode="External"/><Relationship Id="rId2" Type="http://schemas.openxmlformats.org/officeDocument/2006/relationships/hyperlink" Target="http://www.guggenheim.org/" TargetMode="External"/><Relationship Id="rId1" Type="http://schemas.openxmlformats.org/officeDocument/2006/relationships/slideLayout" Target="../slideLayouts/slideLayout2.xml"/><Relationship Id="rId6" Type="http://schemas.openxmlformats.org/officeDocument/2006/relationships/hyperlink" Target="http://www.guggenheim.org/terms-conditions/" TargetMode="External"/><Relationship Id="rId5" Type="http://schemas.openxmlformats.org/officeDocument/2006/relationships/hyperlink" Target="http://www.guggenheim.org/privacy-policy/" TargetMode="External"/><Relationship Id="rId10" Type="http://schemas.openxmlformats.org/officeDocument/2006/relationships/hyperlink" Target="http://www.guggenheim.org/new-york/about/Contact-Us" TargetMode="External"/><Relationship Id="rId4" Type="http://schemas.openxmlformats.org/officeDocument/2006/relationships/hyperlink" Target="http://www.guggenheim.org/sitemap/" TargetMode="External"/><Relationship Id="rId9" Type="http://schemas.openxmlformats.org/officeDocument/2006/relationships/hyperlink" Target="http://www.guggenheim.org/new-york/about/guggenheim-imag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ikitravel.org/pl/Grafika:Metro_NYC.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ikitravel.org/en/Image:Metro_Card.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tapeciarnia.pl/tapety/normalne/49737_flaga_stanow_zjednoczonych.jpg"/>
          <p:cNvPicPr>
            <a:picLocks noChangeAspect="1" noChangeArrowheads="1"/>
          </p:cNvPicPr>
          <p:nvPr/>
        </p:nvPicPr>
        <p:blipFill>
          <a:blip r:embed="rId2" cstate="print"/>
          <a:srcRect/>
          <a:stretch>
            <a:fillRect/>
          </a:stretch>
        </p:blipFill>
        <p:spPr bwMode="auto">
          <a:xfrm>
            <a:off x="-36512" y="27384"/>
            <a:ext cx="9144000" cy="6858000"/>
          </a:xfrm>
          <a:prstGeom prst="rect">
            <a:avLst/>
          </a:prstGeom>
          <a:noFill/>
        </p:spPr>
      </p:pic>
      <p:sp>
        <p:nvSpPr>
          <p:cNvPr id="2" name="Tytuł 1"/>
          <p:cNvSpPr>
            <a:spLocks noGrp="1"/>
          </p:cNvSpPr>
          <p:nvPr>
            <p:ph type="ctrTitle"/>
          </p:nvPr>
        </p:nvSpPr>
        <p:spPr>
          <a:xfrm rot="2381279">
            <a:off x="-1117344" y="3465436"/>
            <a:ext cx="7772400" cy="1224136"/>
          </a:xfrm>
        </p:spPr>
        <p:txBody>
          <a:bodyPr>
            <a:noAutofit/>
          </a:bodyPr>
          <a:lstStyle/>
          <a:p>
            <a:r>
              <a:rPr lang="pl-PL" sz="1200" dirty="0" smtClean="0"/>
              <a:t/>
            </a:r>
            <a:br>
              <a:rPr lang="pl-PL" sz="1200" dirty="0" smtClean="0"/>
            </a:br>
            <a:r>
              <a:rPr lang="pl-PL" sz="1200" dirty="0"/>
              <a:t/>
            </a:r>
            <a:br>
              <a:rPr lang="pl-PL" sz="1200" dirty="0"/>
            </a:br>
            <a:r>
              <a:rPr lang="pl-PL" sz="1200" dirty="0" smtClean="0"/>
              <a:t/>
            </a:r>
            <a:br>
              <a:rPr lang="pl-PL" sz="1200" dirty="0" smtClean="0"/>
            </a:br>
            <a:r>
              <a:rPr lang="pl-PL" sz="1200" dirty="0"/>
              <a:t/>
            </a:r>
            <a:br>
              <a:rPr lang="pl-PL" sz="1200" dirty="0"/>
            </a:br>
            <a:r>
              <a:rPr lang="pl-PL" sz="1200" dirty="0" smtClean="0"/>
              <a:t/>
            </a:r>
            <a:br>
              <a:rPr lang="pl-PL" sz="1200" dirty="0" smtClean="0"/>
            </a:br>
            <a:r>
              <a:rPr lang="pl-PL" sz="4000" b="1" dirty="0" smtClean="0">
                <a:solidFill>
                  <a:schemeClr val="tx2">
                    <a:lumMod val="50000"/>
                  </a:schemeClr>
                </a:solidFill>
                <a:latin typeface="Arial" pitchFamily="34" charset="0"/>
                <a:cs typeface="Arial" pitchFamily="34" charset="0"/>
              </a:rPr>
              <a:t>wycieczka po Nowym Jorku</a:t>
            </a:r>
            <a:r>
              <a:rPr lang="pl-PL" sz="1200" dirty="0" smtClean="0"/>
              <a:t/>
            </a:r>
            <a:br>
              <a:rPr lang="pl-PL" sz="1200" dirty="0" smtClean="0"/>
            </a:br>
            <a:r>
              <a:rPr lang="pl-PL" sz="1200" dirty="0"/>
              <a:t/>
            </a:r>
            <a:br>
              <a:rPr lang="pl-PL" sz="1200" dirty="0"/>
            </a:br>
            <a:r>
              <a:rPr lang="en-US" sz="1200" dirty="0" smtClean="0"/>
              <a:t/>
            </a:r>
            <a:br>
              <a:rPr lang="en-US" sz="1200" dirty="0" smtClean="0"/>
            </a:br>
            <a:endParaRPr lang="pl-PL" sz="1200" dirty="0"/>
          </a:p>
        </p:txBody>
      </p:sp>
      <p:sp>
        <p:nvSpPr>
          <p:cNvPr id="3" name="pole tekstowe 2"/>
          <p:cNvSpPr txBox="1"/>
          <p:nvPr/>
        </p:nvSpPr>
        <p:spPr>
          <a:xfrm rot="18398021">
            <a:off x="6406612" y="5232541"/>
            <a:ext cx="553998" cy="1799924"/>
          </a:xfrm>
          <a:prstGeom prst="rect">
            <a:avLst/>
          </a:prstGeom>
          <a:noFill/>
        </p:spPr>
        <p:txBody>
          <a:bodyPr vert="vert" wrap="square" rtlCol="0">
            <a:spAutoFit/>
          </a:bodyPr>
          <a:lstStyle/>
          <a:p>
            <a:r>
              <a:rPr lang="pl-PL" sz="2400" b="1" dirty="0" smtClean="0">
                <a:solidFill>
                  <a:schemeClr val="tx2">
                    <a:lumMod val="50000"/>
                  </a:schemeClr>
                </a:solidFill>
              </a:rPr>
              <a:t>Maciej Kranc</a:t>
            </a:r>
            <a:endParaRPr lang="pl-PL"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Maciek\Pictures\sub_Oct11bottom.gif"/>
          <p:cNvPicPr>
            <a:picLocks noChangeAspect="1" noChangeArrowheads="1"/>
          </p:cNvPicPr>
          <p:nvPr/>
        </p:nvPicPr>
        <p:blipFill>
          <a:blip r:embed="rId2" cstate="print"/>
          <a:srcRect/>
          <a:stretch>
            <a:fillRect/>
          </a:stretch>
        </p:blipFill>
        <p:spPr bwMode="auto">
          <a:xfrm>
            <a:off x="7937" y="914400"/>
            <a:ext cx="9172575" cy="5943600"/>
          </a:xfrm>
          <a:prstGeom prst="rect">
            <a:avLst/>
          </a:prstGeom>
          <a:noFill/>
        </p:spPr>
      </p:pic>
      <p:sp>
        <p:nvSpPr>
          <p:cNvPr id="10" name="Elipsa 9"/>
          <p:cNvSpPr/>
          <p:nvPr/>
        </p:nvSpPr>
        <p:spPr>
          <a:xfrm>
            <a:off x="8266112" y="1916832"/>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Elipsa 10"/>
          <p:cNvSpPr/>
          <p:nvPr/>
        </p:nvSpPr>
        <p:spPr>
          <a:xfrm>
            <a:off x="1187624" y="692696"/>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1711579" y="4144992"/>
            <a:ext cx="1251625" cy="369332"/>
          </a:xfrm>
          <a:prstGeom prst="rect">
            <a:avLst/>
          </a:prstGeom>
          <a:noFill/>
        </p:spPr>
        <p:txBody>
          <a:bodyPr wrap="none" rtlCol="0">
            <a:spAutoFit/>
          </a:bodyPr>
          <a:lstStyle/>
          <a:p>
            <a:r>
              <a:rPr lang="pl-PL" b="1" dirty="0" smtClean="0">
                <a:solidFill>
                  <a:srgbClr val="FF0000"/>
                </a:solidFill>
              </a:rPr>
              <a:t>Manhattan</a:t>
            </a:r>
            <a:endParaRPr lang="pl-PL" b="1" dirty="0">
              <a:solidFill>
                <a:srgbClr val="FF0000"/>
              </a:solidFill>
            </a:endParaRPr>
          </a:p>
        </p:txBody>
      </p:sp>
      <p:sp>
        <p:nvSpPr>
          <p:cNvPr id="6" name="Prostokąt 5"/>
          <p:cNvSpPr/>
          <p:nvPr/>
        </p:nvSpPr>
        <p:spPr>
          <a:xfrm>
            <a:off x="2286000" y="260648"/>
            <a:ext cx="4572000" cy="369332"/>
          </a:xfrm>
          <a:prstGeom prst="rect">
            <a:avLst/>
          </a:prstGeom>
        </p:spPr>
        <p:txBody>
          <a:bodyPr>
            <a:spAutoFit/>
          </a:bodyPr>
          <a:lstStyle/>
          <a:p>
            <a:r>
              <a:rPr lang="pl-PL" b="1" dirty="0" smtClean="0">
                <a:solidFill>
                  <a:srgbClr val="FF0000"/>
                </a:solidFill>
              </a:rPr>
              <a:t>Rockefeller Center – Centrum Rockefellera</a:t>
            </a:r>
            <a:endParaRPr lang="pl-PL" b="1" dirty="0">
              <a:solidFill>
                <a:srgbClr val="FF0000"/>
              </a:solidFill>
            </a:endParaRPr>
          </a:p>
        </p:txBody>
      </p:sp>
      <p:cxnSp>
        <p:nvCxnSpPr>
          <p:cNvPr id="8" name="Łącznik prosty ze strzałką 7"/>
          <p:cNvCxnSpPr>
            <a:stCxn id="6" idx="1"/>
          </p:cNvCxnSpPr>
          <p:nvPr/>
        </p:nvCxnSpPr>
        <p:spPr>
          <a:xfrm flipH="1">
            <a:off x="1979712" y="445314"/>
            <a:ext cx="306288" cy="2787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2267746" y="3429000"/>
            <a:ext cx="360038"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23528" y="2749571"/>
            <a:ext cx="83164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smtClean="0"/>
              <a:t/>
            </a:r>
            <a:br>
              <a:rPr lang="en-US" sz="1200" dirty="0" smtClean="0"/>
            </a:br>
            <a:endParaRPr lang="en-US" sz="1200"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Maciek\Pictures\manhattan.gif"/>
          <p:cNvPicPr>
            <a:picLocks noChangeAspect="1" noChangeArrowheads="1"/>
          </p:cNvPicPr>
          <p:nvPr/>
        </p:nvPicPr>
        <p:blipFill>
          <a:blip r:embed="rId2" cstate="print"/>
          <a:srcRect/>
          <a:stretch>
            <a:fillRect/>
          </a:stretch>
        </p:blipFill>
        <p:spPr bwMode="auto">
          <a:xfrm>
            <a:off x="3131840" y="42744"/>
            <a:ext cx="3024336" cy="6815256"/>
          </a:xfrm>
          <a:prstGeom prst="rect">
            <a:avLst/>
          </a:prstGeom>
          <a:noFill/>
        </p:spPr>
      </p:pic>
      <p:sp>
        <p:nvSpPr>
          <p:cNvPr id="4" name="Elipsa 3"/>
          <p:cNvSpPr/>
          <p:nvPr/>
        </p:nvSpPr>
        <p:spPr>
          <a:xfrm>
            <a:off x="4089648" y="2204864"/>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6224692" y="3070701"/>
            <a:ext cx="2235740" cy="646331"/>
          </a:xfrm>
          <a:prstGeom prst="rect">
            <a:avLst/>
          </a:prstGeom>
        </p:spPr>
        <p:txBody>
          <a:bodyPr wrap="none">
            <a:spAutoFit/>
          </a:bodyPr>
          <a:lstStyle/>
          <a:p>
            <a:r>
              <a:rPr lang="pl-PL" b="1" dirty="0" smtClean="0">
                <a:solidFill>
                  <a:srgbClr val="FF0000"/>
                </a:solidFill>
              </a:rPr>
              <a:t>Rockefeller Center – </a:t>
            </a:r>
          </a:p>
          <a:p>
            <a:r>
              <a:rPr lang="pl-PL" b="1" dirty="0" smtClean="0">
                <a:solidFill>
                  <a:srgbClr val="FF0000"/>
                </a:solidFill>
              </a:rPr>
              <a:t>Centrum Rockefellera</a:t>
            </a:r>
            <a:endParaRPr lang="pl-PL" b="1" dirty="0">
              <a:solidFill>
                <a:srgbClr val="FF0000"/>
              </a:solidFill>
            </a:endParaRPr>
          </a:p>
        </p:txBody>
      </p:sp>
      <p:cxnSp>
        <p:nvCxnSpPr>
          <p:cNvPr id="7" name="Łącznik prosty ze strzałką 6"/>
          <p:cNvCxnSpPr/>
          <p:nvPr/>
        </p:nvCxnSpPr>
        <p:spPr>
          <a:xfrm flipH="1" flipV="1">
            <a:off x="5004048" y="2708920"/>
            <a:ext cx="1224136"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rot="17878666">
            <a:off x="-634299" y="3175982"/>
            <a:ext cx="4572000" cy="923330"/>
          </a:xfrm>
          <a:prstGeom prst="rect">
            <a:avLst/>
          </a:prstGeom>
        </p:spPr>
        <p:txBody>
          <a:bodyPr wrap="square">
            <a:spAutoFit/>
          </a:bodyPr>
          <a:lstStyle/>
          <a:p>
            <a:pPr lvl="0" fontAlgn="base">
              <a:spcBef>
                <a:spcPct val="0"/>
              </a:spcBef>
              <a:spcAft>
                <a:spcPct val="0"/>
              </a:spcAft>
              <a:buFontTx/>
              <a:buChar char="•"/>
              <a:tabLst>
                <a:tab pos="457200" algn="l"/>
              </a:tabLst>
            </a:pPr>
            <a:r>
              <a:rPr lang="pl-PL" b="1" dirty="0" smtClean="0">
                <a:solidFill>
                  <a:srgbClr val="FF0000"/>
                </a:solidFill>
                <a:latin typeface="Arial" pitchFamily="34" charset="0"/>
                <a:ea typeface="Times New Roman" pitchFamily="18" charset="0"/>
                <a:cs typeface="Arial" pitchFamily="34" charset="0"/>
              </a:rPr>
              <a:t>Do Centrum Rockefellera można dojechać 4 liniami metra </a:t>
            </a:r>
            <a:r>
              <a:rPr lang="en-US" b="1" dirty="0" smtClean="0">
                <a:solidFill>
                  <a:schemeClr val="tx2"/>
                </a:solidFill>
                <a:latin typeface="Arial" pitchFamily="34" charset="0"/>
                <a:ea typeface="Times New Roman" pitchFamily="18" charset="0"/>
                <a:cs typeface="Arial" pitchFamily="34" charset="0"/>
              </a:rPr>
              <a:t>(B, D, F, M)</a:t>
            </a:r>
            <a:endParaRPr lang="pl-PL" b="1" dirty="0" smtClean="0">
              <a:solidFill>
                <a:schemeClr val="tx2"/>
              </a:solidFill>
              <a:latin typeface="Arial" pitchFamily="34" charset="0"/>
              <a:ea typeface="Times New Roman" pitchFamily="18" charset="0"/>
              <a:cs typeface="Arial" pitchFamily="34" charset="0"/>
            </a:endParaRPr>
          </a:p>
          <a:p>
            <a:pPr lvl="0" fontAlgn="base">
              <a:spcBef>
                <a:spcPct val="0"/>
              </a:spcBef>
              <a:spcAft>
                <a:spcPct val="0"/>
              </a:spcAft>
              <a:tabLst>
                <a:tab pos="457200" algn="l"/>
              </a:tabLst>
            </a:pPr>
            <a:r>
              <a:rPr lang="pl-PL" b="1" dirty="0" smtClean="0">
                <a:solidFill>
                  <a:srgbClr val="FF0000"/>
                </a:solidFill>
                <a:latin typeface="Arial" pitchFamily="34" charset="0"/>
                <a:ea typeface="Times New Roman" pitchFamily="18" charset="0"/>
                <a:cs typeface="Arial" pitchFamily="34" charset="0"/>
              </a:rPr>
              <a:t>jadącymi wzdłuż  </a:t>
            </a:r>
            <a:r>
              <a:rPr lang="en-US" b="1" dirty="0" smtClean="0">
                <a:solidFill>
                  <a:srgbClr val="FF0000"/>
                </a:solidFill>
                <a:latin typeface="Arial" pitchFamily="34" charset="0"/>
                <a:ea typeface="Times New Roman" pitchFamily="18" charset="0"/>
                <a:cs typeface="Arial" pitchFamily="34" charset="0"/>
              </a:rPr>
              <a:t>6th Ave.</a:t>
            </a:r>
            <a:r>
              <a:rPr lang="pl-PL" b="1" dirty="0" smtClean="0">
                <a:solidFill>
                  <a:srgbClr val="FF0000"/>
                </a:solidFill>
                <a:latin typeface="Arial" pitchFamily="34" charset="0"/>
                <a:ea typeface="Times New Roman" pitchFamily="18" charset="0"/>
                <a:cs typeface="Arial" pitchFamily="34" charset="0"/>
              </a:rPr>
              <a:t> (6tej  Alei)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ciek\Pictures\168061.jpg"/>
          <p:cNvPicPr>
            <a:picLocks noChangeAspect="1" noChangeArrowheads="1"/>
          </p:cNvPicPr>
          <p:nvPr/>
        </p:nvPicPr>
        <p:blipFill>
          <a:blip r:embed="rId2" cstate="print"/>
          <a:srcRect/>
          <a:stretch>
            <a:fillRect/>
          </a:stretch>
        </p:blipFill>
        <p:spPr bwMode="auto">
          <a:xfrm>
            <a:off x="0" y="27385"/>
            <a:ext cx="9144000" cy="6857999"/>
          </a:xfrm>
          <a:prstGeom prst="rect">
            <a:avLst/>
          </a:prstGeom>
          <a:noFill/>
        </p:spPr>
      </p:pic>
      <p:sp>
        <p:nvSpPr>
          <p:cNvPr id="38913" name="Rectangle 1"/>
          <p:cNvSpPr>
            <a:spLocks noChangeArrowheads="1"/>
          </p:cNvSpPr>
          <p:nvPr/>
        </p:nvSpPr>
        <p:spPr bwMode="auto">
          <a:xfrm>
            <a:off x="0" y="5408056"/>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l-PL" b="1" dirty="0" smtClean="0">
                <a:solidFill>
                  <a:srgbClr val="FFC000"/>
                </a:solidFill>
                <a:latin typeface="Arial" pitchFamily="34" charset="0"/>
                <a:cs typeface="Arial" pitchFamily="34" charset="0"/>
              </a:rPr>
              <a:t>Kompleks 19 budynków położonych między 48. a 51. ulicą w centralnej części Manhattanu, zwanej Midtown i obejmujących teren między Piątą i Szóstą Aleją, rozmieszczonych na bazie ośmiokąta. Zbudowany przez rodzinę Rockefellerów. Największy i najdroższy tego typu kompleks budynków </a:t>
            </a:r>
            <a:r>
              <a:rPr lang="pl-PL" b="1" dirty="0" err="1" smtClean="0">
                <a:solidFill>
                  <a:srgbClr val="FFC000"/>
                </a:solidFill>
                <a:latin typeface="Arial" pitchFamily="34" charset="0"/>
                <a:cs typeface="Arial" pitchFamily="34" charset="0"/>
              </a:rPr>
              <a:t>biurowo-handlowo-rozrywkowych</a:t>
            </a:r>
            <a:r>
              <a:rPr lang="pl-PL" b="1" dirty="0" smtClean="0">
                <a:solidFill>
                  <a:srgbClr val="FFC000"/>
                </a:solidFill>
                <a:latin typeface="Arial" pitchFamily="34" charset="0"/>
                <a:cs typeface="Arial" pitchFamily="34" charset="0"/>
              </a:rPr>
              <a:t> na świecie</a:t>
            </a:r>
          </a:p>
        </p:txBody>
      </p:sp>
      <p:sp>
        <p:nvSpPr>
          <p:cNvPr id="4" name="Tytuł 1"/>
          <p:cNvSpPr>
            <a:spLocks noGrp="1"/>
          </p:cNvSpPr>
          <p:nvPr>
            <p:ph type="title"/>
          </p:nvPr>
        </p:nvSpPr>
        <p:spPr>
          <a:xfrm>
            <a:off x="457200" y="44624"/>
            <a:ext cx="8435280" cy="1143000"/>
          </a:xfrm>
        </p:spPr>
        <p:txBody>
          <a:bodyPr>
            <a:normAutofit/>
          </a:bodyPr>
          <a:lstStyle/>
          <a:p>
            <a:r>
              <a:rPr lang="pl-PL" sz="3200" b="1" dirty="0" smtClean="0">
                <a:solidFill>
                  <a:srgbClr val="FFC000"/>
                </a:solidFill>
                <a:latin typeface="Arial" pitchFamily="34" charset="0"/>
                <a:cs typeface="Arial" pitchFamily="34" charset="0"/>
              </a:rPr>
              <a:t>Rockefeller Center – Centrum Rockefellera</a:t>
            </a:r>
            <a:endParaRPr lang="pl-PL" sz="32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27384"/>
            <a:ext cx="9144000" cy="6247864"/>
          </a:xfrm>
          <a:prstGeom prst="rect">
            <a:avLst/>
          </a:prstGeom>
        </p:spPr>
        <p:txBody>
          <a:bodyPr wrap="square">
            <a:spAutoFit/>
          </a:bodyPr>
          <a:lstStyle/>
          <a:p>
            <a:pPr algn="ctr"/>
            <a:r>
              <a:rPr lang="pl-PL" sz="1600" b="1" dirty="0" smtClean="0">
                <a:solidFill>
                  <a:srgbClr val="FF0000"/>
                </a:solidFill>
                <a:latin typeface="Arial" pitchFamily="34" charset="0"/>
                <a:cs typeface="Arial" pitchFamily="34" charset="0"/>
              </a:rPr>
              <a:t>Rockefeller Center</a:t>
            </a:r>
          </a:p>
          <a:p>
            <a:r>
              <a:rPr lang="pl-PL" sz="1200" b="1" dirty="0" smtClean="0">
                <a:latin typeface="Arial" pitchFamily="34" charset="0"/>
                <a:cs typeface="Arial" pitchFamily="34" charset="0"/>
              </a:rPr>
              <a:t>Położenie:</a:t>
            </a:r>
            <a:r>
              <a:rPr lang="pl-PL" sz="1200" dirty="0" smtClean="0">
                <a:latin typeface="Arial" pitchFamily="34" charset="0"/>
                <a:cs typeface="Arial" pitchFamily="34" charset="0"/>
              </a:rPr>
              <a:t> Środkowy Manhattan, Nowy Jork,  USA</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Czas powstania </a:t>
            </a:r>
            <a:r>
              <a:rPr lang="pl-PL" sz="1200" dirty="0" smtClean="0">
                <a:latin typeface="Arial" pitchFamily="34" charset="0"/>
                <a:cs typeface="Arial" pitchFamily="34" charset="0"/>
              </a:rPr>
              <a:t>Lata 1932 – 1940 oraz lata 60. i 70.</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Typ </a:t>
            </a:r>
            <a:r>
              <a:rPr lang="pl-PL" sz="1200" dirty="0" smtClean="0">
                <a:latin typeface="Arial" pitchFamily="34" charset="0"/>
                <a:cs typeface="Arial" pitchFamily="34" charset="0"/>
              </a:rPr>
              <a:t>Kompleks 19 wieżowców </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Styl architektoniczny </a:t>
            </a:r>
            <a:r>
              <a:rPr lang="pl-PL" sz="1200" dirty="0" smtClean="0">
                <a:latin typeface="Arial" pitchFamily="34" charset="0"/>
                <a:cs typeface="Arial" pitchFamily="34" charset="0"/>
              </a:rPr>
              <a:t>Art </a:t>
            </a:r>
            <a:r>
              <a:rPr lang="pl-PL" sz="1200" dirty="0" err="1" smtClean="0">
                <a:latin typeface="Arial" pitchFamily="34" charset="0"/>
                <a:cs typeface="Arial" pitchFamily="34" charset="0"/>
              </a:rPr>
              <a:t>Deco</a:t>
            </a:r>
            <a:r>
              <a:rPr lang="pl-PL" sz="1200" dirty="0" smtClean="0">
                <a:latin typeface="Arial" pitchFamily="34" charset="0"/>
                <a:cs typeface="Arial" pitchFamily="34" charset="0"/>
              </a:rPr>
              <a:t> </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Materiał </a:t>
            </a:r>
            <a:r>
              <a:rPr lang="pl-PL" sz="1200" dirty="0" smtClean="0">
                <a:latin typeface="Arial" pitchFamily="34" charset="0"/>
                <a:cs typeface="Arial" pitchFamily="34" charset="0"/>
              </a:rPr>
              <a:t>Stal, kamień</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Wysokość </a:t>
            </a:r>
            <a:r>
              <a:rPr lang="pl-PL" sz="1200" dirty="0" smtClean="0">
                <a:latin typeface="Arial" pitchFamily="34" charset="0"/>
                <a:cs typeface="Arial" pitchFamily="34" charset="0"/>
              </a:rPr>
              <a:t>266 m - General Electric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(najwyższy z kompleksu)</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Powierzchnia </a:t>
            </a:r>
            <a:r>
              <a:rPr lang="pl-PL" sz="1200" dirty="0" smtClean="0">
                <a:latin typeface="Arial" pitchFamily="34" charset="0"/>
                <a:cs typeface="Arial" pitchFamily="34" charset="0"/>
              </a:rPr>
              <a:t>11 akrów</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Architekt </a:t>
            </a:r>
            <a:r>
              <a:rPr lang="pl-PL" sz="1200" dirty="0" smtClean="0">
                <a:latin typeface="Arial" pitchFamily="34" charset="0"/>
                <a:cs typeface="Arial" pitchFamily="34" charset="0"/>
              </a:rPr>
              <a:t>Raymond Hood</a:t>
            </a:r>
          </a:p>
          <a:p>
            <a:endParaRPr lang="pl-PL" sz="1200" dirty="0" smtClean="0">
              <a:latin typeface="Arial" pitchFamily="34" charset="0"/>
              <a:cs typeface="Arial" pitchFamily="34" charset="0"/>
            </a:endParaRPr>
          </a:p>
          <a:p>
            <a:r>
              <a:rPr lang="pl-PL" sz="1200" b="1" dirty="0" smtClean="0">
                <a:latin typeface="Arial" pitchFamily="34" charset="0"/>
                <a:cs typeface="Arial" pitchFamily="34" charset="0"/>
              </a:rPr>
              <a:t>Opis budowli </a:t>
            </a:r>
            <a:r>
              <a:rPr lang="pl-PL" sz="1200" dirty="0" smtClean="0">
                <a:latin typeface="Arial" pitchFamily="34" charset="0"/>
                <a:cs typeface="Arial" pitchFamily="34" charset="0"/>
              </a:rPr>
              <a:t>W skład kompleksu wchodzi 19 budynków, głównym wieżowcem jest General Electric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znany jako </a:t>
            </a:r>
          </a:p>
          <a:p>
            <a:r>
              <a:rPr lang="pl-PL" sz="1200" dirty="0" smtClean="0">
                <a:latin typeface="Arial" pitchFamily="34" charset="0"/>
                <a:cs typeface="Arial" pitchFamily="34" charset="0"/>
              </a:rPr>
              <a:t>G E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albo 30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jest on pierwszym i najwyższym z całego kompleksu.</a:t>
            </a:r>
            <a:br>
              <a:rPr lang="pl-PL" sz="1200" dirty="0" smtClean="0">
                <a:latin typeface="Arial" pitchFamily="34" charset="0"/>
                <a:cs typeface="Arial" pitchFamily="34" charset="0"/>
              </a:rPr>
            </a:br>
            <a:r>
              <a:rPr lang="pl-PL" sz="1200" dirty="0" smtClean="0">
                <a:latin typeface="Arial" pitchFamily="34" charset="0"/>
                <a:cs typeface="Arial" pitchFamily="34" charset="0"/>
              </a:rPr>
              <a:t>Inny znany budynek Centrum Rockefellera to156-metrowy International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50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to budynek Associated Press, studio NBC na 49. piętrze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siedziba Time  Warner</a:t>
            </a:r>
          </a:p>
          <a:p>
            <a:endParaRPr lang="pl-PL" sz="1200" dirty="0" smtClean="0">
              <a:latin typeface="Arial" pitchFamily="34" charset="0"/>
              <a:cs typeface="Arial" pitchFamily="34" charset="0"/>
            </a:endParaRPr>
          </a:p>
          <a:p>
            <a:r>
              <a:rPr lang="pl-PL" sz="1200" dirty="0" smtClean="0">
                <a:latin typeface="Arial" pitchFamily="34" charset="0"/>
                <a:cs typeface="Arial" pitchFamily="34" charset="0"/>
              </a:rPr>
              <a:t>W  Centrum Rockefellera otwarto Radio City </a:t>
            </a:r>
            <a:r>
              <a:rPr lang="pl-PL" sz="1200" dirty="0" err="1" smtClean="0">
                <a:latin typeface="Arial" pitchFamily="34" charset="0"/>
                <a:cs typeface="Arial" pitchFamily="34" charset="0"/>
              </a:rPr>
              <a:t>Music</a:t>
            </a:r>
            <a:r>
              <a:rPr lang="pl-PL" sz="1200" dirty="0" smtClean="0">
                <a:latin typeface="Arial" pitchFamily="34" charset="0"/>
                <a:cs typeface="Arial" pitchFamily="34" charset="0"/>
              </a:rPr>
              <a:t> Hall- największy i zarazem najbogatszy teatr na świecie, obecnie w teatrze znajduje się 6 000 miejsc, co roku odbywa się tu słynne </a:t>
            </a:r>
            <a:r>
              <a:rPr lang="pl-PL" sz="1200" dirty="0" err="1" smtClean="0">
                <a:latin typeface="Arial" pitchFamily="34" charset="0"/>
                <a:cs typeface="Arial" pitchFamily="34" charset="0"/>
              </a:rPr>
              <a:t>Christmas</a:t>
            </a:r>
            <a:r>
              <a:rPr lang="pl-PL" sz="1200" dirty="0" smtClean="0">
                <a:latin typeface="Arial" pitchFamily="34" charset="0"/>
                <a:cs typeface="Arial" pitchFamily="34" charset="0"/>
              </a:rPr>
              <a:t> Show, na które przybywa mnóstwo osób, by zobaczyć najsłynniejszą choinkę świata oraz pokaz sztucznych ogni.</a:t>
            </a:r>
          </a:p>
          <a:p>
            <a:endParaRPr lang="pl-PL" sz="1200" dirty="0" smtClean="0">
              <a:latin typeface="Arial" pitchFamily="34" charset="0"/>
              <a:cs typeface="Arial" pitchFamily="34" charset="0"/>
            </a:endParaRPr>
          </a:p>
          <a:p>
            <a:r>
              <a:rPr lang="pl-PL" sz="1200" dirty="0" smtClean="0">
                <a:latin typeface="Arial" pitchFamily="34" charset="0"/>
                <a:cs typeface="Arial" pitchFamily="34" charset="0"/>
              </a:rPr>
              <a:t>Nazwa "Rockefeller Center" pochodzi od  założyciela - Johna D. Rockefellera, </a:t>
            </a:r>
            <a:r>
              <a:rPr lang="pl-PL" sz="1200" dirty="0" err="1" smtClean="0">
                <a:latin typeface="Arial" pitchFamily="34" charset="0"/>
                <a:cs typeface="Arial" pitchFamily="34" charset="0"/>
              </a:rPr>
              <a:t>Jr</a:t>
            </a:r>
            <a:r>
              <a:rPr lang="pl-PL" sz="1200" dirty="0" smtClean="0">
                <a:latin typeface="Arial" pitchFamily="34" charset="0"/>
                <a:cs typeface="Arial" pitchFamily="34" charset="0"/>
              </a:rPr>
              <a:t>., który w 1928 roku wydzierżawił  teren ogrodu botanicznego od Uniwersytetu Kolumbii z zamiarem zbudowania tu trzech olbrzymich biurowców i gmachu operowego</a:t>
            </a:r>
          </a:p>
          <a:p>
            <a:r>
              <a:rPr lang="pl-PL" sz="1200" dirty="0" smtClean="0">
                <a:latin typeface="Arial" pitchFamily="34" charset="0"/>
                <a:cs typeface="Arial" pitchFamily="34" charset="0"/>
              </a:rPr>
              <a:t/>
            </a:r>
            <a:br>
              <a:rPr lang="pl-PL" sz="1200" dirty="0" smtClean="0">
                <a:latin typeface="Arial" pitchFamily="34" charset="0"/>
                <a:cs typeface="Arial" pitchFamily="34" charset="0"/>
              </a:rPr>
            </a:br>
            <a:r>
              <a:rPr lang="pl-PL" sz="1200" dirty="0" smtClean="0">
                <a:latin typeface="Arial" pitchFamily="34" charset="0"/>
                <a:cs typeface="Arial" pitchFamily="34" charset="0"/>
              </a:rPr>
              <a:t>W budynkach oprócz ogromnej liczby biur znajdują się także sklepy, restauracje hotele, lokale rozrywkowe, </a:t>
            </a:r>
          </a:p>
          <a:p>
            <a:r>
              <a:rPr lang="pl-PL" sz="1200" dirty="0" smtClean="0">
                <a:latin typeface="Arial" pitchFamily="34" charset="0"/>
                <a:cs typeface="Arial" pitchFamily="34" charset="0"/>
              </a:rPr>
              <a:t>ogrody oraz sztuczne lodowisko. Jest tu 488 wind. </a:t>
            </a:r>
            <a:br>
              <a:rPr lang="pl-PL" sz="1200" dirty="0" smtClean="0">
                <a:latin typeface="Arial" pitchFamily="34" charset="0"/>
                <a:cs typeface="Arial" pitchFamily="34" charset="0"/>
              </a:rPr>
            </a:br>
            <a:r>
              <a:rPr lang="pl-PL" sz="1200" dirty="0" smtClean="0">
                <a:latin typeface="Arial" pitchFamily="34" charset="0"/>
                <a:cs typeface="Arial" pitchFamily="34" charset="0"/>
              </a:rPr>
              <a:t/>
            </a:r>
            <a:br>
              <a:rPr lang="pl-PL" sz="1200" dirty="0" smtClean="0">
                <a:latin typeface="Arial" pitchFamily="34" charset="0"/>
                <a:cs typeface="Arial" pitchFamily="34" charset="0"/>
              </a:rPr>
            </a:br>
            <a:r>
              <a:rPr lang="pl-PL" sz="1200" dirty="0" smtClean="0">
                <a:latin typeface="Arial" pitchFamily="34" charset="0"/>
                <a:cs typeface="Arial" pitchFamily="34" charset="0"/>
              </a:rPr>
              <a:t>Kompleks w 1969 roku dostał nagrodę American </a:t>
            </a:r>
            <a:r>
              <a:rPr lang="pl-PL" sz="1200" dirty="0" err="1" smtClean="0">
                <a:latin typeface="Arial" pitchFamily="34" charset="0"/>
                <a:cs typeface="Arial" pitchFamily="34" charset="0"/>
              </a:rPr>
              <a:t>Institute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Architects</a:t>
            </a:r>
            <a:r>
              <a:rPr lang="pl-PL" sz="1200" dirty="0" smtClean="0">
                <a:latin typeface="Arial" pitchFamily="34" charset="0"/>
                <a:cs typeface="Arial" pitchFamily="34" charset="0"/>
              </a:rPr>
              <a:t> 25 </a:t>
            </a:r>
            <a:r>
              <a:rPr lang="pl-PL" sz="1200" dirty="0" err="1" smtClean="0">
                <a:latin typeface="Arial" pitchFamily="34" charset="0"/>
                <a:cs typeface="Arial" pitchFamily="34" charset="0"/>
              </a:rPr>
              <a:t>Year</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Award</a:t>
            </a:r>
            <a:r>
              <a:rPr lang="pl-PL" sz="1200" dirty="0" smtClean="0">
                <a:latin typeface="Arial" pitchFamily="34" charset="0"/>
                <a:cs typeface="Arial" pitchFamily="34" charset="0"/>
              </a:rPr>
              <a:t>.</a:t>
            </a:r>
            <a:endParaRPr lang="pl-PL"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60040" y="170918"/>
            <a:ext cx="8316416"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l-PL" sz="1600" b="1" dirty="0" smtClean="0">
                <a:solidFill>
                  <a:srgbClr val="FF0000"/>
                </a:solidFill>
                <a:latin typeface="Arial" pitchFamily="34" charset="0"/>
                <a:cs typeface="Arial" pitchFamily="34" charset="0"/>
              </a:rPr>
              <a:t>GE (General Electric) Budynek (RCA </a:t>
            </a:r>
            <a:r>
              <a:rPr lang="pl-PL" sz="1600" b="1" dirty="0" err="1" smtClean="0">
                <a:solidFill>
                  <a:srgbClr val="FF0000"/>
                </a:solidFill>
                <a:latin typeface="Arial" pitchFamily="34" charset="0"/>
                <a:cs typeface="Arial" pitchFamily="34" charset="0"/>
              </a:rPr>
              <a:t>Building</a:t>
            </a:r>
            <a:r>
              <a:rPr lang="pl-PL" sz="1600" b="1" dirty="0" smtClean="0">
                <a:solidFill>
                  <a:srgbClr val="FF0000"/>
                </a:solidFill>
                <a:latin typeface="Arial" pitchFamily="34" charset="0"/>
                <a:cs typeface="Arial" pitchFamily="34" charset="0"/>
              </a:rPr>
              <a:t>/GE </a:t>
            </a:r>
            <a:r>
              <a:rPr lang="pl-PL" sz="1600" b="1" dirty="0" err="1" smtClean="0">
                <a:solidFill>
                  <a:srgbClr val="FF0000"/>
                </a:solidFill>
                <a:latin typeface="Arial" pitchFamily="34" charset="0"/>
                <a:cs typeface="Arial" pitchFamily="34" charset="0"/>
              </a:rPr>
              <a:t>Building</a:t>
            </a:r>
            <a:r>
              <a:rPr lang="pl-PL" sz="1600" b="1" dirty="0" smtClean="0">
                <a:solidFill>
                  <a:srgbClr val="FF0000"/>
                </a:solidFill>
                <a:latin typeface="Arial" pitchFamily="34" charset="0"/>
                <a:cs typeface="Arial" pitchFamily="34" charset="0"/>
              </a:rPr>
              <a:t>)</a:t>
            </a:r>
          </a:p>
          <a:p>
            <a:pPr algn="ctr"/>
            <a:endParaRPr lang="pl-PL" sz="1600" b="1" dirty="0" smtClean="0">
              <a:solidFill>
                <a:srgbClr val="FF0000"/>
              </a:solidFill>
              <a:latin typeface="Arial" pitchFamily="34" charset="0"/>
              <a:cs typeface="Arial" pitchFamily="34" charset="0"/>
            </a:endParaRPr>
          </a:p>
          <a:p>
            <a:endParaRPr lang="pl-PL" sz="1600" dirty="0" smtClean="0">
              <a:solidFill>
                <a:srgbClr val="FF0000"/>
              </a:solidFill>
              <a:latin typeface="Arial" pitchFamily="34" charset="0"/>
              <a:cs typeface="Arial" pitchFamily="34" charset="0"/>
            </a:endParaRPr>
          </a:p>
          <a:p>
            <a:r>
              <a:rPr lang="pl-PL" dirty="0" smtClean="0">
                <a:latin typeface="Arial" pitchFamily="34" charset="0"/>
                <a:cs typeface="Arial" pitchFamily="34" charset="0"/>
              </a:rPr>
              <a:t>- Centralny budynek Rockefeller Center</a:t>
            </a:r>
          </a:p>
          <a:p>
            <a:r>
              <a:rPr lang="pl-PL" dirty="0" smtClean="0">
                <a:latin typeface="Arial" pitchFamily="34" charset="0"/>
                <a:cs typeface="Arial" pitchFamily="34" charset="0"/>
              </a:rPr>
              <a:t>- 70-piętrowy,  266 m </a:t>
            </a:r>
          </a:p>
          <a:p>
            <a:r>
              <a:rPr lang="pl-PL" dirty="0" smtClean="0">
                <a:latin typeface="Arial" pitchFamily="34" charset="0"/>
                <a:cs typeface="Arial" pitchFamily="34" charset="0"/>
              </a:rPr>
              <a:t>- wcześniej znany jako RCA </a:t>
            </a:r>
            <a:r>
              <a:rPr lang="pl-PL" dirty="0" err="1" smtClean="0">
                <a:latin typeface="Arial" pitchFamily="34" charset="0"/>
                <a:cs typeface="Arial" pitchFamily="34" charset="0"/>
              </a:rPr>
              <a:t>Building</a:t>
            </a:r>
            <a:r>
              <a:rPr lang="pl-PL" dirty="0" smtClean="0">
                <a:latin typeface="Arial" pitchFamily="34" charset="0"/>
                <a:cs typeface="Arial" pitchFamily="34" charset="0"/>
              </a:rPr>
              <a:t>, w 30-tym Rockefeller </a:t>
            </a:r>
            <a:r>
              <a:rPr lang="pl-PL" dirty="0" err="1" smtClean="0">
                <a:latin typeface="Arial" pitchFamily="34" charset="0"/>
                <a:cs typeface="Arial" pitchFamily="34" charset="0"/>
              </a:rPr>
              <a:t>Plaza</a:t>
            </a:r>
            <a:r>
              <a:rPr lang="pl-PL" dirty="0" smtClean="0">
                <a:latin typeface="Arial" pitchFamily="34" charset="0"/>
                <a:cs typeface="Arial" pitchFamily="34" charset="0"/>
              </a:rPr>
              <a:t> (30 Rock)</a:t>
            </a:r>
          </a:p>
          <a:p>
            <a:pPr>
              <a:buFontTx/>
              <a:buChar char="-"/>
            </a:pPr>
            <a:r>
              <a:rPr lang="pl-PL" dirty="0" smtClean="0">
                <a:latin typeface="Arial" pitchFamily="34" charset="0"/>
                <a:cs typeface="Arial" pitchFamily="34" charset="0"/>
              </a:rPr>
              <a:t> znana restauracja </a:t>
            </a:r>
            <a:r>
              <a:rPr lang="pl-PL" dirty="0" err="1" smtClean="0">
                <a:latin typeface="Arial" pitchFamily="34" charset="0"/>
                <a:cs typeface="Arial" pitchFamily="34" charset="0"/>
              </a:rPr>
              <a:t>Rainbow</a:t>
            </a:r>
            <a:r>
              <a:rPr lang="pl-PL" dirty="0" smtClean="0">
                <a:latin typeface="Arial" pitchFamily="34" charset="0"/>
                <a:cs typeface="Arial" pitchFamily="34" charset="0"/>
              </a:rPr>
              <a:t> </a:t>
            </a:r>
            <a:r>
              <a:rPr lang="pl-PL" dirty="0" err="1" smtClean="0">
                <a:latin typeface="Arial" pitchFamily="34" charset="0"/>
                <a:cs typeface="Arial" pitchFamily="34" charset="0"/>
              </a:rPr>
              <a:t>Room</a:t>
            </a:r>
            <a:r>
              <a:rPr lang="pl-PL" dirty="0" smtClean="0">
                <a:latin typeface="Arial" pitchFamily="34" charset="0"/>
                <a:cs typeface="Arial" pitchFamily="34" charset="0"/>
              </a:rPr>
              <a:t> znajduje się na 65. piętrze</a:t>
            </a:r>
          </a:p>
          <a:p>
            <a:pPr>
              <a:buFontTx/>
              <a:buChar char="-"/>
            </a:pPr>
            <a:r>
              <a:rPr lang="pl-PL" dirty="0" smtClean="0">
                <a:latin typeface="Arial" pitchFamily="34" charset="0"/>
                <a:cs typeface="Arial" pitchFamily="34" charset="0"/>
              </a:rPr>
              <a:t> biura rodziny Rockefellerów obejmują piętra 54-56</a:t>
            </a:r>
          </a:p>
          <a:p>
            <a:pPr>
              <a:buFontTx/>
              <a:buChar char="-"/>
            </a:pPr>
            <a:r>
              <a:rPr lang="pl-PL" dirty="0" smtClean="0">
                <a:latin typeface="Arial" pitchFamily="34" charset="0"/>
                <a:cs typeface="Arial" pitchFamily="34" charset="0"/>
              </a:rPr>
              <a:t> wieżowiec jest siedzibą NBC oraz większości studiów filmowych w Nowym Jorku</a:t>
            </a:r>
          </a:p>
          <a:p>
            <a:pPr>
              <a:buFontTx/>
              <a:buChar char="-"/>
            </a:pPr>
            <a:r>
              <a:rPr lang="pl-PL" dirty="0" smtClean="0">
                <a:latin typeface="Arial" pitchFamily="34" charset="0"/>
                <a:cs typeface="Arial" pitchFamily="34" charset="0"/>
              </a:rPr>
              <a:t> 3-piętrowy obszar turystyczny składa się z multimedialnej wystawy na temat historii kompleksu </a:t>
            </a:r>
          </a:p>
          <a:p>
            <a:pPr>
              <a:buFontTx/>
              <a:buChar char="-"/>
            </a:pPr>
            <a:r>
              <a:rPr lang="pl-PL" dirty="0" smtClean="0">
                <a:latin typeface="Arial" pitchFamily="34" charset="0"/>
                <a:cs typeface="Arial" pitchFamily="34" charset="0"/>
              </a:rPr>
              <a:t> GE </a:t>
            </a:r>
            <a:r>
              <a:rPr lang="pl-PL" dirty="0" err="1" smtClean="0">
                <a:latin typeface="Arial" pitchFamily="34" charset="0"/>
                <a:cs typeface="Arial" pitchFamily="34" charset="0"/>
              </a:rPr>
              <a:t>Building</a:t>
            </a:r>
            <a:r>
              <a:rPr lang="pl-PL" dirty="0" smtClean="0">
                <a:latin typeface="Arial" pitchFamily="34" charset="0"/>
                <a:cs typeface="Arial" pitchFamily="34" charset="0"/>
              </a:rPr>
              <a:t> posiada płaski dach, na którym znajduje się taras widokowy, zwany "Top of </a:t>
            </a:r>
            <a:r>
              <a:rPr lang="pl-PL" dirty="0" err="1" smtClean="0">
                <a:latin typeface="Arial" pitchFamily="34" charset="0"/>
                <a:cs typeface="Arial" pitchFamily="34" charset="0"/>
              </a:rPr>
              <a:t>the</a:t>
            </a:r>
            <a:r>
              <a:rPr lang="pl-PL" dirty="0" smtClean="0">
                <a:latin typeface="Arial" pitchFamily="34" charset="0"/>
                <a:cs typeface="Arial" pitchFamily="34" charset="0"/>
              </a:rPr>
              <a:t> Rock”</a:t>
            </a:r>
          </a:p>
          <a:p>
            <a:pPr>
              <a:buFontTx/>
              <a:buChar char="-"/>
            </a:pPr>
            <a:r>
              <a:rPr lang="pl-PL" dirty="0" smtClean="0">
                <a:latin typeface="Arial" pitchFamily="34" charset="0"/>
                <a:cs typeface="Arial" pitchFamily="34" charset="0"/>
              </a:rPr>
              <a:t> na 70. piętrze, na które można się dostać zarówno schodami, jak i windą, znajduje się taras widokowy z 360° panoramicznym widokiem na Nowy Jork</a:t>
            </a:r>
          </a:p>
          <a:p>
            <a:pPr>
              <a:buFontTx/>
              <a:buChar char="-"/>
            </a:pPr>
            <a:r>
              <a:rPr lang="pl-PL" dirty="0" smtClean="0">
                <a:latin typeface="Arial" pitchFamily="34" charset="0"/>
                <a:cs typeface="Arial" pitchFamily="34" charset="0"/>
              </a:rPr>
              <a:t> przed 30 Rockefeller </a:t>
            </a:r>
            <a:r>
              <a:rPr lang="pl-PL" dirty="0" err="1" smtClean="0">
                <a:latin typeface="Arial" pitchFamily="34" charset="0"/>
                <a:cs typeface="Arial" pitchFamily="34" charset="0"/>
              </a:rPr>
              <a:t>Plaza</a:t>
            </a:r>
            <a:r>
              <a:rPr lang="pl-PL" dirty="0" smtClean="0">
                <a:latin typeface="Arial" pitchFamily="34" charset="0"/>
                <a:cs typeface="Arial" pitchFamily="34" charset="0"/>
              </a:rPr>
              <a:t> umieszczono pozłacaną statuę greckiego tytana Prometeusza</a:t>
            </a:r>
          </a:p>
          <a:p>
            <a:pPr>
              <a:buFontTx/>
              <a:buChar char="-"/>
            </a:pPr>
            <a:r>
              <a:rPr lang="pl-PL" dirty="0" smtClean="0">
                <a:latin typeface="Arial" pitchFamily="34" charset="0"/>
                <a:cs typeface="Arial" pitchFamily="34" charset="0"/>
              </a:rPr>
              <a:t> w Boże Narodzenie 1936 roku otwarto przed Rockefeller Center lodowisko. Od tego czasu lodowisko oraz świąteczna choinka stały się tradycją budynku</a:t>
            </a:r>
          </a:p>
          <a:p>
            <a:pPr>
              <a:buFontTx/>
              <a:buChar char="-"/>
            </a:pPr>
            <a:r>
              <a:rPr lang="pl-PL" dirty="0" smtClean="0">
                <a:latin typeface="Arial" pitchFamily="34" charset="0"/>
                <a:cs typeface="Arial" pitchFamily="34" charset="0"/>
              </a:rPr>
              <a:t> w 1962 roku na budynku umieszczono plakietkę z listą zasad, którą po raz pierwszy wygłosił John D. Rockefeller, </a:t>
            </a:r>
            <a:r>
              <a:rPr lang="pl-PL" dirty="0" err="1" smtClean="0">
                <a:latin typeface="Arial" pitchFamily="34" charset="0"/>
                <a:cs typeface="Arial" pitchFamily="34" charset="0"/>
              </a:rPr>
              <a:t>Jr</a:t>
            </a:r>
            <a:r>
              <a:rPr lang="pl-PL" dirty="0" smtClean="0">
                <a:latin typeface="Arial" pitchFamily="34" charset="0"/>
                <a:cs typeface="Arial" pitchFamily="34" charset="0"/>
              </a:rPr>
              <a:t>. w 1941 roku.: "Wierzę w najwyższą wartość indywidualnych jednostek i ich prawa do życia, wolności i pogoni za szczęściem.”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60040" y="111115"/>
            <a:ext cx="831641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pl-PL" sz="1600" b="1" dirty="0" smtClean="0">
                <a:solidFill>
                  <a:srgbClr val="FF0000"/>
                </a:solidFill>
                <a:latin typeface="Arial" pitchFamily="34" charset="0"/>
                <a:cs typeface="Arial" pitchFamily="34" charset="0"/>
              </a:rPr>
              <a:t>Radio City </a:t>
            </a:r>
            <a:r>
              <a:rPr lang="pl-PL" sz="1600" b="1" dirty="0" err="1" smtClean="0">
                <a:solidFill>
                  <a:srgbClr val="FF0000"/>
                </a:solidFill>
                <a:latin typeface="Arial" pitchFamily="34" charset="0"/>
                <a:cs typeface="Arial" pitchFamily="34" charset="0"/>
              </a:rPr>
              <a:t>Music</a:t>
            </a:r>
            <a:r>
              <a:rPr lang="pl-PL" sz="1600" b="1" dirty="0" smtClean="0">
                <a:solidFill>
                  <a:srgbClr val="FF0000"/>
                </a:solidFill>
                <a:latin typeface="Arial" pitchFamily="34" charset="0"/>
                <a:cs typeface="Arial" pitchFamily="34" charset="0"/>
              </a:rPr>
              <a:t> Hall</a:t>
            </a:r>
          </a:p>
          <a:p>
            <a:pPr algn="ctr"/>
            <a:endParaRPr lang="pl-PL" sz="1600" b="1" dirty="0" smtClean="0">
              <a:solidFill>
                <a:srgbClr val="FF0000"/>
              </a:solidFill>
              <a:latin typeface="Arial" pitchFamily="34" charset="0"/>
              <a:cs typeface="Arial" pitchFamily="34" charset="0"/>
            </a:endParaRPr>
          </a:p>
          <a:p>
            <a:pPr algn="ctr"/>
            <a:endParaRPr lang="pl-PL" sz="1600" b="1" dirty="0" smtClean="0">
              <a:solidFill>
                <a:srgbClr val="FF0000"/>
              </a:solidFill>
              <a:latin typeface="Arial" pitchFamily="34" charset="0"/>
              <a:cs typeface="Arial" pitchFamily="34" charset="0"/>
            </a:endParaRPr>
          </a:p>
          <a:p>
            <a:r>
              <a:rPr lang="pl-PL" dirty="0" smtClean="0">
                <a:latin typeface="Arial" pitchFamily="34" charset="0"/>
                <a:cs typeface="Arial" pitchFamily="34" charset="0"/>
              </a:rPr>
              <a:t>- Radio City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na 50. ulicy i Szóstej Alei.</a:t>
            </a:r>
          </a:p>
          <a:p>
            <a:pPr>
              <a:buFontTx/>
              <a:buChar char="-"/>
            </a:pPr>
            <a:r>
              <a:rPr lang="pl-PL" dirty="0" smtClean="0">
                <a:latin typeface="Arial" pitchFamily="34" charset="0"/>
                <a:cs typeface="Arial" pitchFamily="34" charset="0"/>
              </a:rPr>
              <a:t> Budowa Radio City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została ukończona w 1932 roku i był to największy i najbogatszy teatr na świecie.</a:t>
            </a:r>
          </a:p>
          <a:p>
            <a:pPr>
              <a:buFontTx/>
              <a:buChar char="-"/>
            </a:pPr>
            <a:r>
              <a:rPr lang="pl-PL" dirty="0" smtClean="0">
                <a:latin typeface="Arial" pitchFamily="34" charset="0"/>
                <a:cs typeface="Arial" pitchFamily="34" charset="0"/>
              </a:rPr>
              <a:t> Początkowo nazwa obiektu miała brzmieć International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jednak została zmieniona, aby pasowała do sąsiednich obiektów</a:t>
            </a:r>
          </a:p>
          <a:p>
            <a:pPr>
              <a:buFontTx/>
              <a:buChar char="-"/>
            </a:pPr>
            <a:r>
              <a:rPr lang="pl-PL" dirty="0" smtClean="0">
                <a:latin typeface="Arial" pitchFamily="34" charset="0"/>
                <a:cs typeface="Arial" pitchFamily="34" charset="0"/>
              </a:rPr>
              <a:t> cały Rockefeller Center określany był dawniej jako Radio City.</a:t>
            </a:r>
          </a:p>
          <a:p>
            <a:r>
              <a:rPr lang="pl-PL" dirty="0" smtClean="0">
                <a:latin typeface="Arial" pitchFamily="34" charset="0"/>
                <a:cs typeface="Arial" pitchFamily="34" charset="0"/>
              </a:rPr>
              <a:t>-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został gruntownie odnowiony w 1999 roku (jego wnętrze to najlepszy przykład wykorzystania </a:t>
            </a:r>
            <a:r>
              <a:rPr lang="pl-PL" dirty="0" err="1" smtClean="0">
                <a:latin typeface="Arial" pitchFamily="34" charset="0"/>
                <a:cs typeface="Arial" pitchFamily="34" charset="0"/>
              </a:rPr>
              <a:t>art</a:t>
            </a:r>
            <a:r>
              <a:rPr lang="pl-PL" dirty="0" smtClean="0">
                <a:latin typeface="Arial" pitchFamily="34" charset="0"/>
                <a:cs typeface="Arial" pitchFamily="34" charset="0"/>
              </a:rPr>
              <a:t> </a:t>
            </a:r>
            <a:r>
              <a:rPr lang="pl-PL" dirty="0" err="1" smtClean="0">
                <a:latin typeface="Arial" pitchFamily="34" charset="0"/>
                <a:cs typeface="Arial" pitchFamily="34" charset="0"/>
              </a:rPr>
              <a:t>déco</a:t>
            </a:r>
            <a:r>
              <a:rPr lang="pl-PL" dirty="0" smtClean="0">
                <a:latin typeface="Arial" pitchFamily="34" charset="0"/>
                <a:cs typeface="Arial" pitchFamily="34" charset="0"/>
              </a:rPr>
              <a:t> na świecie)</a:t>
            </a:r>
          </a:p>
          <a:p>
            <a:pPr>
              <a:buFontTx/>
              <a:buChar char="-"/>
            </a:pPr>
            <a:r>
              <a:rPr lang="pl-PL" dirty="0" smtClean="0">
                <a:latin typeface="Arial" pitchFamily="34" charset="0"/>
                <a:cs typeface="Arial" pitchFamily="34" charset="0"/>
              </a:rPr>
              <a:t> miejsce premier filmowych oraz przedstawień scenicznych</a:t>
            </a:r>
          </a:p>
          <a:p>
            <a:pPr>
              <a:buFontTx/>
              <a:buChar char="-"/>
            </a:pPr>
            <a:r>
              <a:rPr lang="pl-PL" dirty="0" smtClean="0">
                <a:latin typeface="Arial" pitchFamily="34" charset="0"/>
                <a:cs typeface="Arial" pitchFamily="34" charset="0"/>
              </a:rPr>
              <a:t> w okresie świątecznym odbywa się doroczny spektakl Radio City </a:t>
            </a:r>
            <a:r>
              <a:rPr lang="pl-PL" dirty="0" err="1" smtClean="0">
                <a:latin typeface="Arial" pitchFamily="34" charset="0"/>
                <a:cs typeface="Arial" pitchFamily="34" charset="0"/>
              </a:rPr>
              <a:t>Christmas</a:t>
            </a:r>
            <a:r>
              <a:rPr lang="pl-PL" dirty="0" smtClean="0">
                <a:latin typeface="Arial" pitchFamily="34" charset="0"/>
                <a:cs typeface="Arial" pitchFamily="34" charset="0"/>
              </a:rPr>
              <a:t> </a:t>
            </a:r>
            <a:r>
              <a:rPr lang="pl-PL" dirty="0" err="1" smtClean="0">
                <a:latin typeface="Arial" pitchFamily="34" charset="0"/>
                <a:cs typeface="Arial" pitchFamily="34" charset="0"/>
              </a:rPr>
              <a:t>Spectacular</a:t>
            </a:r>
            <a:r>
              <a:rPr lang="pl-PL" dirty="0" smtClean="0">
                <a:latin typeface="Arial" pitchFamily="34" charset="0"/>
                <a:cs typeface="Arial" pitchFamily="34" charset="0"/>
              </a:rPr>
              <a:t>, który od 70 lat jest tradycją teatru</a:t>
            </a:r>
          </a:p>
          <a:p>
            <a:pPr>
              <a:buFontTx/>
              <a:buChar char="-"/>
            </a:pPr>
            <a:r>
              <a:rPr lang="pl-PL" dirty="0" smtClean="0">
                <a:latin typeface="Arial" pitchFamily="34" charset="0"/>
                <a:cs typeface="Arial" pitchFamily="34" charset="0"/>
              </a:rPr>
              <a:t> Ogromna scena z charakterystycznymi windami i obrotnicami przyciąga do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wielu artystów. Występowali tu. Frank Sinatra oraz Ella Fitzgerald,</a:t>
            </a:r>
          </a:p>
          <a:p>
            <a:pPr>
              <a:buFontTx/>
              <a:buChar char="-"/>
            </a:pPr>
            <a:r>
              <a:rPr lang="pl-PL" dirty="0" smtClean="0">
                <a:latin typeface="Arial" pitchFamily="34" charset="0"/>
                <a:cs typeface="Arial" pitchFamily="34" charset="0"/>
              </a:rPr>
              <a:t> tu odbywały się ceremonie rozdania amerykańskich nagród muzycznych Grammy i Tony.</a:t>
            </a:r>
          </a:p>
          <a:p>
            <a:r>
              <a:rPr lang="pl-PL" dirty="0" smtClean="0">
                <a:latin typeface="Arial" pitchFamily="34" charset="0"/>
                <a:cs typeface="Arial" pitchFamily="34" charset="0"/>
              </a:rPr>
              <a:t>- </a:t>
            </a:r>
            <a:r>
              <a:rPr lang="pl-PL" dirty="0" err="1" smtClean="0">
                <a:latin typeface="Arial" pitchFamily="34" charset="0"/>
                <a:cs typeface="Arial" pitchFamily="34" charset="0"/>
              </a:rPr>
              <a:t>Music</a:t>
            </a:r>
            <a:r>
              <a:rPr lang="pl-PL" dirty="0" smtClean="0">
                <a:latin typeface="Arial" pitchFamily="34" charset="0"/>
                <a:cs typeface="Arial" pitchFamily="34" charset="0"/>
              </a:rPr>
              <a:t> Hall została odwiedzona przez ponad 300 milionów ludzi.</a:t>
            </a:r>
            <a:endParaRPr kumimoji="0" lang="pl-PL"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14769"/>
            <a:ext cx="831641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1600" b="1" dirty="0" smtClean="0">
                <a:solidFill>
                  <a:srgbClr val="FF0000"/>
                </a:solidFill>
                <a:latin typeface="Arial" pitchFamily="34" charset="0"/>
                <a:cs typeface="Arial" pitchFamily="34" charset="0"/>
              </a:rPr>
              <a:t>Flagi</a:t>
            </a:r>
          </a:p>
          <a:p>
            <a:r>
              <a:rPr lang="pl-PL" sz="1600" dirty="0" smtClean="0">
                <a:latin typeface="Arial" pitchFamily="34" charset="0"/>
                <a:cs typeface="Arial" pitchFamily="34" charset="0"/>
              </a:rPr>
              <a:t>Przed Rockefeller Center znajduje się ponad 200 masztów. Podczas świąt narodowych na każdym wywieszana jest flaga Stanów Zjednoczonych, natomiast na co dzień, poza amerykańskimi, znajdują się tam flagi m.in. państw członkowskich ONZ, poszczególnych stanów amerykańskich lub dekoracyjne, okazyjne flagi.</a:t>
            </a:r>
          </a:p>
          <a:p>
            <a:endParaRPr lang="pl-PL" sz="1600" dirty="0" smtClean="0"/>
          </a:p>
          <a:p>
            <a:endParaRPr lang="pl-PL" sz="1600" dirty="0" smtClean="0"/>
          </a:p>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36512" y="1700808"/>
            <a:ext cx="9216008" cy="1496557"/>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FF0000"/>
                </a:solidFill>
                <a:effectLst/>
                <a:latin typeface="Arial" pitchFamily="34" charset="0"/>
                <a:cs typeface="Arial" pitchFamily="34" charset="0"/>
              </a:rPr>
              <a:t>Podziemny pasaż handlowy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pitchFamily="34" charset="0"/>
                <a:cs typeface="Arial" pitchFamily="34" charset="0"/>
              </a:rPr>
              <a:t>W podziemnych przejściach z ulicy 47. do 51. oraz z 5. do 6. alei funkcjonuje pasaż handlowy</a:t>
            </a:r>
            <a:r>
              <a:rPr lang="pl-PL" sz="1600" dirty="0" smtClean="0">
                <a:latin typeface="Arial" pitchFamily="34" charset="0"/>
                <a:cs typeface="Arial" pitchFamily="34" charset="0"/>
              </a:rPr>
              <a:t> z </a:t>
            </a:r>
            <a:r>
              <a:rPr kumimoji="0" lang="pl-PL" sz="1600" b="0" i="0" u="none" strike="noStrike" cap="none" normalizeH="0" baseline="0" dirty="0" smtClean="0">
                <a:ln>
                  <a:noFill/>
                </a:ln>
                <a:solidFill>
                  <a:schemeClr val="tx1"/>
                </a:solidFill>
                <a:effectLst/>
                <a:latin typeface="Arial" pitchFamily="34" charset="0"/>
                <a:cs typeface="Arial" pitchFamily="34" charset="0"/>
              </a:rPr>
              <a:t> restauracją oraz pocztą. Na pasaż można dostać się schodami z lobby sześciu budynków, a także windami z restauracji przy lodowisku. Do wschodniego wejścia można się dostać przez stację metra pod 6. aleją. W pasażu wiosną 2010 roku została otwarta największa niezależna restauracja </a:t>
            </a:r>
            <a:r>
              <a:rPr kumimoji="0" lang="pl-PL" sz="1600" b="0" i="0" u="none" strike="noStrike" cap="none" normalizeH="0" baseline="0" dirty="0" err="1" smtClean="0">
                <a:ln>
                  <a:noFill/>
                </a:ln>
                <a:solidFill>
                  <a:schemeClr val="tx1"/>
                </a:solidFill>
                <a:effectLst/>
                <a:latin typeface="Arial" pitchFamily="34" charset="0"/>
                <a:cs typeface="Arial" pitchFamily="34" charset="0"/>
              </a:rPr>
              <a:t>fast</a:t>
            </a:r>
            <a:r>
              <a:rPr kumimoji="0" lang="pl-PL" sz="1600" b="0" i="0" u="none" strike="noStrike" cap="none" normalizeH="0" baseline="0" dirty="0" smtClean="0">
                <a:ln>
                  <a:noFill/>
                </a:ln>
                <a:solidFill>
                  <a:schemeClr val="tx1"/>
                </a:solidFill>
                <a:effectLst/>
                <a:latin typeface="Arial" pitchFamily="34" charset="0"/>
                <a:cs typeface="Arial" pitchFamily="34" charset="0"/>
              </a:rPr>
              <a:t> </a:t>
            </a:r>
            <a:r>
              <a:rPr kumimoji="0" lang="pl-PL" sz="1600" b="0" i="0" u="none" strike="noStrike" cap="none" normalizeH="0" baseline="0" dirty="0" err="1" smtClean="0">
                <a:ln>
                  <a:noFill/>
                </a:ln>
                <a:solidFill>
                  <a:schemeClr val="tx1"/>
                </a:solidFill>
                <a:effectLst/>
                <a:latin typeface="Arial" pitchFamily="34" charset="0"/>
                <a:cs typeface="Arial" pitchFamily="34" charset="0"/>
              </a:rPr>
              <a:t>foodowa</a:t>
            </a:r>
            <a:r>
              <a:rPr kumimoji="0" lang="pl-PL" sz="1600" b="0" i="0" u="none" strike="noStrike" cap="none" normalizeH="0" baseline="0" dirty="0" smtClean="0">
                <a:ln>
                  <a:noFill/>
                </a:ln>
                <a:solidFill>
                  <a:schemeClr val="tx1"/>
                </a:solidFill>
                <a:effectLst/>
                <a:latin typeface="Arial" pitchFamily="34" charset="0"/>
                <a:cs typeface="Arial" pitchFamily="34" charset="0"/>
              </a:rPr>
              <a:t> w Stanach Zjednoczonych.</a:t>
            </a:r>
          </a:p>
        </p:txBody>
      </p:sp>
      <p:sp>
        <p:nvSpPr>
          <p:cNvPr id="4" name="Prostokąt 3"/>
          <p:cNvSpPr/>
          <p:nvPr/>
        </p:nvSpPr>
        <p:spPr>
          <a:xfrm>
            <a:off x="0" y="5013176"/>
            <a:ext cx="8532440" cy="830997"/>
          </a:xfrm>
          <a:prstGeom prst="rect">
            <a:avLst/>
          </a:prstGeom>
        </p:spPr>
        <p:txBody>
          <a:bodyPr wrap="square">
            <a:spAutoFit/>
          </a:bodyPr>
          <a:lstStyle/>
          <a:p>
            <a:r>
              <a:rPr lang="pl-PL" sz="1600" b="1" dirty="0" smtClean="0">
                <a:solidFill>
                  <a:srgbClr val="FF0000"/>
                </a:solidFill>
                <a:latin typeface="Arial" pitchFamily="34" charset="0"/>
                <a:cs typeface="Arial" pitchFamily="34" charset="0"/>
              </a:rPr>
              <a:t>Parki</a:t>
            </a:r>
          </a:p>
          <a:p>
            <a:r>
              <a:rPr lang="pl-PL" sz="1600" dirty="0" smtClean="0">
                <a:latin typeface="Arial" pitchFamily="34" charset="0"/>
                <a:cs typeface="Arial" pitchFamily="34" charset="0"/>
              </a:rPr>
              <a:t>Częścią zachodniego Rockefeller Center są dwa małe parki. Garden Park i </a:t>
            </a:r>
            <a:r>
              <a:rPr lang="pl-PL" sz="1600" dirty="0" err="1" smtClean="0">
                <a:latin typeface="Arial" pitchFamily="34" charset="0"/>
                <a:cs typeface="Arial" pitchFamily="34" charset="0"/>
              </a:rPr>
              <a:t>McGraw-Hill</a:t>
            </a:r>
            <a:r>
              <a:rPr lang="pl-PL" sz="1600" dirty="0" smtClean="0">
                <a:latin typeface="Arial" pitchFamily="34" charset="0"/>
                <a:cs typeface="Arial" pitchFamily="34" charset="0"/>
              </a:rPr>
              <a:t> Park i na jego terenie znajduje się fontanna.</a:t>
            </a:r>
            <a:endParaRPr lang="pl-PL" sz="1600" dirty="0">
              <a:latin typeface="Arial" pitchFamily="34" charset="0"/>
              <a:cs typeface="Arial" pitchFamily="34" charset="0"/>
            </a:endParaRPr>
          </a:p>
        </p:txBody>
      </p:sp>
      <p:sp>
        <p:nvSpPr>
          <p:cNvPr id="5" name="Prostokąt 4"/>
          <p:cNvSpPr/>
          <p:nvPr/>
        </p:nvSpPr>
        <p:spPr>
          <a:xfrm>
            <a:off x="-36512" y="3729806"/>
            <a:ext cx="9180512" cy="923330"/>
          </a:xfrm>
          <a:prstGeom prst="rect">
            <a:avLst/>
          </a:prstGeom>
        </p:spPr>
        <p:txBody>
          <a:bodyPr wrap="square">
            <a:spAutoFit/>
          </a:bodyPr>
          <a:lstStyle/>
          <a:p>
            <a:r>
              <a:rPr lang="en-US" b="1" dirty="0" err="1" smtClean="0">
                <a:solidFill>
                  <a:srgbClr val="FF0000"/>
                </a:solidFill>
              </a:rPr>
              <a:t>Bouchon</a:t>
            </a:r>
            <a:r>
              <a:rPr lang="en-US" b="1" dirty="0" smtClean="0">
                <a:solidFill>
                  <a:srgbClr val="FF0000"/>
                </a:solidFill>
              </a:rPr>
              <a:t> Bakery</a:t>
            </a:r>
            <a:r>
              <a:rPr lang="pl-PL" b="1" dirty="0" smtClean="0">
                <a:solidFill>
                  <a:srgbClr val="FF0000"/>
                </a:solidFill>
              </a:rPr>
              <a:t> </a:t>
            </a:r>
            <a:r>
              <a:rPr lang="en-US" b="1" dirty="0" smtClean="0">
                <a:solidFill>
                  <a:srgbClr val="FF0000"/>
                </a:solidFill>
              </a:rPr>
              <a:t>1 Rockefeller Plaza</a:t>
            </a:r>
            <a:r>
              <a:rPr lang="en-US" dirty="0" smtClean="0"/>
              <a:t/>
            </a:r>
            <a:br>
              <a:rPr lang="en-US" dirty="0" smtClean="0"/>
            </a:br>
            <a:r>
              <a:rPr lang="pl-PL" dirty="0" smtClean="0"/>
              <a:t>Kawiarnia w stylu francuskiej piekarni, na pamiątkę T</a:t>
            </a:r>
            <a:r>
              <a:rPr lang="en-US" dirty="0" err="1" smtClean="0"/>
              <a:t>omas</a:t>
            </a:r>
            <a:r>
              <a:rPr lang="pl-PL" dirty="0" smtClean="0"/>
              <a:t>a</a:t>
            </a:r>
            <a:r>
              <a:rPr lang="en-US" dirty="0" smtClean="0"/>
              <a:t> Keller</a:t>
            </a:r>
            <a:r>
              <a:rPr lang="pl-PL" dirty="0" smtClean="0"/>
              <a:t>a</a:t>
            </a:r>
            <a:r>
              <a:rPr lang="en-US" dirty="0" smtClean="0"/>
              <a:t> </a:t>
            </a:r>
            <a:r>
              <a:rPr lang="pl-PL" dirty="0" smtClean="0"/>
              <a:t>serwuje się tu kanapeczki, zupy, sałatki, </a:t>
            </a:r>
            <a:r>
              <a:rPr lang="en-US" dirty="0" smtClean="0"/>
              <a:t>quiche</a:t>
            </a:r>
            <a:r>
              <a:rPr lang="pl-PL" dirty="0" smtClean="0"/>
              <a:t>, </a:t>
            </a:r>
            <a:r>
              <a:rPr lang="en-US" dirty="0" err="1" smtClean="0"/>
              <a:t>croissan</a:t>
            </a:r>
            <a:r>
              <a:rPr lang="pl-PL" dirty="0" smtClean="0"/>
              <a:t>ty, </a:t>
            </a:r>
            <a:r>
              <a:rPr lang="en-US" dirty="0" smtClean="0"/>
              <a:t>muffin</a:t>
            </a:r>
            <a:r>
              <a:rPr lang="pl-PL" dirty="0" smtClean="0"/>
              <a:t>y, ciasteczka, </a:t>
            </a:r>
            <a:r>
              <a:rPr lang="en-US" dirty="0" smtClean="0"/>
              <a:t>tart</a:t>
            </a:r>
            <a:r>
              <a:rPr lang="pl-PL" dirty="0" smtClean="0"/>
              <a:t>y</a:t>
            </a:r>
            <a:r>
              <a:rPr lang="en-US" dirty="0" smtClean="0"/>
              <a:t>,</a:t>
            </a:r>
            <a:r>
              <a:rPr lang="pl-PL" dirty="0" smtClean="0"/>
              <a:t> różnorodne kawy, pyszne śniadania.</a:t>
            </a: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95536" y="164822"/>
            <a:ext cx="831641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1200" b="1" dirty="0" smtClean="0">
                <a:solidFill>
                  <a:srgbClr val="FF0000"/>
                </a:solidFill>
                <a:latin typeface="Arial" pitchFamily="34" charset="0"/>
                <a:cs typeface="Arial" pitchFamily="34" charset="0"/>
              </a:rPr>
              <a:t>Budynki i użytkownicy Rockefeller Center </a:t>
            </a:r>
          </a:p>
          <a:p>
            <a:r>
              <a:rPr lang="pl-PL" sz="1200" dirty="0" smtClean="0">
                <a:latin typeface="Arial" pitchFamily="34" charset="0"/>
                <a:cs typeface="Arial" pitchFamily="34" charset="0"/>
              </a:rPr>
              <a:t>75 Rockefeller </a:t>
            </a:r>
            <a:r>
              <a:rPr lang="pl-PL" sz="1200" dirty="0" err="1" smtClean="0">
                <a:latin typeface="Arial" pitchFamily="34" charset="0"/>
                <a:cs typeface="Arial" pitchFamily="34" charset="0"/>
              </a:rPr>
              <a:t>Plaza</a:t>
            </a:r>
            <a:endParaRPr lang="pl-PL" sz="1200" dirty="0" smtClean="0">
              <a:latin typeface="Arial" pitchFamily="34" charset="0"/>
              <a:cs typeface="Arial" pitchFamily="34" charset="0"/>
            </a:endParaRPr>
          </a:p>
          <a:p>
            <a:r>
              <a:rPr lang="pl-PL" sz="1200" dirty="0" smtClean="0">
                <a:latin typeface="Arial" pitchFamily="34" charset="0"/>
                <a:cs typeface="Arial" pitchFamily="34" charset="0"/>
              </a:rPr>
              <a:t>One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oryginalnie </a:t>
            </a:r>
            <a:r>
              <a:rPr lang="pl-PL" sz="1200" dirty="0" err="1" smtClean="0">
                <a:latin typeface="Arial" pitchFamily="34" charset="0"/>
                <a:cs typeface="Arial" pitchFamily="34" charset="0"/>
              </a:rPr>
              <a:t>Time–Life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pierwszym dzierżawcą był General Dynamics, od którego budynek zaczerpnął nazwę.</a:t>
            </a:r>
          </a:p>
          <a:p>
            <a:r>
              <a:rPr lang="pl-PL" sz="1200" dirty="0" smtClean="0">
                <a:latin typeface="Arial" pitchFamily="34" charset="0"/>
                <a:cs typeface="Arial" pitchFamily="34" charset="0"/>
              </a:rPr>
              <a:t>East Japan Railway Company posiada suitę 1410.</a:t>
            </a:r>
          </a:p>
          <a:p>
            <a:r>
              <a:rPr lang="pl-PL" sz="1200" dirty="0" smtClean="0">
                <a:latin typeface="Arial" pitchFamily="34" charset="0"/>
                <a:cs typeface="Arial" pitchFamily="34" charset="0"/>
              </a:rPr>
              <a:t>10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wcześniej </a:t>
            </a:r>
            <a:r>
              <a:rPr lang="pl-PL" sz="1200" dirty="0" err="1" smtClean="0">
                <a:latin typeface="Arial" pitchFamily="34" charset="0"/>
                <a:cs typeface="Arial" pitchFamily="34" charset="0"/>
              </a:rPr>
              <a:t>Eastern</a:t>
            </a:r>
            <a:r>
              <a:rPr lang="pl-PL" sz="1200" dirty="0" smtClean="0">
                <a:latin typeface="Arial" pitchFamily="34" charset="0"/>
                <a:cs typeface="Arial" pitchFamily="34" charset="0"/>
              </a:rPr>
              <a:t> Air Lines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Eastern</a:t>
            </a:r>
            <a:r>
              <a:rPr lang="pl-PL" sz="1200" dirty="0" smtClean="0">
                <a:latin typeface="Arial" pitchFamily="34" charset="0"/>
                <a:cs typeface="Arial" pitchFamily="34" charset="0"/>
              </a:rPr>
              <a:t> miał tu swoją siedzibę w 1975 roku. Gdy Frank Borman został prezesem </a:t>
            </a:r>
            <a:r>
              <a:rPr lang="pl-PL" sz="1200" dirty="0" err="1" smtClean="0">
                <a:latin typeface="Arial" pitchFamily="34" charset="0"/>
                <a:cs typeface="Arial" pitchFamily="34" charset="0"/>
              </a:rPr>
              <a:t>Eastern</a:t>
            </a:r>
            <a:r>
              <a:rPr lang="pl-PL" sz="1200" dirty="0" smtClean="0">
                <a:latin typeface="Arial" pitchFamily="34" charset="0"/>
                <a:cs typeface="Arial" pitchFamily="34" charset="0"/>
              </a:rPr>
              <a:t> Airlines w 1975 roku, przeniósł siedzibę z Rockefeller Center do </a:t>
            </a:r>
            <a:r>
              <a:rPr lang="pl-PL" sz="1200" dirty="0" err="1" smtClean="0">
                <a:latin typeface="Arial" pitchFamily="34" charset="0"/>
                <a:cs typeface="Arial" pitchFamily="34" charset="0"/>
              </a:rPr>
              <a:t>Miami-Dade</a:t>
            </a:r>
            <a:r>
              <a:rPr lang="pl-PL" sz="1200" dirty="0" smtClean="0">
                <a:latin typeface="Arial" pitchFamily="34" charset="0"/>
                <a:cs typeface="Arial" pitchFamily="34" charset="0"/>
              </a:rPr>
              <a:t> na Florydzie.</a:t>
            </a:r>
          </a:p>
          <a:p>
            <a:r>
              <a:rPr lang="pl-PL" sz="1200" dirty="0" smtClean="0">
                <a:latin typeface="Arial" pitchFamily="34" charset="0"/>
                <a:cs typeface="Arial" pitchFamily="34" charset="0"/>
              </a:rPr>
              <a:t>Studia programu </a:t>
            </a:r>
            <a:r>
              <a:rPr lang="pl-PL" sz="1200" i="1" dirty="0" err="1" smtClean="0">
                <a:latin typeface="Arial" pitchFamily="34" charset="0"/>
                <a:cs typeface="Arial" pitchFamily="34" charset="0"/>
              </a:rPr>
              <a:t>Today</a:t>
            </a:r>
            <a:r>
              <a:rPr lang="pl-PL" sz="1200" i="1" dirty="0" smtClean="0">
                <a:latin typeface="Arial" pitchFamily="34" charset="0"/>
                <a:cs typeface="Arial" pitchFamily="34" charset="0"/>
              </a:rPr>
              <a:t> Show</a:t>
            </a:r>
            <a:r>
              <a:rPr lang="pl-PL" sz="1200" dirty="0" smtClean="0">
                <a:latin typeface="Arial" pitchFamily="34" charset="0"/>
                <a:cs typeface="Arial" pitchFamily="34" charset="0"/>
              </a:rPr>
              <a:t> oraz nowojorskie biura </a:t>
            </a:r>
            <a:r>
              <a:rPr lang="pl-PL" sz="1200" dirty="0" err="1" smtClean="0">
                <a:latin typeface="Arial" pitchFamily="34" charset="0"/>
                <a:cs typeface="Arial" pitchFamily="34" charset="0"/>
              </a:rPr>
              <a:t>Aeroflot</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30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(30 Rock): GE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wcześniej RCA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i RCA West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1240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jeden z oryginalnych budynków kompleksu. Został wykorzystany jako </a:t>
            </a:r>
            <a:r>
              <a:rPr lang="pl-PL" sz="1200" dirty="0" err="1" smtClean="0">
                <a:latin typeface="Arial" pitchFamily="34" charset="0"/>
                <a:cs typeface="Arial" pitchFamily="34" charset="0"/>
              </a:rPr>
              <a:t>aneksowy</a:t>
            </a:r>
            <a:r>
              <a:rPr lang="pl-PL" sz="1200" dirty="0" smtClean="0">
                <a:latin typeface="Arial" pitchFamily="34" charset="0"/>
                <a:cs typeface="Arial" pitchFamily="34" charset="0"/>
              </a:rPr>
              <a:t> obiekt 30 Rock.</a:t>
            </a:r>
          </a:p>
          <a:p>
            <a:r>
              <a:rPr lang="pl-PL" sz="1200" dirty="0" smtClean="0">
                <a:latin typeface="Arial" pitchFamily="34" charset="0"/>
                <a:cs typeface="Arial" pitchFamily="34" charset="0"/>
              </a:rPr>
              <a:t>50 Rockefeller </a:t>
            </a:r>
            <a:r>
              <a:rPr lang="pl-PL" sz="1200" dirty="0" err="1" smtClean="0">
                <a:latin typeface="Arial" pitchFamily="34" charset="0"/>
                <a:cs typeface="Arial" pitchFamily="34" charset="0"/>
              </a:rPr>
              <a:t>Plaza</a:t>
            </a:r>
            <a:r>
              <a:rPr lang="pl-PL" sz="1200" dirty="0" smtClean="0">
                <a:latin typeface="Arial" pitchFamily="34" charset="0"/>
                <a:cs typeface="Arial" pitchFamily="34" charset="0"/>
              </a:rPr>
              <a:t>: Bank of America, wcześniej Associated </a:t>
            </a:r>
            <a:r>
              <a:rPr lang="pl-PL" sz="1200" dirty="0" err="1" smtClean="0">
                <a:latin typeface="Arial" pitchFamily="34" charset="0"/>
                <a:cs typeface="Arial" pitchFamily="34" charset="0"/>
              </a:rPr>
              <a:t>PressBuilding</a:t>
            </a:r>
            <a:r>
              <a:rPr lang="pl-PL" sz="1200" dirty="0" smtClean="0">
                <a:latin typeface="Arial" pitchFamily="34" charset="0"/>
                <a:cs typeface="Arial" pitchFamily="34" charset="0"/>
              </a:rPr>
              <a:t>, wybudowany dla Associated Press, był siedzibą wielu agencji informacyjnych. </a:t>
            </a:r>
            <a:r>
              <a:rPr lang="pl-PL" sz="1200" dirty="0" err="1" smtClean="0">
                <a:latin typeface="Arial" pitchFamily="34" charset="0"/>
                <a:cs typeface="Arial" pitchFamily="34" charset="0"/>
              </a:rPr>
              <a:t>Isamu</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Noguchi</a:t>
            </a:r>
            <a:r>
              <a:rPr lang="pl-PL" sz="1200" dirty="0" smtClean="0">
                <a:latin typeface="Arial" pitchFamily="34" charset="0"/>
                <a:cs typeface="Arial" pitchFamily="34" charset="0"/>
              </a:rPr>
              <a:t> zaprojektował stalowy panel </a:t>
            </a:r>
            <a:r>
              <a:rPr lang="pl-PL" sz="1200" i="1" dirty="0" smtClean="0">
                <a:latin typeface="Arial" pitchFamily="34" charset="0"/>
                <a:cs typeface="Arial" pitchFamily="34" charset="0"/>
              </a:rPr>
              <a:t>News</a:t>
            </a:r>
            <a:r>
              <a:rPr lang="pl-PL" sz="1200" dirty="0" smtClean="0">
                <a:latin typeface="Arial" pitchFamily="34" charset="0"/>
                <a:cs typeface="Arial" pitchFamily="34" charset="0"/>
              </a:rPr>
              <a:t>, który znajduje się nad wejściem do budynku.</a:t>
            </a:r>
          </a:p>
          <a:p>
            <a:r>
              <a:rPr lang="pl-PL" sz="1200" dirty="0" smtClean="0">
                <a:latin typeface="Arial" pitchFamily="34" charset="0"/>
                <a:cs typeface="Arial" pitchFamily="34" charset="0"/>
              </a:rPr>
              <a:t>1230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Simon &amp; </a:t>
            </a:r>
            <a:r>
              <a:rPr lang="pl-PL" sz="1200" dirty="0" err="1" smtClean="0">
                <a:latin typeface="Arial" pitchFamily="34" charset="0"/>
                <a:cs typeface="Arial" pitchFamily="34" charset="0"/>
              </a:rPr>
              <a:t>Schuster</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1260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Radio City </a:t>
            </a:r>
            <a:r>
              <a:rPr lang="pl-PL" sz="1200" dirty="0" err="1" smtClean="0">
                <a:latin typeface="Arial" pitchFamily="34" charset="0"/>
                <a:cs typeface="Arial" pitchFamily="34" charset="0"/>
              </a:rPr>
              <a:t>Music</a:t>
            </a:r>
            <a:r>
              <a:rPr lang="pl-PL" sz="1200" dirty="0" smtClean="0">
                <a:latin typeface="Arial" pitchFamily="34" charset="0"/>
                <a:cs typeface="Arial" pitchFamily="34" charset="0"/>
              </a:rPr>
              <a:t> Hall.</a:t>
            </a:r>
          </a:p>
          <a:p>
            <a:r>
              <a:rPr lang="pl-PL" sz="1200" dirty="0" smtClean="0">
                <a:latin typeface="Arial" pitchFamily="34" charset="0"/>
                <a:cs typeface="Arial" pitchFamily="34" charset="0"/>
              </a:rPr>
              <a:t>1270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oryginalnie RKO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później American Metal </a:t>
            </a:r>
            <a:r>
              <a:rPr lang="pl-PL" sz="1200" dirty="0" err="1" smtClean="0">
                <a:latin typeface="Arial" pitchFamily="34" charset="0"/>
                <a:cs typeface="Arial" pitchFamily="34" charset="0"/>
              </a:rPr>
              <a:t>Climax</a:t>
            </a:r>
            <a:r>
              <a:rPr lang="pl-PL" sz="1200" dirty="0" smtClean="0">
                <a:latin typeface="Arial" pitchFamily="34" charset="0"/>
                <a:cs typeface="Arial" pitchFamily="34" charset="0"/>
              </a:rPr>
              <a:t> (AMAX)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600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wcześniej Sinclair Oil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err="1" smtClean="0">
                <a:latin typeface="Arial" pitchFamily="34" charset="0"/>
                <a:cs typeface="Arial" pitchFamily="34" charset="0"/>
              </a:rPr>
              <a:t>Etihad</a:t>
            </a:r>
            <a:r>
              <a:rPr lang="pl-PL" sz="1200" dirty="0" smtClean="0">
                <a:latin typeface="Arial" pitchFamily="34" charset="0"/>
                <a:cs typeface="Arial" pitchFamily="34" charset="0"/>
              </a:rPr>
              <a:t> Airways zajmują całe 20. piętro.</a:t>
            </a:r>
          </a:p>
          <a:p>
            <a:r>
              <a:rPr lang="pl-PL" sz="1200" dirty="0" smtClean="0">
                <a:latin typeface="Arial" pitchFamily="34" charset="0"/>
                <a:cs typeface="Arial" pitchFamily="34" charset="0"/>
              </a:rPr>
              <a:t>610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La Maison </a:t>
            </a:r>
            <a:r>
              <a:rPr lang="pl-PL" sz="1200" dirty="0" err="1" smtClean="0">
                <a:latin typeface="Arial" pitchFamily="34" charset="0"/>
                <a:cs typeface="Arial" pitchFamily="34" charset="0"/>
              </a:rPr>
              <a:t>Francaise</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620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British Empire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626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Palazzo</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d'Italia</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630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International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636 </a:t>
            </a:r>
            <a:r>
              <a:rPr lang="pl-PL" sz="1200" dirty="0" err="1" smtClean="0">
                <a:latin typeface="Arial" pitchFamily="34" charset="0"/>
                <a:cs typeface="Arial" pitchFamily="34" charset="0"/>
              </a:rPr>
              <a:t>Fifth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International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North.</a:t>
            </a:r>
          </a:p>
          <a:p>
            <a:r>
              <a:rPr lang="pl-PL" sz="1200" dirty="0" smtClean="0">
                <a:latin typeface="Arial" pitchFamily="34" charset="0"/>
                <a:cs typeface="Arial" pitchFamily="34" charset="0"/>
              </a:rPr>
              <a:t>Budynki poniżej, położone przy wschodniej Szóstej Alei, są zarządzane przez </a:t>
            </a:r>
            <a:r>
              <a:rPr lang="pl-PL" sz="1200" dirty="0" err="1" smtClean="0">
                <a:latin typeface="Arial" pitchFamily="34" charset="0"/>
                <a:cs typeface="Arial" pitchFamily="34" charset="0"/>
              </a:rPr>
              <a:t>Tishman-Speyer</a:t>
            </a:r>
            <a:r>
              <a:rPr lang="pl-PL" sz="1200" dirty="0" smtClean="0">
                <a:latin typeface="Arial" pitchFamily="34" charset="0"/>
                <a:cs typeface="Arial" pitchFamily="34" charset="0"/>
              </a:rPr>
              <a:t>, współwłaściciela Rockefeller Center.</a:t>
            </a:r>
          </a:p>
          <a:p>
            <a:r>
              <a:rPr lang="pl-PL" sz="1200" dirty="0" smtClean="0">
                <a:latin typeface="Arial" pitchFamily="34" charset="0"/>
                <a:cs typeface="Arial" pitchFamily="34" charset="0"/>
              </a:rPr>
              <a:t>1271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Americas:Time-Life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1251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oryginalnie Standard Oil [NJ]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później </a:t>
            </a:r>
            <a:r>
              <a:rPr lang="pl-PL" sz="1200" dirty="0" err="1" smtClean="0">
                <a:latin typeface="Arial" pitchFamily="34" charset="0"/>
                <a:cs typeface="Arial" pitchFamily="34" charset="0"/>
              </a:rPr>
              <a:t>Exxon</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1221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McGraw-Hill</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1211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of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Americas</a:t>
            </a:r>
            <a:r>
              <a:rPr lang="pl-PL" sz="1200" dirty="0" smtClean="0">
                <a:latin typeface="Arial" pitchFamily="34" charset="0"/>
                <a:cs typeface="Arial" pitchFamily="34" charset="0"/>
              </a:rPr>
              <a:t>, oryginalnie </a:t>
            </a:r>
            <a:r>
              <a:rPr lang="pl-PL" sz="1200" dirty="0" err="1" smtClean="0">
                <a:latin typeface="Arial" pitchFamily="34" charset="0"/>
                <a:cs typeface="Arial" pitchFamily="34" charset="0"/>
              </a:rPr>
              <a:t>Celanese</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niekiedy zwany News Corp.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a:t>
            </a:r>
          </a:p>
          <a:p>
            <a:r>
              <a:rPr lang="pl-PL" sz="1200" dirty="0" smtClean="0">
                <a:latin typeface="Arial" pitchFamily="34" charset="0"/>
                <a:cs typeface="Arial" pitchFamily="34" charset="0"/>
              </a:rPr>
              <a:t>745 </a:t>
            </a:r>
            <a:r>
              <a:rPr lang="pl-PL" sz="1200" dirty="0" err="1" smtClean="0">
                <a:latin typeface="Arial" pitchFamily="34" charset="0"/>
                <a:cs typeface="Arial" pitchFamily="34" charset="0"/>
              </a:rPr>
              <a:t>Seventh</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Avenue</a:t>
            </a:r>
            <a:r>
              <a:rPr lang="pl-PL" sz="1200" dirty="0" smtClean="0">
                <a:latin typeface="Arial" pitchFamily="34" charset="0"/>
                <a:cs typeface="Arial" pitchFamily="34" charset="0"/>
              </a:rPr>
              <a:t>, wcześniej Lehman Brothers </a:t>
            </a:r>
            <a:r>
              <a:rPr lang="pl-PL" sz="1200" dirty="0" err="1" smtClean="0">
                <a:latin typeface="Arial" pitchFamily="34" charset="0"/>
                <a:cs typeface="Arial" pitchFamily="34" charset="0"/>
              </a:rPr>
              <a:t>Building</a:t>
            </a:r>
            <a:r>
              <a:rPr lang="pl-PL" sz="1200" dirty="0" smtClean="0">
                <a:latin typeface="Arial" pitchFamily="34" charset="0"/>
                <a:cs typeface="Arial" pitchFamily="34" charset="0"/>
              </a:rPr>
              <a:t>, obecnie należący do Barclays Capital i Rockefeller Group.</a:t>
            </a:r>
          </a:p>
          <a:p>
            <a:r>
              <a:rPr lang="pl-PL" sz="1200" dirty="0" smtClean="0">
                <a:latin typeface="Arial" pitchFamily="34" charset="0"/>
                <a:cs typeface="Arial" pitchFamily="34" charset="0"/>
              </a:rPr>
              <a:t>1251 &amp; 1211, budynki niezależne, należące do prywatnych inwestorów, zarządzane przez Rockefeller Group.</a:t>
            </a:r>
          </a:p>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aciek\Pictures\RockefellerCenter.jpg"/>
          <p:cNvPicPr>
            <a:picLocks noChangeAspect="1" noChangeArrowheads="1"/>
          </p:cNvPicPr>
          <p:nvPr/>
        </p:nvPicPr>
        <p:blipFill>
          <a:blip r:embed="rId2" cstate="print"/>
          <a:srcRect/>
          <a:stretch>
            <a:fillRect/>
          </a:stretch>
        </p:blipFill>
        <p:spPr bwMode="auto">
          <a:xfrm>
            <a:off x="0" y="0"/>
            <a:ext cx="5092824" cy="3819618"/>
          </a:xfrm>
          <a:prstGeom prst="rect">
            <a:avLst/>
          </a:prstGeom>
          <a:noFill/>
        </p:spPr>
      </p:pic>
      <p:pic>
        <p:nvPicPr>
          <p:cNvPr id="4098" name="Picture 2" descr="C:\Users\Maciek\Pictures\centrum-rockefellera-3.jpg"/>
          <p:cNvPicPr>
            <a:picLocks noChangeAspect="1" noChangeArrowheads="1"/>
          </p:cNvPicPr>
          <p:nvPr/>
        </p:nvPicPr>
        <p:blipFill>
          <a:blip r:embed="rId3" cstate="print"/>
          <a:srcRect/>
          <a:stretch>
            <a:fillRect/>
          </a:stretch>
        </p:blipFill>
        <p:spPr bwMode="auto">
          <a:xfrm>
            <a:off x="683568" y="620688"/>
            <a:ext cx="5511440" cy="3600400"/>
          </a:xfrm>
          <a:prstGeom prst="rect">
            <a:avLst/>
          </a:prstGeom>
          <a:noFill/>
        </p:spPr>
      </p:pic>
      <p:pic>
        <p:nvPicPr>
          <p:cNvPr id="4104" name="Picture 8" descr="C:\Users\Maciek\Pictures\rockefeller-center.jpg"/>
          <p:cNvPicPr>
            <a:picLocks noChangeAspect="1" noChangeArrowheads="1"/>
          </p:cNvPicPr>
          <p:nvPr/>
        </p:nvPicPr>
        <p:blipFill>
          <a:blip r:embed="rId4" cstate="print"/>
          <a:srcRect/>
          <a:stretch>
            <a:fillRect/>
          </a:stretch>
        </p:blipFill>
        <p:spPr bwMode="auto">
          <a:xfrm>
            <a:off x="2267744" y="1196752"/>
            <a:ext cx="5196072" cy="3456384"/>
          </a:xfrm>
          <a:prstGeom prst="rect">
            <a:avLst/>
          </a:prstGeom>
          <a:noFill/>
        </p:spPr>
      </p:pic>
      <p:pic>
        <p:nvPicPr>
          <p:cNvPr id="4105" name="Picture 9" descr="C:\Users\Maciek\Pictures\rockefeller-center-ice-skating-rink4.jpg"/>
          <p:cNvPicPr>
            <a:picLocks noChangeAspect="1" noChangeArrowheads="1"/>
          </p:cNvPicPr>
          <p:nvPr/>
        </p:nvPicPr>
        <p:blipFill>
          <a:blip r:embed="rId5" cstate="print"/>
          <a:srcRect/>
          <a:stretch>
            <a:fillRect/>
          </a:stretch>
        </p:blipFill>
        <p:spPr bwMode="auto">
          <a:xfrm>
            <a:off x="3707904" y="1772816"/>
            <a:ext cx="4762500" cy="3162300"/>
          </a:xfrm>
          <a:prstGeom prst="rect">
            <a:avLst/>
          </a:prstGeom>
          <a:noFill/>
        </p:spPr>
      </p:pic>
      <p:pic>
        <p:nvPicPr>
          <p:cNvPr id="4101" name="Picture 5" descr="C:\Users\Maciek\Pictures\rockefeller-center-skating-rink-2.jpg"/>
          <p:cNvPicPr>
            <a:picLocks noChangeAspect="1" noChangeArrowheads="1"/>
          </p:cNvPicPr>
          <p:nvPr/>
        </p:nvPicPr>
        <p:blipFill>
          <a:blip r:embed="rId6" cstate="print"/>
          <a:srcRect/>
          <a:stretch>
            <a:fillRect/>
          </a:stretch>
        </p:blipFill>
        <p:spPr bwMode="auto">
          <a:xfrm>
            <a:off x="4406280" y="2708920"/>
            <a:ext cx="4737720" cy="3158480"/>
          </a:xfrm>
          <a:prstGeom prst="rect">
            <a:avLst/>
          </a:prstGeom>
          <a:noFill/>
        </p:spPr>
      </p:pic>
      <p:pic>
        <p:nvPicPr>
          <p:cNvPr id="4103" name="Picture 7" descr="C:\Users\Maciek\Pictures\z7330859X,Wokol-nowojorskiej-choinki-przy-Rockefeller-Center.jpg"/>
          <p:cNvPicPr>
            <a:picLocks noChangeAspect="1" noChangeArrowheads="1"/>
          </p:cNvPicPr>
          <p:nvPr/>
        </p:nvPicPr>
        <p:blipFill>
          <a:blip r:embed="rId7" cstate="print"/>
          <a:srcRect/>
          <a:stretch>
            <a:fillRect/>
          </a:stretch>
        </p:blipFill>
        <p:spPr bwMode="auto">
          <a:xfrm>
            <a:off x="0" y="3789041"/>
            <a:ext cx="4790572" cy="3068960"/>
          </a:xfrm>
          <a:prstGeom prst="rect">
            <a:avLst/>
          </a:prstGeom>
          <a:noFill/>
        </p:spPr>
      </p:pic>
      <p:pic>
        <p:nvPicPr>
          <p:cNvPr id="4106" name="Picture 10" descr="C:\Users\Maciek\Pictures\maloratsky-igor-angels-at-rockefeller-center.jpg"/>
          <p:cNvPicPr>
            <a:picLocks noChangeAspect="1" noChangeArrowheads="1"/>
          </p:cNvPicPr>
          <p:nvPr/>
        </p:nvPicPr>
        <p:blipFill>
          <a:blip r:embed="rId8" cstate="print"/>
          <a:srcRect/>
          <a:stretch>
            <a:fillRect/>
          </a:stretch>
        </p:blipFill>
        <p:spPr bwMode="auto">
          <a:xfrm>
            <a:off x="1259632" y="2281216"/>
            <a:ext cx="4896544" cy="3549994"/>
          </a:xfrm>
          <a:prstGeom prst="rect">
            <a:avLst/>
          </a:prstGeom>
          <a:noFill/>
        </p:spPr>
      </p:pic>
      <p:pic>
        <p:nvPicPr>
          <p:cNvPr id="4100" name="Picture 4" descr="C:\Users\Maciek\Pictures\550px-Xmastreenewyork06.jpg"/>
          <p:cNvPicPr>
            <a:picLocks noChangeAspect="1" noChangeArrowheads="1"/>
          </p:cNvPicPr>
          <p:nvPr/>
        </p:nvPicPr>
        <p:blipFill>
          <a:blip r:embed="rId9" cstate="print"/>
          <a:srcRect/>
          <a:stretch>
            <a:fillRect/>
          </a:stretch>
        </p:blipFill>
        <p:spPr bwMode="auto">
          <a:xfrm>
            <a:off x="3635896" y="-27384"/>
            <a:ext cx="4203551" cy="4585692"/>
          </a:xfrm>
          <a:prstGeom prst="rect">
            <a:avLst/>
          </a:prstGeom>
          <a:noFill/>
        </p:spPr>
      </p:pic>
      <p:pic>
        <p:nvPicPr>
          <p:cNvPr id="4102" name="Picture 6" descr="C:\Users\Maciek\Pictures\rockefeller_center_radiocity_4.jpg"/>
          <p:cNvPicPr>
            <a:picLocks noChangeAspect="1" noChangeArrowheads="1"/>
          </p:cNvPicPr>
          <p:nvPr/>
        </p:nvPicPr>
        <p:blipFill>
          <a:blip r:embed="rId10" cstate="print"/>
          <a:srcRect/>
          <a:stretch>
            <a:fillRect/>
          </a:stretch>
        </p:blipFill>
        <p:spPr bwMode="auto">
          <a:xfrm>
            <a:off x="5724128" y="0"/>
            <a:ext cx="3419872" cy="4572000"/>
          </a:xfrm>
          <a:prstGeom prst="rect">
            <a:avLst/>
          </a:prstGeom>
          <a:noFill/>
        </p:spPr>
      </p:pic>
      <p:pic>
        <p:nvPicPr>
          <p:cNvPr id="4107" name="Picture 11" descr="C:\Users\Maciek\Pictures\800px-NYC_Top_of_the_Rock_Pano.jpg"/>
          <p:cNvPicPr>
            <a:picLocks noChangeAspect="1" noChangeArrowheads="1"/>
          </p:cNvPicPr>
          <p:nvPr/>
        </p:nvPicPr>
        <p:blipFill>
          <a:blip r:embed="rId11" cstate="print"/>
          <a:srcRect/>
          <a:stretch>
            <a:fillRect/>
          </a:stretch>
        </p:blipFill>
        <p:spPr bwMode="auto">
          <a:xfrm>
            <a:off x="1524000" y="5124450"/>
            <a:ext cx="7620000" cy="1733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0-#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0-#ppt_w/2"/>
                                          </p:val>
                                        </p:tav>
                                        <p:tav tm="100000">
                                          <p:val>
                                            <p:strVal val="#ppt_x"/>
                                          </p:val>
                                        </p:tav>
                                      </p:tavLst>
                                    </p:anim>
                                    <p:anim calcmode="lin" valueType="num">
                                      <p:cBhvr additive="base">
                                        <p:cTn id="1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0-#ppt_w/2"/>
                                          </p:val>
                                        </p:tav>
                                        <p:tav tm="100000">
                                          <p:val>
                                            <p:strVal val="#ppt_x"/>
                                          </p:val>
                                        </p:tav>
                                      </p:tavLst>
                                    </p:anim>
                                    <p:anim calcmode="lin" valueType="num">
                                      <p:cBhvr additive="base">
                                        <p:cTn id="20"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105"/>
                                        </p:tgtEl>
                                        <p:attrNameLst>
                                          <p:attrName>style.visibility</p:attrName>
                                        </p:attrNameLst>
                                      </p:cBhvr>
                                      <p:to>
                                        <p:strVal val="visible"/>
                                      </p:to>
                                    </p:set>
                                    <p:anim calcmode="lin" valueType="num">
                                      <p:cBhvr additive="base">
                                        <p:cTn id="25" dur="500" fill="hold"/>
                                        <p:tgtEl>
                                          <p:spTgt spid="4105"/>
                                        </p:tgtEl>
                                        <p:attrNameLst>
                                          <p:attrName>ppt_x</p:attrName>
                                        </p:attrNameLst>
                                      </p:cBhvr>
                                      <p:tavLst>
                                        <p:tav tm="0">
                                          <p:val>
                                            <p:strVal val="0-#ppt_w/2"/>
                                          </p:val>
                                        </p:tav>
                                        <p:tav tm="100000">
                                          <p:val>
                                            <p:strVal val="#ppt_x"/>
                                          </p:val>
                                        </p:tav>
                                      </p:tavLst>
                                    </p:anim>
                                    <p:anim calcmode="lin" valueType="num">
                                      <p:cBhvr additive="base">
                                        <p:cTn id="26"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additive="base">
                                        <p:cTn id="31" dur="500" fill="hold"/>
                                        <p:tgtEl>
                                          <p:spTgt spid="4101"/>
                                        </p:tgtEl>
                                        <p:attrNameLst>
                                          <p:attrName>ppt_x</p:attrName>
                                        </p:attrNameLst>
                                      </p:cBhvr>
                                      <p:tavLst>
                                        <p:tav tm="0">
                                          <p:val>
                                            <p:strVal val="0-#ppt_w/2"/>
                                          </p:val>
                                        </p:tav>
                                        <p:tav tm="100000">
                                          <p:val>
                                            <p:strVal val="#ppt_x"/>
                                          </p:val>
                                        </p:tav>
                                      </p:tavLst>
                                    </p:anim>
                                    <p:anim calcmode="lin" valueType="num">
                                      <p:cBhvr additive="base">
                                        <p:cTn id="32"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additive="base">
                                        <p:cTn id="37" dur="500" fill="hold"/>
                                        <p:tgtEl>
                                          <p:spTgt spid="4103"/>
                                        </p:tgtEl>
                                        <p:attrNameLst>
                                          <p:attrName>ppt_x</p:attrName>
                                        </p:attrNameLst>
                                      </p:cBhvr>
                                      <p:tavLst>
                                        <p:tav tm="0">
                                          <p:val>
                                            <p:strVal val="#ppt_x"/>
                                          </p:val>
                                        </p:tav>
                                        <p:tav tm="100000">
                                          <p:val>
                                            <p:strVal val="#ppt_x"/>
                                          </p:val>
                                        </p:tav>
                                      </p:tavLst>
                                    </p:anim>
                                    <p:anim calcmode="lin" valueType="num">
                                      <p:cBhvr additive="base">
                                        <p:cTn id="3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6"/>
                                        </p:tgtEl>
                                        <p:attrNameLst>
                                          <p:attrName>style.visibility</p:attrName>
                                        </p:attrNameLst>
                                      </p:cBhvr>
                                      <p:to>
                                        <p:strVal val="visible"/>
                                      </p:to>
                                    </p:set>
                                    <p:anim calcmode="lin" valueType="num">
                                      <p:cBhvr additive="base">
                                        <p:cTn id="43" dur="500" fill="hold"/>
                                        <p:tgtEl>
                                          <p:spTgt spid="4106"/>
                                        </p:tgtEl>
                                        <p:attrNameLst>
                                          <p:attrName>ppt_x</p:attrName>
                                        </p:attrNameLst>
                                      </p:cBhvr>
                                      <p:tavLst>
                                        <p:tav tm="0">
                                          <p:val>
                                            <p:strVal val="#ppt_x"/>
                                          </p:val>
                                        </p:tav>
                                        <p:tav tm="100000">
                                          <p:val>
                                            <p:strVal val="#ppt_x"/>
                                          </p:val>
                                        </p:tav>
                                      </p:tavLst>
                                    </p:anim>
                                    <p:anim calcmode="lin" valueType="num">
                                      <p:cBhvr additive="base">
                                        <p:cTn id="44"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00"/>
                                        </p:tgtEl>
                                        <p:attrNameLst>
                                          <p:attrName>style.visibility</p:attrName>
                                        </p:attrNameLst>
                                      </p:cBhvr>
                                      <p:to>
                                        <p:strVal val="visible"/>
                                      </p:to>
                                    </p:set>
                                    <p:anim calcmode="lin" valueType="num">
                                      <p:cBhvr additive="base">
                                        <p:cTn id="49" dur="500" fill="hold"/>
                                        <p:tgtEl>
                                          <p:spTgt spid="4100"/>
                                        </p:tgtEl>
                                        <p:attrNameLst>
                                          <p:attrName>ppt_x</p:attrName>
                                        </p:attrNameLst>
                                      </p:cBhvr>
                                      <p:tavLst>
                                        <p:tav tm="0">
                                          <p:val>
                                            <p:strVal val="#ppt_x"/>
                                          </p:val>
                                        </p:tav>
                                        <p:tav tm="100000">
                                          <p:val>
                                            <p:strVal val="#ppt_x"/>
                                          </p:val>
                                        </p:tav>
                                      </p:tavLst>
                                    </p:anim>
                                    <p:anim calcmode="lin" valueType="num">
                                      <p:cBhvr additive="base">
                                        <p:cTn id="5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additive="base">
                                        <p:cTn id="55" dur="500" fill="hold"/>
                                        <p:tgtEl>
                                          <p:spTgt spid="4102"/>
                                        </p:tgtEl>
                                        <p:attrNameLst>
                                          <p:attrName>ppt_x</p:attrName>
                                        </p:attrNameLst>
                                      </p:cBhvr>
                                      <p:tavLst>
                                        <p:tav tm="0">
                                          <p:val>
                                            <p:strVal val="#ppt_x"/>
                                          </p:val>
                                        </p:tav>
                                        <p:tav tm="100000">
                                          <p:val>
                                            <p:strVal val="#ppt_x"/>
                                          </p:val>
                                        </p:tav>
                                      </p:tavLst>
                                    </p:anim>
                                    <p:anim calcmode="lin" valueType="num">
                                      <p:cBhvr additive="base">
                                        <p:cTn id="5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107"/>
                                        </p:tgtEl>
                                        <p:attrNameLst>
                                          <p:attrName>style.visibility</p:attrName>
                                        </p:attrNameLst>
                                      </p:cBhvr>
                                      <p:to>
                                        <p:strVal val="visible"/>
                                      </p:to>
                                    </p:set>
                                    <p:anim calcmode="lin" valueType="num">
                                      <p:cBhvr additive="base">
                                        <p:cTn id="61" dur="500" fill="hold"/>
                                        <p:tgtEl>
                                          <p:spTgt spid="4107"/>
                                        </p:tgtEl>
                                        <p:attrNameLst>
                                          <p:attrName>ppt_x</p:attrName>
                                        </p:attrNameLst>
                                      </p:cBhvr>
                                      <p:tavLst>
                                        <p:tav tm="0">
                                          <p:val>
                                            <p:strVal val="1+#ppt_w/2"/>
                                          </p:val>
                                        </p:tav>
                                        <p:tav tm="100000">
                                          <p:val>
                                            <p:strVal val="#ppt_x"/>
                                          </p:val>
                                        </p:tav>
                                      </p:tavLst>
                                    </p:anim>
                                    <p:anim calcmode="lin" valueType="num">
                                      <p:cBhvr additive="base">
                                        <p:cTn id="62"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23528" y="2749571"/>
            <a:ext cx="83164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smtClean="0"/>
              <a:t/>
            </a:r>
            <a:br>
              <a:rPr lang="en-US" sz="1200" dirty="0" smtClean="0"/>
            </a:br>
            <a:endParaRPr lang="en-US" sz="1200"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Maciek\Pictures\manhattan.gif"/>
          <p:cNvPicPr>
            <a:picLocks noChangeAspect="1" noChangeArrowheads="1"/>
          </p:cNvPicPr>
          <p:nvPr/>
        </p:nvPicPr>
        <p:blipFill>
          <a:blip r:embed="rId2" cstate="print"/>
          <a:srcRect/>
          <a:stretch>
            <a:fillRect/>
          </a:stretch>
        </p:blipFill>
        <p:spPr bwMode="auto">
          <a:xfrm>
            <a:off x="2987824" y="42744"/>
            <a:ext cx="3024336" cy="6815256"/>
          </a:xfrm>
          <a:prstGeom prst="rect">
            <a:avLst/>
          </a:prstGeom>
          <a:noFill/>
        </p:spPr>
      </p:pic>
      <p:sp>
        <p:nvSpPr>
          <p:cNvPr id="4" name="Elipsa 3"/>
          <p:cNvSpPr/>
          <p:nvPr/>
        </p:nvSpPr>
        <p:spPr>
          <a:xfrm>
            <a:off x="4067944" y="2204864"/>
            <a:ext cx="914400" cy="698376"/>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6224692" y="3275692"/>
            <a:ext cx="2399247" cy="369332"/>
          </a:xfrm>
          <a:prstGeom prst="rect">
            <a:avLst/>
          </a:prstGeom>
        </p:spPr>
        <p:txBody>
          <a:bodyPr wrap="none">
            <a:spAutoFit/>
          </a:bodyPr>
          <a:lstStyle/>
          <a:p>
            <a:r>
              <a:rPr lang="pl-PL" b="1" dirty="0" smtClean="0">
                <a:solidFill>
                  <a:schemeClr val="tx2"/>
                </a:solidFill>
              </a:rPr>
              <a:t>Z Centrum Rockefellera</a:t>
            </a:r>
            <a:endParaRPr lang="pl-PL" b="1" dirty="0">
              <a:solidFill>
                <a:schemeClr val="tx2"/>
              </a:solidFill>
            </a:endParaRPr>
          </a:p>
        </p:txBody>
      </p:sp>
      <p:cxnSp>
        <p:nvCxnSpPr>
          <p:cNvPr id="7" name="Łącznik prosty ze strzałką 6"/>
          <p:cNvCxnSpPr/>
          <p:nvPr/>
        </p:nvCxnSpPr>
        <p:spPr>
          <a:xfrm flipH="1" flipV="1">
            <a:off x="5004048" y="2708920"/>
            <a:ext cx="1224136" cy="648072"/>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Elipsa 7"/>
          <p:cNvSpPr/>
          <p:nvPr/>
        </p:nvSpPr>
        <p:spPr>
          <a:xfrm>
            <a:off x="4449688" y="1052736"/>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6012160" y="2267580"/>
            <a:ext cx="3126177" cy="646331"/>
          </a:xfrm>
          <a:prstGeom prst="rect">
            <a:avLst/>
          </a:prstGeom>
        </p:spPr>
        <p:txBody>
          <a:bodyPr wrap="none">
            <a:spAutoFit/>
          </a:bodyPr>
          <a:lstStyle/>
          <a:p>
            <a:r>
              <a:rPr lang="pl-PL" b="1" dirty="0" smtClean="0">
                <a:solidFill>
                  <a:srgbClr val="FF0000"/>
                </a:solidFill>
              </a:rPr>
              <a:t>Do Muzeum </a:t>
            </a:r>
            <a:r>
              <a:rPr lang="pl-PL" b="1" dirty="0" err="1" smtClean="0">
                <a:solidFill>
                  <a:srgbClr val="FF0000"/>
                </a:solidFill>
              </a:rPr>
              <a:t>Guggenheima</a:t>
            </a:r>
            <a:endParaRPr lang="pl-PL" b="1" dirty="0" smtClean="0">
              <a:solidFill>
                <a:srgbClr val="FF0000"/>
              </a:solidFill>
            </a:endParaRPr>
          </a:p>
          <a:p>
            <a:r>
              <a:rPr lang="en-US" b="1" i="1" dirty="0" smtClean="0">
                <a:solidFill>
                  <a:srgbClr val="FF0000"/>
                </a:solidFill>
              </a:rPr>
              <a:t>1071 Fifth Avenue</a:t>
            </a:r>
            <a:r>
              <a:rPr lang="pl-PL" b="1" i="1" dirty="0" smtClean="0">
                <a:solidFill>
                  <a:srgbClr val="FF0000"/>
                </a:solidFill>
              </a:rPr>
              <a:t>/</a:t>
            </a:r>
            <a:r>
              <a:rPr lang="en-US" b="1" i="1" dirty="0" smtClean="0">
                <a:solidFill>
                  <a:srgbClr val="FF0000"/>
                </a:solidFill>
              </a:rPr>
              <a:t> 89th Street</a:t>
            </a:r>
            <a:endParaRPr lang="pl-PL" b="1" dirty="0">
              <a:solidFill>
                <a:srgbClr val="FF0000"/>
              </a:solidFill>
            </a:endParaRPr>
          </a:p>
        </p:txBody>
      </p:sp>
      <p:cxnSp>
        <p:nvCxnSpPr>
          <p:cNvPr id="10" name="Łącznik prosty ze strzałką 9"/>
          <p:cNvCxnSpPr/>
          <p:nvPr/>
        </p:nvCxnSpPr>
        <p:spPr>
          <a:xfrm flipH="1" flipV="1">
            <a:off x="5364088" y="1556792"/>
            <a:ext cx="1224136" cy="64807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rot="17808031">
            <a:off x="-478248" y="3252416"/>
            <a:ext cx="3896580" cy="923330"/>
          </a:xfrm>
          <a:prstGeom prst="rect">
            <a:avLst/>
          </a:prstGeom>
        </p:spPr>
        <p:txBody>
          <a:bodyPr wrap="none">
            <a:spAutoFit/>
          </a:bodyPr>
          <a:lstStyle/>
          <a:p>
            <a:r>
              <a:rPr lang="pl-PL" b="1" dirty="0" smtClean="0">
                <a:solidFill>
                  <a:srgbClr val="FF0000"/>
                </a:solidFill>
              </a:rPr>
              <a:t>Do Muzeum </a:t>
            </a:r>
            <a:r>
              <a:rPr lang="pl-PL" b="1" dirty="0" err="1" smtClean="0">
                <a:solidFill>
                  <a:srgbClr val="FF0000"/>
                </a:solidFill>
              </a:rPr>
              <a:t>Guggenheima</a:t>
            </a:r>
            <a:endParaRPr lang="pl-PL" b="1" dirty="0" smtClean="0">
              <a:solidFill>
                <a:srgbClr val="FF0000"/>
              </a:solidFill>
            </a:endParaRPr>
          </a:p>
          <a:p>
            <a:r>
              <a:rPr lang="pl-PL" b="1" dirty="0" smtClean="0">
                <a:solidFill>
                  <a:srgbClr val="FF0000"/>
                </a:solidFill>
              </a:rPr>
              <a:t>Można dostać się metrem </a:t>
            </a:r>
            <a:r>
              <a:rPr lang="pl-PL" b="1" dirty="0" err="1" smtClean="0">
                <a:solidFill>
                  <a:schemeClr val="tx2">
                    <a:lumMod val="50000"/>
                  </a:schemeClr>
                </a:solidFill>
              </a:rPr>
              <a:t>lnią</a:t>
            </a:r>
            <a:r>
              <a:rPr lang="pl-PL" b="1" dirty="0" smtClean="0">
                <a:solidFill>
                  <a:schemeClr val="tx2">
                    <a:lumMod val="50000"/>
                  </a:schemeClr>
                </a:solidFill>
              </a:rPr>
              <a:t> 4, 5,6</a:t>
            </a:r>
          </a:p>
          <a:p>
            <a:r>
              <a:rPr lang="pl-PL" b="1" dirty="0" smtClean="0">
                <a:solidFill>
                  <a:srgbClr val="FF0000"/>
                </a:solidFill>
              </a:rPr>
              <a:t>autobusem </a:t>
            </a:r>
            <a:r>
              <a:rPr lang="pl-PL" b="1" dirty="0" smtClean="0">
                <a:solidFill>
                  <a:schemeClr val="tx2">
                    <a:lumMod val="50000"/>
                  </a:schemeClr>
                </a:solidFill>
              </a:rPr>
              <a:t>M1, M2, M3</a:t>
            </a:r>
            <a:r>
              <a:rPr lang="pl-PL" b="1" dirty="0" smtClean="0">
                <a:solidFill>
                  <a:srgbClr val="FF0000"/>
                </a:solidFill>
              </a:rPr>
              <a:t>, samochodem</a:t>
            </a:r>
            <a:endParaRPr lang="pl-PL"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aciek\Pictures\500px-Flag_of_New_York_City_svg.png"/>
          <p:cNvPicPr>
            <a:picLocks noChangeAspect="1" noChangeArrowheads="1"/>
          </p:cNvPicPr>
          <p:nvPr/>
        </p:nvPicPr>
        <p:blipFill>
          <a:blip r:embed="rId2" cstate="print"/>
          <a:srcRect/>
          <a:stretch>
            <a:fillRect/>
          </a:stretch>
        </p:blipFill>
        <p:spPr bwMode="auto">
          <a:xfrm>
            <a:off x="0" y="620688"/>
            <a:ext cx="9144000" cy="5472608"/>
          </a:xfrm>
          <a:prstGeom prst="rect">
            <a:avLst/>
          </a:prstGeom>
          <a:noFill/>
        </p:spPr>
      </p:pic>
      <p:sp>
        <p:nvSpPr>
          <p:cNvPr id="2" name="Tytuł 1"/>
          <p:cNvSpPr>
            <a:spLocks noGrp="1"/>
          </p:cNvSpPr>
          <p:nvPr>
            <p:ph type="title"/>
          </p:nvPr>
        </p:nvSpPr>
        <p:spPr/>
        <p:txBody>
          <a:bodyPr>
            <a:noAutofit/>
          </a:bodyPr>
          <a:lstStyle/>
          <a:p>
            <a:r>
              <a:rPr lang="pl-PL" sz="1200" dirty="0" smtClean="0"/>
              <a:t/>
            </a:r>
            <a:br>
              <a:rPr lang="pl-PL" sz="1200" dirty="0" smtClean="0"/>
            </a:br>
            <a:r>
              <a:rPr lang="pl-PL" sz="1200" dirty="0"/>
              <a:t/>
            </a:r>
            <a:br>
              <a:rPr lang="pl-PL" sz="1200" dirty="0"/>
            </a:br>
            <a:r>
              <a:rPr lang="pl-PL" sz="1200" dirty="0" smtClean="0"/>
              <a:t/>
            </a:r>
            <a:br>
              <a:rPr lang="pl-PL" sz="1200" dirty="0" smtClean="0"/>
            </a:br>
            <a:r>
              <a:rPr lang="pl-PL" sz="1200" dirty="0"/>
              <a:t/>
            </a:r>
            <a:br>
              <a:rPr lang="pl-PL" sz="1200" dirty="0"/>
            </a:br>
            <a:r>
              <a:rPr lang="pl-PL" sz="1200" dirty="0" smtClean="0"/>
              <a:t/>
            </a:r>
            <a:br>
              <a:rPr lang="pl-PL" sz="1200" dirty="0" smtClean="0"/>
            </a:br>
            <a:r>
              <a:rPr lang="pl-PL" sz="1200" dirty="0"/>
              <a:t/>
            </a:r>
            <a:br>
              <a:rPr lang="pl-PL" sz="1200" dirty="0"/>
            </a:br>
            <a:r>
              <a:rPr lang="pl-PL" sz="1200" dirty="0" smtClean="0"/>
              <a:t/>
            </a:r>
            <a:br>
              <a:rPr lang="pl-PL" sz="1200" dirty="0" smtClean="0"/>
            </a:br>
            <a:r>
              <a:rPr lang="pl-PL" sz="1200" dirty="0" smtClean="0"/>
              <a:t/>
            </a:r>
            <a:br>
              <a:rPr lang="pl-PL" sz="1200" dirty="0" smtClean="0"/>
            </a:br>
            <a:r>
              <a:rPr lang="pl-PL" sz="1200" dirty="0"/>
              <a:t/>
            </a:r>
            <a:br>
              <a:rPr lang="pl-PL" sz="1200" dirty="0"/>
            </a:br>
            <a:r>
              <a:rPr lang="en-US" sz="1200" dirty="0" smtClean="0"/>
              <a:t/>
            </a:r>
            <a:br>
              <a:rPr lang="en-US" sz="1200" dirty="0" smtClean="0"/>
            </a:br>
            <a:endParaRPr lang="pl-PL" sz="1200" dirty="0"/>
          </a:p>
        </p:txBody>
      </p:sp>
      <p:sp>
        <p:nvSpPr>
          <p:cNvPr id="7" name="Symbol zastępczy zawartości 6"/>
          <p:cNvSpPr>
            <a:spLocks noGrp="1"/>
          </p:cNvSpPr>
          <p:nvPr>
            <p:ph idx="1"/>
          </p:nvPr>
        </p:nvSpPr>
        <p:spPr>
          <a:xfrm rot="20654353">
            <a:off x="1445760" y="1365597"/>
            <a:ext cx="8229600" cy="676672"/>
          </a:xfrm>
        </p:spPr>
        <p:txBody>
          <a:bodyPr/>
          <a:lstStyle/>
          <a:p>
            <a:pPr>
              <a:buNone/>
            </a:pPr>
            <a:r>
              <a:rPr lang="pl-PL" dirty="0" smtClean="0"/>
              <a:t>	</a:t>
            </a:r>
            <a:r>
              <a:rPr lang="pl-PL" b="1" dirty="0" smtClean="0">
                <a:solidFill>
                  <a:schemeClr val="tx1">
                    <a:lumMod val="85000"/>
                    <a:lumOff val="15000"/>
                  </a:schemeClr>
                </a:solidFill>
              </a:rPr>
              <a:t>Nowy Jork - miasto, które nigdy nie śpi</a:t>
            </a:r>
            <a:endParaRPr lang="pl-PL" b="1" dirty="0">
              <a:solidFill>
                <a:schemeClr val="tx1">
                  <a:lumMod val="85000"/>
                  <a:lumOff val="15000"/>
                </a:schemeClr>
              </a:solidFill>
            </a:endParaRPr>
          </a:p>
        </p:txBody>
      </p:sp>
      <p:graphicFrame>
        <p:nvGraphicFramePr>
          <p:cNvPr id="6" name="Tabela 5"/>
          <p:cNvGraphicFramePr>
            <a:graphicFrameLocks noGrp="1"/>
          </p:cNvGraphicFramePr>
          <p:nvPr/>
        </p:nvGraphicFramePr>
        <p:xfrm>
          <a:off x="1524000" y="3108960"/>
          <a:ext cx="6096000" cy="640080"/>
        </p:xfrm>
        <a:graphic>
          <a:graphicData uri="http://schemas.openxmlformats.org/drawingml/2006/table">
            <a:tbl>
              <a:tblPr/>
              <a:tblGrid>
                <a:gridCol w="6096000"/>
              </a:tblGrid>
              <a:tr h="0">
                <a:tc>
                  <a:txBody>
                    <a:bodyPr/>
                    <a:lstStyle/>
                    <a:p>
                      <a:pPr marL="0" marR="0" algn="l">
                        <a:spcBef>
                          <a:spcPts val="0"/>
                        </a:spcBef>
                        <a:spcAft>
                          <a:spcPts val="0"/>
                        </a:spcAft>
                      </a:pPr>
                      <a:r>
                        <a:rPr lang="pl-PL" dirty="0">
                          <a:solidFill>
                            <a:srgbClr val="000000"/>
                          </a:solidFill>
                          <a:latin typeface="arial"/>
                        </a:rPr>
                        <a:t/>
                      </a:r>
                      <a:br>
                        <a:rPr lang="pl-PL" dirty="0">
                          <a:solidFill>
                            <a:srgbClr val="000000"/>
                          </a:solidFill>
                          <a:latin typeface="arial"/>
                        </a:rPr>
                      </a:br>
                      <a:endParaRPr lang="pl-PL" dirty="0">
                        <a:solidFill>
                          <a:srgbClr val="000000"/>
                        </a:solidFill>
                        <a:latin typeface="arial"/>
                      </a:endParaRPr>
                    </a:p>
                  </a:txBody>
                  <a:tcPr anchor="ctr">
                    <a:lnL>
                      <a:noFill/>
                    </a:lnL>
                    <a:lnR>
                      <a:noFill/>
                    </a:lnR>
                    <a:lnT>
                      <a:noFill/>
                    </a:lnT>
                    <a:lnB>
                      <a:noFill/>
                    </a:lnB>
                  </a:tcPr>
                </a:tc>
              </a:tr>
            </a:tbl>
          </a:graphicData>
        </a:graphic>
      </p:graphicFrame>
      <p:sp>
        <p:nvSpPr>
          <p:cNvPr id="8" name="Symbol zastępczy zawartości 6"/>
          <p:cNvSpPr txBox="1">
            <a:spLocks/>
          </p:cNvSpPr>
          <p:nvPr/>
        </p:nvSpPr>
        <p:spPr>
          <a:xfrm rot="20654353">
            <a:off x="10194" y="4595505"/>
            <a:ext cx="9320957" cy="6766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l-PL" sz="2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r>
              <a:rPr kumimoji="0" lang="pl-PL" sz="28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Nowy Jork – Wielkie Jabłko – Big Apple – symbol obfitości </a:t>
            </a:r>
            <a:endParaRPr kumimoji="0" lang="pl-PL" sz="28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9" name="Symbol zastępczy zawartości 6"/>
          <p:cNvSpPr txBox="1">
            <a:spLocks/>
          </p:cNvSpPr>
          <p:nvPr/>
        </p:nvSpPr>
        <p:spPr>
          <a:xfrm rot="20547627">
            <a:off x="738246" y="2949773"/>
            <a:ext cx="8229600" cy="6766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l-PL" sz="32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32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Nowy Jork – Stolica</a:t>
            </a:r>
            <a:r>
              <a:rPr kumimoji="0" lang="pl-PL" sz="3200" b="1" i="0" u="none" strike="noStrike" kern="1200" cap="none" spc="0" normalizeH="0" noProof="0" dirty="0" smtClean="0">
                <a:ln>
                  <a:noFill/>
                </a:ln>
                <a:solidFill>
                  <a:schemeClr val="tx1">
                    <a:lumMod val="85000"/>
                    <a:lumOff val="15000"/>
                  </a:schemeClr>
                </a:solidFill>
                <a:effectLst/>
                <a:uLnTx/>
                <a:uFillTx/>
                <a:latin typeface="+mn-lt"/>
                <a:ea typeface="+mn-ea"/>
                <a:cs typeface="+mn-cs"/>
              </a:rPr>
              <a:t> Świata</a:t>
            </a:r>
            <a:endParaRPr kumimoji="0" lang="pl-PL" sz="32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143922"/>
            <a:ext cx="9144000" cy="2739211"/>
          </a:xfrm>
          <a:prstGeom prst="rect">
            <a:avLst/>
          </a:prstGeom>
        </p:spPr>
        <p:txBody>
          <a:bodyPr wrap="square">
            <a:spAutoFit/>
          </a:bodyPr>
          <a:lstStyle/>
          <a:p>
            <a:pPr algn="ctr"/>
            <a:r>
              <a:rPr lang="pl-PL" sz="1600" b="1" dirty="0" smtClean="0">
                <a:solidFill>
                  <a:srgbClr val="FF0000"/>
                </a:solidFill>
                <a:latin typeface="Arial" pitchFamily="34" charset="0"/>
                <a:cs typeface="Arial" pitchFamily="34" charset="0"/>
              </a:rPr>
              <a:t>Jak dostać się do Muzeum </a:t>
            </a:r>
            <a:r>
              <a:rPr lang="pl-PL" sz="1600" b="1" dirty="0" err="1" smtClean="0">
                <a:solidFill>
                  <a:srgbClr val="FF0000"/>
                </a:solidFill>
                <a:latin typeface="Arial" pitchFamily="34" charset="0"/>
                <a:cs typeface="Arial" pitchFamily="34" charset="0"/>
              </a:rPr>
              <a:t>Guggenheima</a:t>
            </a:r>
            <a:r>
              <a:rPr lang="pl-PL" sz="1600" b="1" dirty="0" smtClean="0">
                <a:solidFill>
                  <a:srgbClr val="FF0000"/>
                </a:solidFill>
                <a:latin typeface="Arial" pitchFamily="34" charset="0"/>
                <a:cs typeface="Arial" pitchFamily="34" charset="0"/>
              </a:rPr>
              <a:t>?</a:t>
            </a: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200" b="1" cap="all" dirty="0" smtClean="0">
                <a:latin typeface="Arial" pitchFamily="34" charset="0"/>
                <a:cs typeface="Arial" pitchFamily="34" charset="0"/>
              </a:rPr>
              <a:t>Metrem</a:t>
            </a:r>
            <a:endParaRPr lang="en-US" sz="1200" b="1" cap="all" dirty="0" smtClean="0">
              <a:latin typeface="Arial" pitchFamily="34" charset="0"/>
              <a:cs typeface="Arial" pitchFamily="34" charset="0"/>
            </a:endParaRPr>
          </a:p>
          <a:p>
            <a:r>
              <a:rPr lang="pl-PL" sz="1200" dirty="0" smtClean="0">
                <a:latin typeface="Arial" pitchFamily="34" charset="0"/>
                <a:cs typeface="Arial" pitchFamily="34" charset="0"/>
              </a:rPr>
              <a:t>Liniami </a:t>
            </a:r>
            <a:r>
              <a:rPr lang="en-US" sz="1200" dirty="0" smtClean="0">
                <a:latin typeface="Arial" pitchFamily="34" charset="0"/>
                <a:cs typeface="Arial" pitchFamily="34" charset="0"/>
              </a:rPr>
              <a:t>4, 5</a:t>
            </a:r>
            <a:r>
              <a:rPr lang="pl-PL" sz="1200" dirty="0" smtClean="0">
                <a:latin typeface="Arial" pitchFamily="34" charset="0"/>
                <a:cs typeface="Arial" pitchFamily="34" charset="0"/>
              </a:rPr>
              <a:t> lub</a:t>
            </a:r>
            <a:r>
              <a:rPr lang="en-US" sz="1200" dirty="0" smtClean="0">
                <a:latin typeface="Arial" pitchFamily="34" charset="0"/>
                <a:cs typeface="Arial" pitchFamily="34" charset="0"/>
              </a:rPr>
              <a:t> 6 </a:t>
            </a:r>
            <a:r>
              <a:rPr lang="pl-PL" sz="1200" dirty="0" smtClean="0">
                <a:latin typeface="Arial" pitchFamily="34" charset="0"/>
                <a:cs typeface="Arial" pitchFamily="34" charset="0"/>
              </a:rPr>
              <a:t>do ulicy </a:t>
            </a:r>
            <a:r>
              <a:rPr lang="en-US" sz="1200" dirty="0" smtClean="0">
                <a:latin typeface="Arial" pitchFamily="34" charset="0"/>
                <a:cs typeface="Arial" pitchFamily="34" charset="0"/>
              </a:rPr>
              <a:t> 86t</a:t>
            </a:r>
            <a:r>
              <a:rPr lang="pl-PL" sz="1200" dirty="0" smtClean="0">
                <a:latin typeface="Arial" pitchFamily="34" charset="0"/>
                <a:cs typeface="Arial" pitchFamily="34" charset="0"/>
              </a:rPr>
              <a:t>ej.  Iść na wschód</a:t>
            </a:r>
            <a:r>
              <a:rPr lang="en-US" sz="1200" dirty="0" smtClean="0">
                <a:latin typeface="Arial" pitchFamily="34" charset="0"/>
                <a:cs typeface="Arial" pitchFamily="34" charset="0"/>
              </a:rPr>
              <a:t>  86t </a:t>
            </a:r>
            <a:r>
              <a:rPr lang="pl-PL" sz="1200" dirty="0" smtClean="0">
                <a:latin typeface="Arial" pitchFamily="34" charset="0"/>
                <a:cs typeface="Arial" pitchFamily="34" charset="0"/>
              </a:rPr>
              <a:t>ą , skręcić w prawo w 5 Aleję i kierować się na północ do </a:t>
            </a:r>
            <a:r>
              <a:rPr lang="en-US" sz="1200" dirty="0" smtClean="0">
                <a:latin typeface="Arial" pitchFamily="34" charset="0"/>
                <a:cs typeface="Arial" pitchFamily="34" charset="0"/>
              </a:rPr>
              <a:t> </a:t>
            </a:r>
            <a:r>
              <a:rPr lang="pl-PL" sz="1200" dirty="0" smtClean="0">
                <a:latin typeface="Arial" pitchFamily="34" charset="0"/>
                <a:cs typeface="Arial" pitchFamily="34" charset="0"/>
              </a:rPr>
              <a:t>ulicy </a:t>
            </a:r>
            <a:r>
              <a:rPr lang="en-US" sz="1200" dirty="0" smtClean="0">
                <a:latin typeface="Arial" pitchFamily="34" charset="0"/>
                <a:cs typeface="Arial" pitchFamily="34" charset="0"/>
              </a:rPr>
              <a:t>88</a:t>
            </a:r>
            <a:r>
              <a:rPr lang="pl-PL" sz="1200" dirty="0" smtClean="0">
                <a:latin typeface="Arial" pitchFamily="34" charset="0"/>
                <a:cs typeface="Arial" pitchFamily="34" charset="0"/>
              </a:rPr>
              <a:t>mej. </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endParaRPr lang="pl-PL" sz="1200" dirty="0" smtClean="0">
              <a:latin typeface="Arial" pitchFamily="34" charset="0"/>
              <a:cs typeface="Arial" pitchFamily="34" charset="0"/>
            </a:endParaRPr>
          </a:p>
          <a:p>
            <a:r>
              <a:rPr lang="pl-PL" sz="1200" b="1" cap="all" dirty="0" smtClean="0">
                <a:latin typeface="Arial" pitchFamily="34" charset="0"/>
                <a:cs typeface="Arial" pitchFamily="34" charset="0"/>
              </a:rPr>
              <a:t>AUTOBUSEM</a:t>
            </a:r>
            <a:endParaRPr lang="en-US" sz="1200" b="1" cap="all" dirty="0" smtClean="0">
              <a:latin typeface="Arial" pitchFamily="34" charset="0"/>
              <a:cs typeface="Arial" pitchFamily="34" charset="0"/>
            </a:endParaRPr>
          </a:p>
          <a:p>
            <a:r>
              <a:rPr lang="pl-PL" sz="1200" dirty="0" smtClean="0">
                <a:latin typeface="Arial" pitchFamily="34" charset="0"/>
                <a:cs typeface="Arial" pitchFamily="34" charset="0"/>
              </a:rPr>
              <a:t>Liniami </a:t>
            </a:r>
            <a:r>
              <a:rPr lang="en-US" sz="1200" dirty="0" smtClean="0">
                <a:latin typeface="Arial" pitchFamily="34" charset="0"/>
                <a:cs typeface="Arial" pitchFamily="34" charset="0"/>
              </a:rPr>
              <a:t>M1, M2, M3</a:t>
            </a:r>
            <a:r>
              <a:rPr lang="pl-PL" sz="1200" dirty="0" smtClean="0">
                <a:latin typeface="Arial" pitchFamily="34" charset="0"/>
                <a:cs typeface="Arial" pitchFamily="34" charset="0"/>
              </a:rPr>
              <a:t> lub </a:t>
            </a:r>
            <a:r>
              <a:rPr lang="en-US" sz="1200" dirty="0" smtClean="0">
                <a:latin typeface="Arial" pitchFamily="34" charset="0"/>
                <a:cs typeface="Arial" pitchFamily="34" charset="0"/>
              </a:rPr>
              <a:t>M4 </a:t>
            </a:r>
            <a:r>
              <a:rPr lang="pl-PL" sz="1200" dirty="0" smtClean="0">
                <a:latin typeface="Arial" pitchFamily="34" charset="0"/>
                <a:cs typeface="Arial" pitchFamily="34" charset="0"/>
              </a:rPr>
              <a:t>do </a:t>
            </a:r>
            <a:r>
              <a:rPr lang="en-US" sz="1200" dirty="0" smtClean="0">
                <a:latin typeface="Arial" pitchFamily="34" charset="0"/>
                <a:cs typeface="Arial" pitchFamily="34" charset="0"/>
              </a:rPr>
              <a:t>Madison </a:t>
            </a:r>
            <a:r>
              <a:rPr lang="pl-PL" sz="1200" dirty="0" smtClean="0">
                <a:latin typeface="Arial" pitchFamily="34" charset="0"/>
                <a:cs typeface="Arial" pitchFamily="34" charset="0"/>
              </a:rPr>
              <a:t>lub </a:t>
            </a:r>
            <a:r>
              <a:rPr lang="en-US" sz="1200" dirty="0" smtClean="0">
                <a:latin typeface="Arial" pitchFamily="34" charset="0"/>
                <a:cs typeface="Arial" pitchFamily="34" charset="0"/>
              </a:rPr>
              <a:t>Fifth Avenue.</a:t>
            </a: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200" b="1" cap="all" dirty="0" smtClean="0">
                <a:latin typeface="Arial" pitchFamily="34" charset="0"/>
                <a:cs typeface="Arial" pitchFamily="34" charset="0"/>
              </a:rPr>
              <a:t>SAMOCHODEM</a:t>
            </a:r>
            <a:endParaRPr lang="en-US" sz="1200" b="1" cap="all" dirty="0" smtClean="0">
              <a:latin typeface="Arial" pitchFamily="34" charset="0"/>
              <a:cs typeface="Arial" pitchFamily="34" charset="0"/>
            </a:endParaRP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b="1" dirty="0" smtClean="0">
                <a:latin typeface="Arial" pitchFamily="34" charset="0"/>
                <a:cs typeface="Arial" pitchFamily="34" charset="0"/>
              </a:rPr>
              <a:t>Parking</a:t>
            </a:r>
            <a:r>
              <a:rPr lang="pl-PL" sz="1200" b="1" dirty="0" smtClean="0">
                <a:latin typeface="Arial" pitchFamily="34" charset="0"/>
                <a:cs typeface="Arial" pitchFamily="34" charset="0"/>
              </a:rPr>
              <a:t>: W okolicach muzeum jest wiele parkingów oferujących zniżki dla gości Muzeum </a:t>
            </a:r>
            <a:r>
              <a:rPr lang="pl-PL" sz="1200" b="1" dirty="0" err="1" smtClean="0">
                <a:latin typeface="Arial" pitchFamily="34" charset="0"/>
                <a:cs typeface="Arial" pitchFamily="34" charset="0"/>
              </a:rPr>
              <a:t>Guggenheima</a:t>
            </a:r>
            <a:endParaRPr lang="en-US" sz="1200" dirty="0" smtClean="0">
              <a:latin typeface="Arial" pitchFamily="34" charset="0"/>
              <a:cs typeface="Arial" pitchFamily="34" charset="0"/>
            </a:endParaRPr>
          </a:p>
          <a:p>
            <a:endParaRPr lang="pl-PL" sz="1200" dirty="0">
              <a:latin typeface="Arial" pitchFamily="34" charset="0"/>
              <a:cs typeface="Arial" pitchFamily="34" charset="0"/>
            </a:endParaRPr>
          </a:p>
        </p:txBody>
      </p:sp>
      <p:pic>
        <p:nvPicPr>
          <p:cNvPr id="1026" name="Picture 2" descr="C:\Users\Maciek\Pictures\26-ny-hyde-park-view-high.jpg"/>
          <p:cNvPicPr>
            <a:picLocks noChangeAspect="1" noChangeArrowheads="1"/>
          </p:cNvPicPr>
          <p:nvPr/>
        </p:nvPicPr>
        <p:blipFill>
          <a:blip r:embed="rId2" cstate="print"/>
          <a:srcRect/>
          <a:stretch>
            <a:fillRect/>
          </a:stretch>
        </p:blipFill>
        <p:spPr bwMode="auto">
          <a:xfrm>
            <a:off x="35496" y="3573016"/>
            <a:ext cx="4350977" cy="3100071"/>
          </a:xfrm>
          <a:prstGeom prst="rect">
            <a:avLst/>
          </a:prstGeom>
          <a:noFill/>
        </p:spPr>
      </p:pic>
      <p:pic>
        <p:nvPicPr>
          <p:cNvPr id="1027" name="Picture 3" descr="C:\Users\Maciek\Pictures\GNYcntrpk.jpg"/>
          <p:cNvPicPr>
            <a:picLocks noChangeAspect="1" noChangeArrowheads="1"/>
          </p:cNvPicPr>
          <p:nvPr/>
        </p:nvPicPr>
        <p:blipFill>
          <a:blip r:embed="rId3" cstate="print"/>
          <a:srcRect/>
          <a:stretch>
            <a:fillRect/>
          </a:stretch>
        </p:blipFill>
        <p:spPr bwMode="auto">
          <a:xfrm>
            <a:off x="4499992" y="3617640"/>
            <a:ext cx="4582162" cy="305172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23528" y="322204"/>
            <a:ext cx="831641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b="1" dirty="0" smtClean="0">
                <a:solidFill>
                  <a:srgbClr val="FF0000"/>
                </a:solidFill>
                <a:latin typeface="Arial" pitchFamily="34" charset="0"/>
                <a:cs typeface="Arial" pitchFamily="34" charset="0"/>
              </a:rPr>
              <a:t>Solomon </a:t>
            </a:r>
            <a:r>
              <a:rPr lang="pl-PL" sz="1600" b="1"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R. Guggenheim Museum</a:t>
            </a:r>
            <a:br>
              <a:rPr lang="en-US" sz="1600" b="1" dirty="0" smtClean="0">
                <a:solidFill>
                  <a:srgbClr val="FF0000"/>
                </a:solidFill>
                <a:latin typeface="Arial" pitchFamily="34" charset="0"/>
                <a:cs typeface="Arial" pitchFamily="34" charset="0"/>
              </a:rPr>
            </a:br>
            <a:r>
              <a:rPr lang="en-US" sz="1600" b="1" dirty="0" smtClean="0">
                <a:solidFill>
                  <a:srgbClr val="FF0000"/>
                </a:solidFill>
                <a:latin typeface="Arial" pitchFamily="34" charset="0"/>
                <a:cs typeface="Arial" pitchFamily="34" charset="0"/>
              </a:rPr>
              <a:t>1071 Fifth Avenue</a:t>
            </a:r>
            <a:br>
              <a:rPr lang="en-US" sz="1600" b="1" dirty="0" smtClean="0">
                <a:solidFill>
                  <a:srgbClr val="FF0000"/>
                </a:solidFill>
                <a:latin typeface="Arial" pitchFamily="34" charset="0"/>
                <a:cs typeface="Arial" pitchFamily="34" charset="0"/>
              </a:rPr>
            </a:br>
            <a:r>
              <a:rPr lang="en-US" sz="1600" b="1" dirty="0" smtClean="0">
                <a:solidFill>
                  <a:srgbClr val="FF0000"/>
                </a:solidFill>
                <a:latin typeface="Arial" pitchFamily="34" charset="0"/>
                <a:cs typeface="Arial" pitchFamily="34" charset="0"/>
              </a:rPr>
              <a:t>(at 89th Street)</a:t>
            </a:r>
            <a:br>
              <a:rPr lang="en-US" sz="1600" b="1" dirty="0" smtClean="0">
                <a:solidFill>
                  <a:srgbClr val="FF0000"/>
                </a:solidFill>
                <a:latin typeface="Arial" pitchFamily="34" charset="0"/>
                <a:cs typeface="Arial" pitchFamily="34" charset="0"/>
              </a:rPr>
            </a:br>
            <a:r>
              <a:rPr lang="en-US" sz="1600" b="1" dirty="0" smtClean="0">
                <a:solidFill>
                  <a:srgbClr val="FF0000"/>
                </a:solidFill>
                <a:latin typeface="Arial" pitchFamily="34" charset="0"/>
                <a:cs typeface="Arial" pitchFamily="34" charset="0"/>
              </a:rPr>
              <a:t>New York, NY 10128-0173</a:t>
            </a:r>
            <a:endParaRPr lang="pl-PL" sz="1600" b="1" dirty="0" smtClean="0">
              <a:solidFill>
                <a:srgbClr val="FF0000"/>
              </a:solidFill>
              <a:latin typeface="Arial" pitchFamily="34" charset="0"/>
              <a:cs typeface="Arial" pitchFamily="34" charset="0"/>
            </a:endParaRPr>
          </a:p>
          <a:p>
            <a:pPr algn="ctr"/>
            <a:r>
              <a:rPr lang="pl-PL" sz="1600" b="1" dirty="0" smtClean="0">
                <a:solidFill>
                  <a:srgbClr val="FF0000"/>
                </a:solidFill>
                <a:latin typeface="Arial" pitchFamily="34" charset="0"/>
                <a:cs typeface="Arial" pitchFamily="34" charset="0"/>
              </a:rPr>
              <a:t>General </a:t>
            </a:r>
            <a:r>
              <a:rPr lang="pl-PL" sz="1600" b="1" dirty="0" err="1" smtClean="0">
                <a:solidFill>
                  <a:srgbClr val="FF0000"/>
                </a:solidFill>
                <a:latin typeface="Arial" pitchFamily="34" charset="0"/>
                <a:cs typeface="Arial" pitchFamily="34" charset="0"/>
              </a:rPr>
              <a:t>Information</a:t>
            </a:r>
            <a:r>
              <a:rPr lang="pl-PL" sz="1600" b="1" dirty="0" smtClean="0">
                <a:solidFill>
                  <a:srgbClr val="FF0000"/>
                </a:solidFill>
                <a:latin typeface="Arial" pitchFamily="34" charset="0"/>
                <a:cs typeface="Arial" pitchFamily="34" charset="0"/>
              </a:rPr>
              <a:t> </a:t>
            </a:r>
          </a:p>
          <a:p>
            <a:pPr algn="ctr"/>
            <a:r>
              <a:rPr lang="pl-PL" sz="1600" dirty="0" err="1" smtClean="0">
                <a:solidFill>
                  <a:srgbClr val="FF0000"/>
                </a:solidFill>
                <a:latin typeface="Arial" pitchFamily="34" charset="0"/>
                <a:cs typeface="Arial" pitchFamily="34" charset="0"/>
              </a:rPr>
              <a:t>Phone</a:t>
            </a:r>
            <a:r>
              <a:rPr lang="pl-PL" sz="1600" dirty="0" smtClean="0">
                <a:solidFill>
                  <a:srgbClr val="FF0000"/>
                </a:solidFill>
                <a:latin typeface="Arial" pitchFamily="34" charset="0"/>
                <a:cs typeface="Arial" pitchFamily="34" charset="0"/>
              </a:rPr>
              <a:t>: 212 423 3500</a:t>
            </a:r>
          </a:p>
          <a:p>
            <a:pPr algn="ctr"/>
            <a:endParaRPr lang="pl-PL" sz="1200" b="1" dirty="0" smtClean="0">
              <a:solidFill>
                <a:srgbClr val="FF0000"/>
              </a:solidFill>
              <a:latin typeface="Arial" pitchFamily="34" charset="0"/>
              <a:cs typeface="Arial" pitchFamily="34" charset="0"/>
            </a:endParaRPr>
          </a:p>
          <a:p>
            <a:pPr algn="ctr"/>
            <a:r>
              <a:rPr lang="pl-PL" sz="1200" u="sng" dirty="0" err="1" smtClean="0">
                <a:latin typeface="Arial" pitchFamily="34" charset="0"/>
                <a:cs typeface="Arial" pitchFamily="34" charset="0"/>
                <a:hlinkClick r:id="rId2"/>
              </a:rPr>
              <a:t>www.guggenheim.org</a:t>
            </a:r>
            <a:r>
              <a:rPr lang="pl-PL" sz="1200" u="sng" dirty="0" smtClean="0">
                <a:latin typeface="Arial" pitchFamily="34" charset="0"/>
                <a:cs typeface="Arial" pitchFamily="34" charset="0"/>
                <a:hlinkClick r:id="rId2"/>
              </a:rPr>
              <a:t> </a:t>
            </a:r>
            <a:endParaRPr lang="pl-PL" sz="1200" u="sng" dirty="0" smtClean="0">
              <a:latin typeface="Arial" pitchFamily="34" charset="0"/>
              <a:cs typeface="Arial" pitchFamily="34" charset="0"/>
            </a:endParaRP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600" b="1" dirty="0" smtClean="0">
                <a:solidFill>
                  <a:srgbClr val="FF0000"/>
                </a:solidFill>
                <a:latin typeface="Arial" pitchFamily="34" charset="0"/>
                <a:cs typeface="Arial" pitchFamily="34" charset="0"/>
              </a:rPr>
              <a:t>Godziny otwarcia:</a:t>
            </a:r>
            <a:endParaRPr lang="en-US" sz="1600" b="1" dirty="0" smtClean="0">
              <a:solidFill>
                <a:srgbClr val="FF0000"/>
              </a:solidFill>
              <a:latin typeface="Arial" pitchFamily="34" charset="0"/>
              <a:cs typeface="Arial" pitchFamily="34" charset="0"/>
            </a:endParaRPr>
          </a:p>
          <a:p>
            <a:r>
              <a:rPr lang="pl-PL" sz="1200" dirty="0" smtClean="0">
                <a:latin typeface="Arial" pitchFamily="34" charset="0"/>
                <a:cs typeface="Arial" pitchFamily="34" charset="0"/>
              </a:rPr>
              <a:t>Niedziela</a:t>
            </a:r>
            <a:r>
              <a:rPr lang="en-US" sz="1200" dirty="0" smtClean="0">
                <a:latin typeface="Arial" pitchFamily="34" charset="0"/>
                <a:cs typeface="Arial" pitchFamily="34" charset="0"/>
              </a:rPr>
              <a:t>–</a:t>
            </a:r>
            <a:r>
              <a:rPr lang="pl-PL" sz="1200" dirty="0" smtClean="0">
                <a:latin typeface="Arial" pitchFamily="34" charset="0"/>
                <a:cs typeface="Arial" pitchFamily="34" charset="0"/>
              </a:rPr>
              <a:t>Środa</a:t>
            </a:r>
            <a:r>
              <a:rPr lang="en-US" sz="1200" dirty="0" smtClean="0">
                <a:latin typeface="Arial" pitchFamily="34" charset="0"/>
                <a:cs typeface="Arial" pitchFamily="34" charset="0"/>
              </a:rPr>
              <a:t> 10 am–5:45 pm</a:t>
            </a:r>
            <a:br>
              <a:rPr lang="en-US" sz="1200" dirty="0" smtClean="0">
                <a:latin typeface="Arial" pitchFamily="34" charset="0"/>
                <a:cs typeface="Arial" pitchFamily="34" charset="0"/>
              </a:rPr>
            </a:br>
            <a:r>
              <a:rPr lang="pl-PL" sz="1200" dirty="0" smtClean="0">
                <a:latin typeface="Arial" pitchFamily="34" charset="0"/>
                <a:cs typeface="Arial" pitchFamily="34" charset="0"/>
              </a:rPr>
              <a:t>Piątek</a:t>
            </a:r>
            <a:r>
              <a:rPr lang="en-US" sz="1200" dirty="0" smtClean="0">
                <a:latin typeface="Arial" pitchFamily="34" charset="0"/>
                <a:cs typeface="Arial" pitchFamily="34" charset="0"/>
              </a:rPr>
              <a:t> 10 am–5:45 pm</a:t>
            </a:r>
            <a:br>
              <a:rPr lang="en-US" sz="1200" dirty="0" smtClean="0">
                <a:latin typeface="Arial" pitchFamily="34" charset="0"/>
                <a:cs typeface="Arial" pitchFamily="34" charset="0"/>
              </a:rPr>
            </a:br>
            <a:r>
              <a:rPr lang="pl-PL" sz="1200" dirty="0" smtClean="0">
                <a:latin typeface="Arial" pitchFamily="34" charset="0"/>
                <a:cs typeface="Arial" pitchFamily="34" charset="0"/>
              </a:rPr>
              <a:t>Sobota</a:t>
            </a:r>
            <a:r>
              <a:rPr lang="en-US" sz="1200" dirty="0" smtClean="0">
                <a:latin typeface="Arial" pitchFamily="34" charset="0"/>
                <a:cs typeface="Arial" pitchFamily="34" charset="0"/>
              </a:rPr>
              <a:t> 10 am–7:45 pm</a:t>
            </a:r>
            <a:endParaRPr lang="pl-PL" sz="1200" dirty="0" smtClean="0">
              <a:latin typeface="Arial" pitchFamily="34" charset="0"/>
              <a:cs typeface="Arial" pitchFamily="34" charset="0"/>
            </a:endParaRPr>
          </a:p>
          <a:p>
            <a:r>
              <a:rPr lang="pl-PL" sz="1200" dirty="0" smtClean="0">
                <a:latin typeface="Arial" pitchFamily="34" charset="0"/>
                <a:cs typeface="Arial" pitchFamily="34" charset="0"/>
              </a:rPr>
              <a:t>Czwartek – nieczynne</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endParaRPr lang="en-US" sz="1200" dirty="0" smtClean="0">
              <a:latin typeface="Arial" pitchFamily="34" charset="0"/>
              <a:cs typeface="Arial" pitchFamily="34" charset="0"/>
            </a:endParaRPr>
          </a:p>
          <a:p>
            <a:r>
              <a:rPr lang="pl-PL" sz="1200" dirty="0" smtClean="0">
                <a:latin typeface="Arial" pitchFamily="34" charset="0"/>
                <a:cs typeface="Arial" pitchFamily="34" charset="0"/>
              </a:rPr>
              <a:t>Dni Świąteczne w </a:t>
            </a:r>
            <a:r>
              <a:rPr lang="en-US" sz="1200" dirty="0" smtClean="0">
                <a:latin typeface="Arial" pitchFamily="34" charset="0"/>
                <a:cs typeface="Arial" pitchFamily="34" charset="0"/>
              </a:rPr>
              <a:t>2011-2012</a:t>
            </a:r>
            <a:endParaRPr lang="pl-PL" sz="1200" dirty="0" smtClean="0">
              <a:latin typeface="Arial" pitchFamily="34" charset="0"/>
              <a:cs typeface="Arial" pitchFamily="34" charset="0"/>
            </a:endParaRP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200" dirty="0" smtClean="0">
                <a:latin typeface="Arial" pitchFamily="34" charset="0"/>
                <a:cs typeface="Arial" pitchFamily="34" charset="0"/>
              </a:rPr>
              <a:t>Czwartek</a:t>
            </a:r>
            <a:r>
              <a:rPr lang="en-US" sz="1200" dirty="0" smtClean="0">
                <a:latin typeface="Arial" pitchFamily="34" charset="0"/>
                <a:cs typeface="Arial" pitchFamily="34" charset="0"/>
              </a:rPr>
              <a:t>, </a:t>
            </a:r>
            <a:r>
              <a:rPr lang="pl-PL" sz="1200" dirty="0" smtClean="0">
                <a:latin typeface="Arial" pitchFamily="34" charset="0"/>
                <a:cs typeface="Arial" pitchFamily="34" charset="0"/>
              </a:rPr>
              <a:t>Listopad </a:t>
            </a:r>
            <a:r>
              <a:rPr lang="en-US" sz="1200" dirty="0" smtClean="0">
                <a:latin typeface="Arial" pitchFamily="34" charset="0"/>
                <a:cs typeface="Arial" pitchFamily="34" charset="0"/>
              </a:rPr>
              <a:t>27</a:t>
            </a:r>
            <a:r>
              <a:rPr lang="pl-PL" sz="1200" dirty="0" smtClean="0">
                <a:latin typeface="Arial" pitchFamily="34" charset="0"/>
                <a:cs typeface="Arial" pitchFamily="34" charset="0"/>
              </a:rPr>
              <a:t> </a:t>
            </a:r>
            <a:r>
              <a:rPr lang="en-US" sz="1200" dirty="0" smtClean="0">
                <a:latin typeface="Arial" pitchFamily="34" charset="0"/>
                <a:cs typeface="Arial" pitchFamily="34" charset="0"/>
              </a:rPr>
              <a:t> (</a:t>
            </a:r>
            <a:r>
              <a:rPr lang="pl-PL" sz="1200" dirty="0" smtClean="0">
                <a:latin typeface="Arial" pitchFamily="34" charset="0"/>
                <a:cs typeface="Arial" pitchFamily="34" charset="0"/>
              </a:rPr>
              <a:t>Dzień Dziękczynienia)</a:t>
            </a:r>
            <a:r>
              <a:rPr lang="en-US" sz="1200" dirty="0" smtClean="0">
                <a:latin typeface="Arial" pitchFamily="34" charset="0"/>
                <a:cs typeface="Arial" pitchFamily="34" charset="0"/>
              </a:rPr>
              <a:t>: </a:t>
            </a:r>
            <a:r>
              <a:rPr lang="pl-PL" sz="1200" dirty="0" smtClean="0">
                <a:latin typeface="Arial" pitchFamily="34" charset="0"/>
                <a:cs typeface="Arial" pitchFamily="34" charset="0"/>
              </a:rPr>
              <a:t>Nieczynne</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S</a:t>
            </a:r>
            <a:r>
              <a:rPr lang="pl-PL" sz="1200" dirty="0" err="1" smtClean="0">
                <a:latin typeface="Arial" pitchFamily="34" charset="0"/>
                <a:cs typeface="Arial" pitchFamily="34" charset="0"/>
              </a:rPr>
              <a:t>obota</a:t>
            </a:r>
            <a:r>
              <a:rPr lang="en-US" sz="1200" dirty="0" smtClean="0">
                <a:latin typeface="Arial" pitchFamily="34" charset="0"/>
                <a:cs typeface="Arial" pitchFamily="34" charset="0"/>
              </a:rPr>
              <a:t>, </a:t>
            </a:r>
            <a:r>
              <a:rPr lang="pl-PL" sz="1200" dirty="0" smtClean="0">
                <a:latin typeface="Arial" pitchFamily="34" charset="0"/>
                <a:cs typeface="Arial" pitchFamily="34" charset="0"/>
              </a:rPr>
              <a:t>Grudzień</a:t>
            </a:r>
            <a:r>
              <a:rPr lang="en-US" sz="1200" dirty="0" smtClean="0">
                <a:latin typeface="Arial" pitchFamily="34" charset="0"/>
                <a:cs typeface="Arial" pitchFamily="34" charset="0"/>
              </a:rPr>
              <a:t> 24 (</a:t>
            </a:r>
            <a:r>
              <a:rPr lang="pl-PL" sz="1200" dirty="0" smtClean="0">
                <a:latin typeface="Arial" pitchFamily="34" charset="0"/>
                <a:cs typeface="Arial" pitchFamily="34" charset="0"/>
              </a:rPr>
              <a:t>Wigilia</a:t>
            </a:r>
            <a:r>
              <a:rPr lang="en-US" sz="1200" dirty="0" smtClean="0">
                <a:latin typeface="Arial" pitchFamily="34" charset="0"/>
                <a:cs typeface="Arial" pitchFamily="34" charset="0"/>
              </a:rPr>
              <a:t>):</a:t>
            </a:r>
            <a:r>
              <a:rPr lang="pl-PL" sz="1200" dirty="0" smtClean="0">
                <a:latin typeface="Arial" pitchFamily="34" charset="0"/>
                <a:cs typeface="Arial" pitchFamily="34" charset="0"/>
              </a:rPr>
              <a:t> Otwarte</a:t>
            </a:r>
            <a:r>
              <a:rPr lang="en-US" sz="1200" dirty="0" smtClean="0">
                <a:latin typeface="Arial" pitchFamily="34" charset="0"/>
                <a:cs typeface="Arial" pitchFamily="34" charset="0"/>
              </a:rPr>
              <a:t> 10 AM - 7:45 PM </a:t>
            </a:r>
            <a:br>
              <a:rPr lang="en-US" sz="1200" dirty="0" smtClean="0">
                <a:latin typeface="Arial" pitchFamily="34" charset="0"/>
                <a:cs typeface="Arial" pitchFamily="34" charset="0"/>
              </a:rPr>
            </a:br>
            <a:r>
              <a:rPr lang="pl-PL" sz="1200" dirty="0" smtClean="0">
                <a:latin typeface="Arial" pitchFamily="34" charset="0"/>
                <a:cs typeface="Arial" pitchFamily="34" charset="0"/>
              </a:rPr>
              <a:t>Niedziela</a:t>
            </a:r>
            <a:r>
              <a:rPr lang="en-US" sz="1200" dirty="0" smtClean="0">
                <a:latin typeface="Arial" pitchFamily="34" charset="0"/>
                <a:cs typeface="Arial" pitchFamily="34" charset="0"/>
              </a:rPr>
              <a:t>, </a:t>
            </a:r>
            <a:r>
              <a:rPr lang="pl-PL" sz="1200" dirty="0" smtClean="0">
                <a:latin typeface="Arial" pitchFamily="34" charset="0"/>
                <a:cs typeface="Arial" pitchFamily="34" charset="0"/>
              </a:rPr>
              <a:t>Grudzień</a:t>
            </a:r>
            <a:r>
              <a:rPr lang="en-US" sz="1200" dirty="0" smtClean="0">
                <a:latin typeface="Arial" pitchFamily="34" charset="0"/>
                <a:cs typeface="Arial" pitchFamily="34" charset="0"/>
              </a:rPr>
              <a:t> 25 (</a:t>
            </a:r>
            <a:r>
              <a:rPr lang="pl-PL" sz="1200" dirty="0" smtClean="0">
                <a:latin typeface="Arial" pitchFamily="34" charset="0"/>
                <a:cs typeface="Arial" pitchFamily="34" charset="0"/>
              </a:rPr>
              <a:t>Boże Narodzenie</a:t>
            </a:r>
            <a:r>
              <a:rPr lang="en-US" sz="1200" dirty="0" smtClean="0">
                <a:latin typeface="Arial" pitchFamily="34" charset="0"/>
                <a:cs typeface="Arial" pitchFamily="34" charset="0"/>
              </a:rPr>
              <a:t>): </a:t>
            </a:r>
            <a:r>
              <a:rPr lang="pl-PL" sz="1200" dirty="0" smtClean="0">
                <a:latin typeface="Arial" pitchFamily="34" charset="0"/>
                <a:cs typeface="Arial" pitchFamily="34" charset="0"/>
              </a:rPr>
              <a:t>Nieczynne</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200" dirty="0" smtClean="0">
                <a:latin typeface="Arial" pitchFamily="34" charset="0"/>
                <a:cs typeface="Arial" pitchFamily="34" charset="0"/>
              </a:rPr>
              <a:t>Czwartek</a:t>
            </a:r>
            <a:r>
              <a:rPr lang="en-US" sz="1200" dirty="0" smtClean="0">
                <a:latin typeface="Arial" pitchFamily="34" charset="0"/>
                <a:cs typeface="Arial" pitchFamily="34" charset="0"/>
              </a:rPr>
              <a:t>, </a:t>
            </a:r>
            <a:r>
              <a:rPr lang="pl-PL" sz="1200" dirty="0" smtClean="0">
                <a:latin typeface="Arial" pitchFamily="34" charset="0"/>
                <a:cs typeface="Arial" pitchFamily="34" charset="0"/>
              </a:rPr>
              <a:t>Grudzień</a:t>
            </a:r>
            <a:r>
              <a:rPr lang="en-US" sz="1200" dirty="0" smtClean="0">
                <a:latin typeface="Arial" pitchFamily="34" charset="0"/>
                <a:cs typeface="Arial" pitchFamily="34" charset="0"/>
              </a:rPr>
              <a:t> 29 10 AM - 5:45 PM</a:t>
            </a:r>
            <a:br>
              <a:rPr lang="en-US" sz="1200" dirty="0" smtClean="0">
                <a:latin typeface="Arial" pitchFamily="34" charset="0"/>
                <a:cs typeface="Arial" pitchFamily="34" charset="0"/>
              </a:rPr>
            </a:br>
            <a:r>
              <a:rPr lang="pl-PL" sz="1200" dirty="0" smtClean="0">
                <a:latin typeface="Arial" pitchFamily="34" charset="0"/>
                <a:cs typeface="Arial" pitchFamily="34" charset="0"/>
              </a:rPr>
              <a:t>Sobota</a:t>
            </a:r>
            <a:r>
              <a:rPr lang="en-US" sz="1200" dirty="0" smtClean="0">
                <a:latin typeface="Arial" pitchFamily="34" charset="0"/>
                <a:cs typeface="Arial" pitchFamily="34" charset="0"/>
              </a:rPr>
              <a:t>, </a:t>
            </a:r>
            <a:r>
              <a:rPr lang="pl-PL" sz="1200" dirty="0" smtClean="0">
                <a:latin typeface="Arial" pitchFamily="34" charset="0"/>
                <a:cs typeface="Arial" pitchFamily="34" charset="0"/>
              </a:rPr>
              <a:t>Grudzień</a:t>
            </a:r>
            <a:r>
              <a:rPr lang="en-US" sz="1200" dirty="0" smtClean="0">
                <a:latin typeface="Arial" pitchFamily="34" charset="0"/>
                <a:cs typeface="Arial" pitchFamily="34" charset="0"/>
              </a:rPr>
              <a:t> 31 (</a:t>
            </a:r>
            <a:r>
              <a:rPr lang="pl-PL" sz="1200" dirty="0" smtClean="0">
                <a:latin typeface="Arial" pitchFamily="34" charset="0"/>
                <a:cs typeface="Arial" pitchFamily="34" charset="0"/>
              </a:rPr>
              <a:t>Sylwester)</a:t>
            </a:r>
            <a:r>
              <a:rPr lang="en-US" sz="1200" dirty="0" smtClean="0">
                <a:latin typeface="Arial" pitchFamily="34" charset="0"/>
                <a:cs typeface="Arial" pitchFamily="34" charset="0"/>
              </a:rPr>
              <a:t>: </a:t>
            </a:r>
            <a:r>
              <a:rPr lang="pl-PL" sz="1200" dirty="0" smtClean="0">
                <a:latin typeface="Arial" pitchFamily="34" charset="0"/>
                <a:cs typeface="Arial" pitchFamily="34" charset="0"/>
              </a:rPr>
              <a:t>Otwarte</a:t>
            </a:r>
            <a:r>
              <a:rPr lang="en-US" sz="1200" dirty="0" smtClean="0">
                <a:latin typeface="Arial" pitchFamily="34" charset="0"/>
                <a:cs typeface="Arial" pitchFamily="34" charset="0"/>
              </a:rPr>
              <a:t> 10 AM - 7:45 PM </a:t>
            </a:r>
            <a:br>
              <a:rPr lang="en-US" sz="1200" dirty="0" smtClean="0">
                <a:latin typeface="Arial" pitchFamily="34" charset="0"/>
                <a:cs typeface="Arial" pitchFamily="34" charset="0"/>
              </a:rPr>
            </a:br>
            <a:r>
              <a:rPr lang="pl-PL" sz="1200" dirty="0" smtClean="0">
                <a:latin typeface="Arial" pitchFamily="34" charset="0"/>
                <a:cs typeface="Arial" pitchFamily="34" charset="0"/>
              </a:rPr>
              <a:t>Niedziela</a:t>
            </a:r>
            <a:r>
              <a:rPr lang="en-US" sz="1200" dirty="0" smtClean="0">
                <a:latin typeface="Arial" pitchFamily="34" charset="0"/>
                <a:cs typeface="Arial" pitchFamily="34" charset="0"/>
              </a:rPr>
              <a:t>, </a:t>
            </a:r>
            <a:r>
              <a:rPr lang="pl-PL" sz="1200" dirty="0" smtClean="0">
                <a:latin typeface="Arial" pitchFamily="34" charset="0"/>
                <a:cs typeface="Arial" pitchFamily="34" charset="0"/>
              </a:rPr>
              <a:t>Styczeń</a:t>
            </a:r>
            <a:r>
              <a:rPr lang="en-US" sz="1200" dirty="0" smtClean="0">
                <a:latin typeface="Arial" pitchFamily="34" charset="0"/>
                <a:cs typeface="Arial" pitchFamily="34" charset="0"/>
              </a:rPr>
              <a:t>1</a:t>
            </a:r>
            <a:r>
              <a:rPr lang="pl-PL" sz="1200" dirty="0" smtClean="0">
                <a:latin typeface="Arial" pitchFamily="34" charset="0"/>
                <a:cs typeface="Arial" pitchFamily="34" charset="0"/>
              </a:rPr>
              <a:t> </a:t>
            </a:r>
            <a:r>
              <a:rPr lang="en-US" sz="1200" dirty="0" smtClean="0">
                <a:latin typeface="Arial" pitchFamily="34" charset="0"/>
                <a:cs typeface="Arial" pitchFamily="34" charset="0"/>
              </a:rPr>
              <a:t>(N</a:t>
            </a:r>
            <a:r>
              <a:rPr lang="pl-PL" sz="1200" dirty="0" smtClean="0">
                <a:latin typeface="Arial" pitchFamily="34" charset="0"/>
                <a:cs typeface="Arial" pitchFamily="34" charset="0"/>
              </a:rPr>
              <a:t>owy Rok</a:t>
            </a:r>
            <a:r>
              <a:rPr lang="en-US" sz="1200" dirty="0" smtClean="0">
                <a:latin typeface="Arial" pitchFamily="34" charset="0"/>
                <a:cs typeface="Arial" pitchFamily="34" charset="0"/>
              </a:rPr>
              <a:t>): </a:t>
            </a:r>
            <a:r>
              <a:rPr lang="pl-PL" sz="1200" dirty="0" smtClean="0">
                <a:latin typeface="Arial" pitchFamily="34" charset="0"/>
                <a:cs typeface="Arial" pitchFamily="34" charset="0"/>
              </a:rPr>
              <a:t>Otwarte</a:t>
            </a:r>
            <a:r>
              <a:rPr lang="en-US" sz="1200" dirty="0" smtClean="0">
                <a:latin typeface="Arial" pitchFamily="34" charset="0"/>
                <a:cs typeface="Arial" pitchFamily="34" charset="0"/>
              </a:rPr>
              <a:t> 11 AM - 6 PM.</a:t>
            </a:r>
          </a:p>
          <a:p>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pl-PL" sz="1200" dirty="0" smtClean="0">
                <a:latin typeface="Arial" pitchFamily="34" charset="0"/>
                <a:cs typeface="Arial" pitchFamily="34" charset="0"/>
              </a:rPr>
              <a:t>	</a:t>
            </a:r>
            <a:endParaRPr lang="en-US" sz="1200" dirty="0" smtClean="0">
              <a:latin typeface="Arial" pitchFamily="34" charset="0"/>
              <a:cs typeface="Arial" pitchFamily="34" charset="0"/>
            </a:endParaRPr>
          </a:p>
          <a:p>
            <a:r>
              <a:rPr lang="pl-PL" sz="1200" dirty="0" smtClean="0"/>
              <a:t>Inne Muzea </a:t>
            </a:r>
            <a:r>
              <a:rPr lang="pl-PL" sz="1200" dirty="0" err="1" smtClean="0"/>
              <a:t>Guggenheima</a:t>
            </a:r>
            <a:r>
              <a:rPr lang="pl-PL" sz="1200" dirty="0" smtClean="0"/>
              <a:t> są w </a:t>
            </a:r>
            <a:r>
              <a:rPr lang="en-US" sz="1200" dirty="0" smtClean="0"/>
              <a:t>Bilbao, </a:t>
            </a:r>
            <a:r>
              <a:rPr lang="pl-PL" sz="1200" dirty="0" smtClean="0"/>
              <a:t>Berlinie,  Wenecji</a:t>
            </a:r>
            <a:r>
              <a:rPr lang="en-US" sz="1200" dirty="0" smtClean="0"/>
              <a:t> </a:t>
            </a:r>
            <a:r>
              <a:rPr lang="pl-PL" sz="1200" dirty="0" smtClean="0"/>
              <a:t>i </a:t>
            </a:r>
            <a:r>
              <a:rPr lang="en-US" sz="1200" dirty="0" smtClean="0"/>
              <a:t>Las V</a:t>
            </a:r>
            <a:r>
              <a:rPr lang="pl-PL" sz="1200" dirty="0" err="1" smtClean="0"/>
              <a:t>egas</a:t>
            </a:r>
            <a:r>
              <a:rPr lang="pl-PL" sz="1200" dirty="0" smtClean="0"/>
              <a:t>.</a:t>
            </a:r>
            <a:r>
              <a:rPr lang="en-US" sz="1200" dirty="0" smtClean="0"/>
              <a:t> </a:t>
            </a:r>
            <a:endParaRPr lang="pl-PL" sz="1200" dirty="0" smtClean="0"/>
          </a:p>
          <a:p>
            <a:endParaRPr lang="pl-PL" sz="1200" dirty="0" smtClean="0"/>
          </a:p>
          <a:p>
            <a:r>
              <a:rPr lang="pl-PL" sz="1200" dirty="0" smtClean="0"/>
              <a:t>M</a:t>
            </a:r>
            <a:r>
              <a:rPr lang="en-US" sz="1200" dirty="0" smtClean="0"/>
              <a:t>u</a:t>
            </a:r>
            <a:r>
              <a:rPr lang="pl-PL" sz="1200" dirty="0" smtClean="0"/>
              <a:t>z</a:t>
            </a:r>
            <a:r>
              <a:rPr lang="en-US" sz="1200" dirty="0" err="1" smtClean="0"/>
              <a:t>eum</a:t>
            </a:r>
            <a:r>
              <a:rPr lang="en-US" sz="1200" dirty="0" smtClean="0"/>
              <a:t> </a:t>
            </a:r>
            <a:r>
              <a:rPr lang="pl-PL" sz="1200" dirty="0" smtClean="0"/>
              <a:t> było założone w </a:t>
            </a:r>
            <a:r>
              <a:rPr lang="en-US" sz="1200" dirty="0" smtClean="0"/>
              <a:t> 1937 </a:t>
            </a:r>
            <a:r>
              <a:rPr lang="pl-PL" sz="1200" dirty="0" smtClean="0"/>
              <a:t>dla promowania sztuki nowoczesnej</a:t>
            </a:r>
            <a:r>
              <a:rPr lang="en-US" sz="1200" dirty="0" smtClean="0"/>
              <a:t> </a:t>
            </a:r>
            <a:r>
              <a:rPr lang="pl-PL" sz="1200" dirty="0" smtClean="0"/>
              <a:t>.</a:t>
            </a:r>
            <a:r>
              <a:rPr lang="en-US" sz="1200" i="1" dirty="0" smtClean="0"/>
              <a:t/>
            </a:r>
            <a:br>
              <a:rPr lang="en-US" sz="1200" i="1" dirty="0" smtClean="0"/>
            </a:br>
            <a:r>
              <a:rPr lang="en-US" sz="1200" dirty="0" smtClean="0"/>
              <a:t/>
            </a:r>
            <a:br>
              <a:rPr lang="en-US" sz="1200" dirty="0" smtClean="0"/>
            </a:br>
            <a:endParaRPr lang="en-US" sz="1200" dirty="0" smtClean="0">
              <a:latin typeface="Arial" pitchFamily="34" charset="0"/>
              <a:cs typeface="Arial" pitchFamily="34" charset="0"/>
            </a:endParaRPr>
          </a:p>
        </p:txBody>
      </p:sp>
      <p:sp>
        <p:nvSpPr>
          <p:cNvPr id="3" name="Prostokąt 2"/>
          <p:cNvSpPr/>
          <p:nvPr/>
        </p:nvSpPr>
        <p:spPr>
          <a:xfrm>
            <a:off x="4716016" y="2348880"/>
            <a:ext cx="4320480" cy="1077218"/>
          </a:xfrm>
          <a:prstGeom prst="rect">
            <a:avLst/>
          </a:prstGeom>
        </p:spPr>
        <p:txBody>
          <a:bodyPr wrap="square">
            <a:spAutoFit/>
          </a:bodyPr>
          <a:lstStyle/>
          <a:p>
            <a:r>
              <a:rPr lang="pl-PL" sz="1600" b="1" dirty="0" smtClean="0">
                <a:solidFill>
                  <a:srgbClr val="FF0000"/>
                </a:solidFill>
                <a:latin typeface="Arial" pitchFamily="34" charset="0"/>
                <a:cs typeface="Arial" pitchFamily="34" charset="0"/>
              </a:rPr>
              <a:t>Ceny biletów</a:t>
            </a:r>
          </a:p>
          <a:p>
            <a:r>
              <a:rPr lang="pl-PL" sz="1200" b="1" dirty="0" smtClean="0">
                <a:latin typeface="Arial" pitchFamily="34" charset="0"/>
                <a:cs typeface="Arial" pitchFamily="34" charset="0"/>
              </a:rPr>
              <a:t>*</a:t>
            </a:r>
            <a:r>
              <a:rPr lang="pl-PL" sz="1200" dirty="0" smtClean="0">
                <a:latin typeface="Arial" pitchFamily="34" charset="0"/>
                <a:cs typeface="Arial" pitchFamily="34" charset="0"/>
              </a:rPr>
              <a:t>Dorośli</a:t>
            </a:r>
            <a:r>
              <a:rPr lang="en-US" sz="1200" dirty="0" smtClean="0">
                <a:latin typeface="Arial" pitchFamily="34" charset="0"/>
                <a:cs typeface="Arial" pitchFamily="34" charset="0"/>
              </a:rPr>
              <a:t> </a:t>
            </a:r>
            <a:r>
              <a:rPr lang="pl-PL" sz="1200" dirty="0" smtClean="0">
                <a:latin typeface="Arial" pitchFamily="34" charset="0"/>
                <a:cs typeface="Arial" pitchFamily="34" charset="0"/>
              </a:rPr>
              <a:t> </a:t>
            </a:r>
            <a:r>
              <a:rPr lang="en-US" sz="1200" dirty="0" smtClean="0">
                <a:latin typeface="Arial" pitchFamily="34" charset="0"/>
                <a:cs typeface="Arial" pitchFamily="34" charset="0"/>
              </a:rPr>
              <a:t>$18.00 </a:t>
            </a:r>
            <a:endParaRPr lang="pl-PL" sz="1200" dirty="0" smtClean="0">
              <a:latin typeface="Arial" pitchFamily="34" charset="0"/>
              <a:cs typeface="Arial" pitchFamily="34" charset="0"/>
            </a:endParaRPr>
          </a:p>
          <a:p>
            <a:r>
              <a:rPr lang="en-US" sz="1200" dirty="0" smtClean="0">
                <a:latin typeface="Arial" pitchFamily="34" charset="0"/>
                <a:cs typeface="Arial" pitchFamily="34" charset="0"/>
              </a:rPr>
              <a:t>*</a:t>
            </a:r>
            <a:r>
              <a:rPr lang="pl-PL" sz="1200" dirty="0" smtClean="0">
                <a:latin typeface="Arial" pitchFamily="34" charset="0"/>
                <a:cs typeface="Arial" pitchFamily="34" charset="0"/>
              </a:rPr>
              <a:t>Emeryci (&gt;65 lat) </a:t>
            </a:r>
            <a:r>
              <a:rPr lang="en-US" sz="1200" dirty="0" smtClean="0">
                <a:latin typeface="Arial" pitchFamily="34" charset="0"/>
                <a:cs typeface="Arial" pitchFamily="34" charset="0"/>
              </a:rPr>
              <a:t>$15.00</a:t>
            </a:r>
            <a:r>
              <a:rPr lang="pl-PL" sz="1200" dirty="0" smtClean="0">
                <a:latin typeface="Arial" pitchFamily="34" charset="0"/>
                <a:cs typeface="Arial" pitchFamily="34" charset="0"/>
              </a:rPr>
              <a:t> </a:t>
            </a:r>
          </a:p>
          <a:p>
            <a:r>
              <a:rPr lang="en-US" sz="1200" dirty="0" smtClean="0">
                <a:latin typeface="Arial" pitchFamily="34" charset="0"/>
                <a:cs typeface="Arial" pitchFamily="34" charset="0"/>
              </a:rPr>
              <a:t> *</a:t>
            </a:r>
            <a:r>
              <a:rPr lang="en-US" sz="1200" dirty="0" err="1" smtClean="0">
                <a:latin typeface="Arial" pitchFamily="34" charset="0"/>
                <a:cs typeface="Arial" pitchFamily="34" charset="0"/>
              </a:rPr>
              <a:t>Stude</a:t>
            </a:r>
            <a:r>
              <a:rPr lang="pl-PL" sz="1200" dirty="0" err="1" smtClean="0">
                <a:latin typeface="Arial" pitchFamily="34" charset="0"/>
                <a:cs typeface="Arial" pitchFamily="34" charset="0"/>
              </a:rPr>
              <a:t>nci</a:t>
            </a:r>
            <a:r>
              <a:rPr lang="pl-PL" sz="1200" dirty="0" smtClean="0">
                <a:latin typeface="Arial" pitchFamily="34" charset="0"/>
                <a:cs typeface="Arial" pitchFamily="34" charset="0"/>
              </a:rPr>
              <a:t> </a:t>
            </a:r>
            <a:r>
              <a:rPr lang="en-US" sz="1200" dirty="0" smtClean="0">
                <a:latin typeface="Arial" pitchFamily="34" charset="0"/>
                <a:cs typeface="Arial" pitchFamily="34" charset="0"/>
              </a:rPr>
              <a:t>$</a:t>
            </a:r>
            <a:r>
              <a:rPr lang="pl-PL" sz="1200" dirty="0" smtClean="0">
                <a:latin typeface="Arial" pitchFamily="34" charset="0"/>
                <a:cs typeface="Arial" pitchFamily="34" charset="0"/>
              </a:rPr>
              <a:t> </a:t>
            </a:r>
            <a:r>
              <a:rPr lang="en-US" sz="1200" dirty="0" smtClean="0">
                <a:latin typeface="Arial" pitchFamily="34" charset="0"/>
                <a:cs typeface="Arial" pitchFamily="34" charset="0"/>
              </a:rPr>
              <a:t>15.00 </a:t>
            </a:r>
            <a:endParaRPr lang="pl-PL" sz="1200" dirty="0" smtClean="0">
              <a:latin typeface="Arial" pitchFamily="34" charset="0"/>
              <a:cs typeface="Arial" pitchFamily="34" charset="0"/>
            </a:endParaRPr>
          </a:p>
          <a:p>
            <a:r>
              <a:rPr lang="pl-PL" sz="1200" dirty="0" smtClean="0">
                <a:latin typeface="Arial" pitchFamily="34" charset="0"/>
                <a:cs typeface="Arial" pitchFamily="34" charset="0"/>
              </a:rPr>
              <a:t> *Dzieci (&lt;12 lat) </a:t>
            </a:r>
            <a:r>
              <a:rPr lang="pl-PL" sz="1200" dirty="0" smtClean="0">
                <a:latin typeface="Arial" pitchFamily="34" charset="0"/>
                <a:cs typeface="Arial" pitchFamily="34" charset="0"/>
              </a:rPr>
              <a:t>bezpłatnie</a:t>
            </a:r>
            <a:endParaRPr lang="pl-PL" sz="1200" dirty="0" smtClean="0">
              <a:latin typeface="Arial" pitchFamily="34" charset="0"/>
              <a:cs typeface="Arial" pitchFamily="34" charset="0"/>
            </a:endParaRPr>
          </a:p>
        </p:txBody>
      </p:sp>
      <p:sp>
        <p:nvSpPr>
          <p:cNvPr id="4" name="Prostokąt 3"/>
          <p:cNvSpPr/>
          <p:nvPr/>
        </p:nvSpPr>
        <p:spPr>
          <a:xfrm>
            <a:off x="4716016" y="4308192"/>
            <a:ext cx="4320480" cy="1785104"/>
          </a:xfrm>
          <a:prstGeom prst="rect">
            <a:avLst/>
          </a:prstGeom>
        </p:spPr>
        <p:txBody>
          <a:bodyPr wrap="square">
            <a:spAutoFit/>
          </a:bodyPr>
          <a:lstStyle/>
          <a:p>
            <a:r>
              <a:rPr lang="pl-PL" sz="1000" b="1" dirty="0" err="1" smtClean="0">
                <a:latin typeface="Arial" pitchFamily="34" charset="0"/>
                <a:cs typeface="Arial" pitchFamily="34" charset="0"/>
              </a:rPr>
              <a:t>Website</a:t>
            </a:r>
            <a:endParaRPr lang="pl-PL" sz="1000" b="1" dirty="0" smtClean="0">
              <a:latin typeface="Arial" pitchFamily="34" charset="0"/>
              <a:cs typeface="Arial" pitchFamily="34" charset="0"/>
            </a:endParaRPr>
          </a:p>
          <a:p>
            <a:r>
              <a:rPr lang="pl-PL" sz="1000" dirty="0" smtClean="0">
                <a:latin typeface="Arial" pitchFamily="34" charset="0"/>
                <a:cs typeface="Arial" pitchFamily="34" charset="0"/>
              </a:rPr>
              <a:t>E-mail: </a:t>
            </a:r>
            <a:r>
              <a:rPr lang="pl-PL" sz="1000" dirty="0" err="1" smtClean="0">
                <a:latin typeface="Arial" pitchFamily="34" charset="0"/>
                <a:cs typeface="Arial" pitchFamily="34" charset="0"/>
                <a:hlinkClick r:id="rId3"/>
              </a:rPr>
              <a:t>webmaster@guggenheim.org</a:t>
            </a:r>
            <a:endParaRPr lang="pl-PL" sz="1000" dirty="0" smtClean="0">
              <a:latin typeface="Arial" pitchFamily="34" charset="0"/>
              <a:cs typeface="Arial" pitchFamily="34" charset="0"/>
            </a:endParaRPr>
          </a:p>
          <a:p>
            <a:r>
              <a:rPr lang="pl-PL" sz="1000" dirty="0" err="1" smtClean="0">
                <a:latin typeface="Arial" pitchFamily="34" charset="0"/>
                <a:cs typeface="Arial" pitchFamily="34" charset="0"/>
                <a:hlinkClick r:id="rId4" action="ppaction://hlinkfile" tooltip="Site Map"/>
              </a:rPr>
              <a:t>Site</a:t>
            </a:r>
            <a:r>
              <a:rPr lang="pl-PL" sz="1000" dirty="0" smtClean="0">
                <a:latin typeface="Arial" pitchFamily="34" charset="0"/>
                <a:cs typeface="Arial" pitchFamily="34" charset="0"/>
                <a:hlinkClick r:id="rId4" action="ppaction://hlinkfile" tooltip="Site Map"/>
              </a:rPr>
              <a:t> Map</a:t>
            </a:r>
            <a:r>
              <a:rPr lang="pl-PL" sz="1000" dirty="0" smtClean="0">
                <a:latin typeface="Arial" pitchFamily="34" charset="0"/>
                <a:cs typeface="Arial" pitchFamily="34" charset="0"/>
              </a:rPr>
              <a:t> </a:t>
            </a:r>
          </a:p>
          <a:p>
            <a:r>
              <a:rPr lang="pl-PL" sz="1000" dirty="0" err="1" smtClean="0">
                <a:latin typeface="Arial" pitchFamily="34" charset="0"/>
                <a:cs typeface="Arial" pitchFamily="34" charset="0"/>
                <a:hlinkClick r:id="rId5" action="ppaction://hlinkfile" tooltip="Privacy Policy"/>
              </a:rPr>
              <a:t>Privacy</a:t>
            </a:r>
            <a:r>
              <a:rPr lang="pl-PL" sz="1000" dirty="0" smtClean="0">
                <a:latin typeface="Arial" pitchFamily="34" charset="0"/>
                <a:cs typeface="Arial" pitchFamily="34" charset="0"/>
                <a:hlinkClick r:id="rId5" action="ppaction://hlinkfile" tooltip="Privacy Policy"/>
              </a:rPr>
              <a:t> Policy</a:t>
            </a:r>
            <a:r>
              <a:rPr lang="pl-PL" sz="1000" dirty="0" smtClean="0">
                <a:latin typeface="Arial" pitchFamily="34" charset="0"/>
                <a:cs typeface="Arial" pitchFamily="34" charset="0"/>
              </a:rPr>
              <a:t> </a:t>
            </a:r>
          </a:p>
          <a:p>
            <a:r>
              <a:rPr lang="pl-PL" sz="1000" dirty="0" err="1" smtClean="0">
                <a:latin typeface="Arial" pitchFamily="34" charset="0"/>
                <a:cs typeface="Arial" pitchFamily="34" charset="0"/>
                <a:hlinkClick r:id="rId6" action="ppaction://hlinkfile" tooltip="Terms &amp; Conditions"/>
              </a:rPr>
              <a:t>Terms</a:t>
            </a:r>
            <a:r>
              <a:rPr lang="pl-PL" sz="1000" dirty="0" smtClean="0">
                <a:latin typeface="Arial" pitchFamily="34" charset="0"/>
                <a:cs typeface="Arial" pitchFamily="34" charset="0"/>
                <a:hlinkClick r:id="rId6" action="ppaction://hlinkfile" tooltip="Terms &amp; Conditions"/>
              </a:rPr>
              <a:t> &amp; </a:t>
            </a:r>
            <a:r>
              <a:rPr lang="pl-PL" sz="1000" dirty="0" err="1" smtClean="0">
                <a:latin typeface="Arial" pitchFamily="34" charset="0"/>
                <a:cs typeface="Arial" pitchFamily="34" charset="0"/>
                <a:hlinkClick r:id="rId6" action="ppaction://hlinkfile" tooltip="Terms &amp; Conditions"/>
              </a:rPr>
              <a:t>Conditions</a:t>
            </a:r>
            <a:r>
              <a:rPr lang="pl-PL" sz="1000" dirty="0" smtClean="0">
                <a:latin typeface="Arial" pitchFamily="34" charset="0"/>
                <a:cs typeface="Arial" pitchFamily="34" charset="0"/>
              </a:rPr>
              <a:t> </a:t>
            </a:r>
          </a:p>
          <a:p>
            <a:r>
              <a:rPr lang="pl-PL" sz="1000" dirty="0" smtClean="0">
                <a:latin typeface="Arial" pitchFamily="34" charset="0"/>
                <a:cs typeface="Arial" pitchFamily="34" charset="0"/>
                <a:hlinkClick r:id="rId7" tooltip="Mailing List"/>
              </a:rPr>
              <a:t>E-News</a:t>
            </a:r>
            <a:r>
              <a:rPr lang="pl-PL" sz="1000" dirty="0" smtClean="0">
                <a:latin typeface="Arial" pitchFamily="34" charset="0"/>
                <a:cs typeface="Arial" pitchFamily="34" charset="0"/>
              </a:rPr>
              <a:t> </a:t>
            </a:r>
          </a:p>
          <a:p>
            <a:r>
              <a:rPr lang="pl-PL" sz="1000" dirty="0" err="1" smtClean="0">
                <a:latin typeface="Arial" pitchFamily="34" charset="0"/>
                <a:cs typeface="Arial" pitchFamily="34" charset="0"/>
                <a:hlinkClick r:id="rId8" tooltip="Donate"/>
              </a:rPr>
              <a:t>Donate</a:t>
            </a:r>
            <a:r>
              <a:rPr lang="pl-PL" sz="1000" dirty="0" smtClean="0">
                <a:latin typeface="Arial" pitchFamily="34" charset="0"/>
                <a:cs typeface="Arial" pitchFamily="34" charset="0"/>
              </a:rPr>
              <a:t> </a:t>
            </a:r>
          </a:p>
          <a:p>
            <a:r>
              <a:rPr lang="pl-PL" sz="1000" dirty="0" err="1" smtClean="0">
                <a:latin typeface="Arial" pitchFamily="34" charset="0"/>
                <a:cs typeface="Arial" pitchFamily="34" charset="0"/>
                <a:hlinkClick r:id="rId9" action="ppaction://hlinkfile" tooltip="Guggenheim Images"/>
              </a:rPr>
              <a:t>Guggenheim</a:t>
            </a:r>
            <a:r>
              <a:rPr lang="pl-PL" sz="1000" dirty="0" smtClean="0">
                <a:latin typeface="Arial" pitchFamily="34" charset="0"/>
                <a:cs typeface="Arial" pitchFamily="34" charset="0"/>
                <a:hlinkClick r:id="rId9" action="ppaction://hlinkfile" tooltip="Guggenheim Images"/>
              </a:rPr>
              <a:t> </a:t>
            </a:r>
            <a:r>
              <a:rPr lang="pl-PL" sz="1000" dirty="0" err="1" smtClean="0">
                <a:latin typeface="Arial" pitchFamily="34" charset="0"/>
                <a:cs typeface="Arial" pitchFamily="34" charset="0"/>
                <a:hlinkClick r:id="rId9" action="ppaction://hlinkfile" tooltip="Guggenheim Images"/>
              </a:rPr>
              <a:t>Images</a:t>
            </a:r>
            <a:r>
              <a:rPr lang="pl-PL" sz="1000" dirty="0" smtClean="0">
                <a:latin typeface="Arial" pitchFamily="34" charset="0"/>
                <a:cs typeface="Arial" pitchFamily="34" charset="0"/>
              </a:rPr>
              <a:t> </a:t>
            </a:r>
          </a:p>
          <a:p>
            <a:r>
              <a:rPr lang="pl-PL" sz="1000" dirty="0" err="1" smtClean="0">
                <a:latin typeface="Arial" pitchFamily="34" charset="0"/>
                <a:cs typeface="Arial" pitchFamily="34" charset="0"/>
                <a:hlinkClick r:id="rId10" action="ppaction://hlinkfile" tooltip="Contact Us"/>
              </a:rPr>
              <a:t>Contact</a:t>
            </a:r>
            <a:r>
              <a:rPr lang="pl-PL" sz="1000" dirty="0" smtClean="0">
                <a:latin typeface="Arial" pitchFamily="34" charset="0"/>
                <a:cs typeface="Arial" pitchFamily="34" charset="0"/>
                <a:hlinkClick r:id="rId10" action="ppaction://hlinkfile" tooltip="Contact Us"/>
              </a:rPr>
              <a:t> </a:t>
            </a:r>
            <a:r>
              <a:rPr lang="pl-PL" sz="1000" dirty="0" err="1" smtClean="0">
                <a:latin typeface="Arial" pitchFamily="34" charset="0"/>
                <a:cs typeface="Arial" pitchFamily="34" charset="0"/>
                <a:hlinkClick r:id="rId10" action="ppaction://hlinkfile" tooltip="Contact Us"/>
              </a:rPr>
              <a:t>Us</a:t>
            </a:r>
            <a:r>
              <a:rPr lang="pl-PL" sz="1000" dirty="0" smtClean="0">
                <a:latin typeface="Arial" pitchFamily="34" charset="0"/>
                <a:cs typeface="Arial" pitchFamily="34" charset="0"/>
              </a:rPr>
              <a:t> </a:t>
            </a:r>
          </a:p>
          <a:p>
            <a:r>
              <a:rPr lang="pl-PL" sz="1000" dirty="0" smtClean="0">
                <a:latin typeface="Arial" pitchFamily="34" charset="0"/>
                <a:cs typeface="Arial" pitchFamily="34" charset="0"/>
                <a:hlinkClick r:id="" action="ppaction://hlinkfile" tooltip="Web site © The Solomon R. Guggenheim Foundation (SRGF). All rights reserved."/>
              </a:rPr>
              <a:t>Web </a:t>
            </a:r>
            <a:r>
              <a:rPr lang="pl-PL" sz="1000" dirty="0" err="1" smtClean="0">
                <a:latin typeface="Arial" pitchFamily="34" charset="0"/>
                <a:cs typeface="Arial" pitchFamily="34" charset="0"/>
                <a:hlinkClick r:id="" action="ppaction://hlinkfile" tooltip="Web site © The Solomon R. Guggenheim Foundation (SRGF). All rights reserved."/>
              </a:rPr>
              <a:t>site</a:t>
            </a:r>
            <a:r>
              <a:rPr lang="pl-PL" sz="1000" dirty="0" smtClean="0">
                <a:latin typeface="Arial" pitchFamily="34" charset="0"/>
                <a:cs typeface="Arial" pitchFamily="34" charset="0"/>
                <a:hlinkClick r:id="" action="ppaction://hlinkfile" tooltip="Web site © The Solomon R. Guggenheim Foundation (SRGF). All rights reserved."/>
              </a:rPr>
              <a:t> © </a:t>
            </a:r>
            <a:r>
              <a:rPr lang="pl-PL" sz="1000" dirty="0" err="1" smtClean="0">
                <a:latin typeface="Arial" pitchFamily="34" charset="0"/>
                <a:cs typeface="Arial" pitchFamily="34" charset="0"/>
                <a:hlinkClick r:id="" action="ppaction://hlinkfile" tooltip="Web site © The Solomon R. Guggenheim Foundation (SRGF). All rights reserved."/>
              </a:rPr>
              <a:t>The</a:t>
            </a:r>
            <a:r>
              <a:rPr lang="pl-PL" sz="1000" dirty="0" smtClean="0">
                <a:latin typeface="Arial" pitchFamily="34" charset="0"/>
                <a:cs typeface="Arial" pitchFamily="34" charset="0"/>
                <a:hlinkClick r:id="" action="ppaction://hlinkfile" tooltip="Web site © The Solomon R. Guggenheim Foundation (SRGF). All rights reserved."/>
              </a:rPr>
              <a:t> </a:t>
            </a:r>
            <a:r>
              <a:rPr lang="pl-PL" sz="1000" dirty="0" err="1" smtClean="0">
                <a:latin typeface="Arial" pitchFamily="34" charset="0"/>
                <a:cs typeface="Arial" pitchFamily="34" charset="0"/>
                <a:hlinkClick r:id="" action="ppaction://hlinkfile" tooltip="Web site © The Solomon R. Guggenheim Foundation (SRGF). All rights reserved."/>
              </a:rPr>
              <a:t>Solomon</a:t>
            </a:r>
            <a:r>
              <a:rPr lang="pl-PL" sz="1000" dirty="0" smtClean="0">
                <a:latin typeface="Arial" pitchFamily="34" charset="0"/>
                <a:cs typeface="Arial" pitchFamily="34" charset="0"/>
                <a:hlinkClick r:id="" action="ppaction://hlinkfile" tooltip="Web site © The Solomon R. Guggenheim Foundation (SRGF). All rights reserved."/>
              </a:rPr>
              <a:t> R. </a:t>
            </a:r>
            <a:r>
              <a:rPr lang="pl-PL" sz="1000" dirty="0" err="1" smtClean="0">
                <a:latin typeface="Arial" pitchFamily="34" charset="0"/>
                <a:cs typeface="Arial" pitchFamily="34" charset="0"/>
                <a:hlinkClick r:id="" action="ppaction://hlinkfile" tooltip="Web site © The Solomon R. Guggenheim Foundation (SRGF). All rights reserved."/>
              </a:rPr>
              <a:t>Guggenheim</a:t>
            </a:r>
            <a:r>
              <a:rPr lang="pl-PL" sz="1000" dirty="0" smtClean="0">
                <a:latin typeface="Arial" pitchFamily="34" charset="0"/>
                <a:cs typeface="Arial" pitchFamily="34" charset="0"/>
                <a:hlinkClick r:id="" action="ppaction://hlinkfile" tooltip="Web site © The Solomon R. Guggenheim Foundation (SRGF). All rights reserved."/>
              </a:rPr>
              <a:t> </a:t>
            </a:r>
            <a:r>
              <a:rPr lang="pl-PL" sz="1000" dirty="0" err="1" smtClean="0">
                <a:latin typeface="Arial" pitchFamily="34" charset="0"/>
                <a:cs typeface="Arial" pitchFamily="34" charset="0"/>
                <a:hlinkClick r:id="" action="ppaction://hlinkfile" tooltip="Web site © The Solomon R. Guggenheim Foundation (SRGF). All rights reserved."/>
              </a:rPr>
              <a:t>Foundation</a:t>
            </a:r>
            <a:r>
              <a:rPr lang="pl-PL" sz="1000" dirty="0" smtClean="0">
                <a:latin typeface="Arial" pitchFamily="34" charset="0"/>
                <a:cs typeface="Arial" pitchFamily="34" charset="0"/>
                <a:hlinkClick r:id="" action="ppaction://hlinkfile" tooltip="Web site © The Solomon R. Guggenheim Foundation (SRGF). All rights reserved."/>
              </a:rPr>
              <a:t> (SRGF). </a:t>
            </a:r>
            <a:endParaRPr lang="pl-PL" sz="1000" dirty="0" smtClean="0">
              <a:latin typeface="Arial" pitchFamily="34" charset="0"/>
              <a:cs typeface="Arial" pitchFamily="34" charset="0"/>
            </a:endParaRPr>
          </a:p>
          <a:p>
            <a:endParaRPr lang="pl-PL"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ciek\Pictures\au_home_690h.jpg"/>
          <p:cNvPicPr>
            <a:picLocks noChangeAspect="1" noChangeArrowheads="1"/>
          </p:cNvPicPr>
          <p:nvPr/>
        </p:nvPicPr>
        <p:blipFill>
          <a:blip r:embed="rId2" cstate="print"/>
          <a:srcRect/>
          <a:stretch>
            <a:fillRect/>
          </a:stretch>
        </p:blipFill>
        <p:spPr bwMode="auto">
          <a:xfrm>
            <a:off x="1285875" y="2309813"/>
            <a:ext cx="6572250" cy="22383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0"/>
            <a:ext cx="9144000" cy="6617196"/>
          </a:xfrm>
          <a:prstGeom prst="rect">
            <a:avLst/>
          </a:prstGeom>
        </p:spPr>
        <p:txBody>
          <a:bodyPr wrap="square">
            <a:spAutoFit/>
          </a:bodyPr>
          <a:lstStyle/>
          <a:p>
            <a:pPr algn="ctr"/>
            <a:r>
              <a:rPr lang="pl-PL" sz="1600" b="1" dirty="0" smtClean="0">
                <a:solidFill>
                  <a:srgbClr val="FF0000"/>
                </a:solidFill>
                <a:latin typeface="Arial" pitchFamily="34" charset="0"/>
                <a:cs typeface="Arial" pitchFamily="34" charset="0"/>
              </a:rPr>
              <a:t>Muzeum </a:t>
            </a:r>
            <a:r>
              <a:rPr lang="pl-PL" sz="1600" b="1" dirty="0" err="1" smtClean="0">
                <a:solidFill>
                  <a:srgbClr val="FF0000"/>
                </a:solidFill>
                <a:latin typeface="Arial" pitchFamily="34" charset="0"/>
                <a:cs typeface="Arial" pitchFamily="34" charset="0"/>
              </a:rPr>
              <a:t>Guggenheima</a:t>
            </a:r>
            <a:r>
              <a:rPr lang="pl-PL" sz="1600" b="1" dirty="0" smtClean="0">
                <a:solidFill>
                  <a:srgbClr val="FF0000"/>
                </a:solidFill>
                <a:latin typeface="Arial" pitchFamily="34" charset="0"/>
                <a:cs typeface="Arial" pitchFamily="34" charset="0"/>
              </a:rPr>
              <a:t> w Nowym Jorku</a:t>
            </a:r>
            <a:r>
              <a:rPr lang="pl-PL" sz="1600" dirty="0" smtClean="0">
                <a:solidFill>
                  <a:srgbClr val="FF0000"/>
                </a:solidFill>
                <a:latin typeface="Arial" pitchFamily="34" charset="0"/>
                <a:cs typeface="Arial" pitchFamily="34" charset="0"/>
              </a:rPr>
              <a:t> (</a:t>
            </a:r>
            <a:r>
              <a:rPr lang="pl-PL" sz="1600" b="1" dirty="0" smtClean="0">
                <a:solidFill>
                  <a:srgbClr val="FF0000"/>
                </a:solidFill>
                <a:latin typeface="Arial" pitchFamily="34" charset="0"/>
                <a:cs typeface="Arial" pitchFamily="34" charset="0"/>
              </a:rPr>
              <a:t>Muzeum </a:t>
            </a:r>
            <a:r>
              <a:rPr lang="pl-PL" sz="1600" b="1" dirty="0" err="1" smtClean="0">
                <a:solidFill>
                  <a:srgbClr val="FF0000"/>
                </a:solidFill>
                <a:latin typeface="Arial" pitchFamily="34" charset="0"/>
                <a:cs typeface="Arial" pitchFamily="34" charset="0"/>
              </a:rPr>
              <a:t>Solomona</a:t>
            </a:r>
            <a:r>
              <a:rPr lang="pl-PL" sz="1600" b="1" dirty="0" smtClean="0">
                <a:solidFill>
                  <a:srgbClr val="FF0000"/>
                </a:solidFill>
                <a:latin typeface="Arial" pitchFamily="34" charset="0"/>
                <a:cs typeface="Arial" pitchFamily="34" charset="0"/>
              </a:rPr>
              <a:t> R. </a:t>
            </a:r>
            <a:r>
              <a:rPr lang="pl-PL" sz="1600" b="1" dirty="0" err="1" smtClean="0">
                <a:solidFill>
                  <a:srgbClr val="FF0000"/>
                </a:solidFill>
                <a:latin typeface="Arial" pitchFamily="34" charset="0"/>
                <a:cs typeface="Arial" pitchFamily="34" charset="0"/>
              </a:rPr>
              <a:t>Guggenheima</a:t>
            </a:r>
            <a:r>
              <a:rPr lang="pl-PL" sz="1600" dirty="0" smtClean="0">
                <a:solidFill>
                  <a:srgbClr val="FF0000"/>
                </a:solidFill>
                <a:latin typeface="Arial" pitchFamily="34" charset="0"/>
                <a:cs typeface="Arial" pitchFamily="34" charset="0"/>
              </a:rPr>
              <a:t>) </a:t>
            </a:r>
          </a:p>
          <a:p>
            <a:endParaRPr lang="pl-PL" sz="1200" dirty="0" smtClean="0">
              <a:solidFill>
                <a:srgbClr val="FF0000"/>
              </a:solidFill>
              <a:latin typeface="Arial" pitchFamily="34" charset="0"/>
              <a:cs typeface="Arial" pitchFamily="34" charset="0"/>
            </a:endParaRPr>
          </a:p>
          <a:p>
            <a:endParaRPr lang="pl-PL" sz="1200" dirty="0" smtClean="0">
              <a:solidFill>
                <a:srgbClr val="FF0000"/>
              </a:solidFill>
              <a:latin typeface="Arial" pitchFamily="34" charset="0"/>
              <a:cs typeface="Arial" pitchFamily="34" charset="0"/>
            </a:endParaRPr>
          </a:p>
          <a:p>
            <a:r>
              <a:rPr lang="pl-PL" sz="1600" dirty="0" smtClean="0">
                <a:latin typeface="Arial" pitchFamily="34" charset="0"/>
                <a:cs typeface="Arial" pitchFamily="34" charset="0"/>
              </a:rPr>
              <a:t>- muzeum sztuki współczesnej położone w Upper East </a:t>
            </a:r>
            <a:r>
              <a:rPr lang="pl-PL" sz="1600" dirty="0" err="1" smtClean="0">
                <a:latin typeface="Arial" pitchFamily="34" charset="0"/>
                <a:cs typeface="Arial" pitchFamily="34" charset="0"/>
              </a:rPr>
              <a:t>Side</a:t>
            </a:r>
            <a:r>
              <a:rPr lang="pl-PL" sz="1600" dirty="0" smtClean="0">
                <a:latin typeface="Arial" pitchFamily="34" charset="0"/>
                <a:cs typeface="Arial" pitchFamily="34" charset="0"/>
              </a:rPr>
              <a:t> na Manhattanie, na rogu 89th ulicy i 5 Alei </a:t>
            </a:r>
          </a:p>
          <a:p>
            <a:pPr>
              <a:buFontTx/>
              <a:buChar char="-"/>
            </a:pPr>
            <a:r>
              <a:rPr lang="pl-PL" sz="1600" dirty="0" smtClean="0">
                <a:latin typeface="Arial" pitchFamily="34" charset="0"/>
                <a:cs typeface="Arial" pitchFamily="34" charset="0"/>
              </a:rPr>
              <a:t>mieści się tutaj sławna kolekcja malarstwa impresjonistycznego,  postimpresjonistycznego, modernizmu i sztuki  współczesnej,  ponadto odbywają się czasowe wystawy sztuki</a:t>
            </a:r>
          </a:p>
          <a:p>
            <a:r>
              <a:rPr lang="pl-PL" sz="1600" dirty="0" smtClean="0">
                <a:latin typeface="Arial" pitchFamily="34" charset="0"/>
                <a:cs typeface="Arial" pitchFamily="34" charset="0"/>
              </a:rPr>
              <a:t>- w roku 1937 </a:t>
            </a:r>
            <a:r>
              <a:rPr lang="pl-PL" sz="1600" dirty="0" err="1" smtClean="0">
                <a:latin typeface="Arial" pitchFamily="34" charset="0"/>
                <a:cs typeface="Arial" pitchFamily="34" charset="0"/>
              </a:rPr>
              <a:t>Solomon</a:t>
            </a:r>
            <a:r>
              <a:rPr lang="pl-PL" sz="1600" dirty="0" smtClean="0">
                <a:latin typeface="Arial" pitchFamily="34" charset="0"/>
                <a:cs typeface="Arial" pitchFamily="34" charset="0"/>
              </a:rPr>
              <a:t> </a:t>
            </a:r>
            <a:r>
              <a:rPr lang="pl-PL" sz="1600" dirty="0" err="1" smtClean="0">
                <a:latin typeface="Arial" pitchFamily="34" charset="0"/>
                <a:cs typeface="Arial" pitchFamily="34" charset="0"/>
              </a:rPr>
              <a:t>Guggenheim</a:t>
            </a:r>
            <a:r>
              <a:rPr lang="pl-PL" sz="1600" dirty="0" smtClean="0">
                <a:latin typeface="Arial" pitchFamily="34" charset="0"/>
                <a:cs typeface="Arial" pitchFamily="34" charset="0"/>
              </a:rPr>
              <a:t> założył Fundację swojego imienia, której celem było gromadzenie i badanie sztuki współczesnej</a:t>
            </a:r>
          </a:p>
          <a:p>
            <a:pPr>
              <a:buFontTx/>
              <a:buChar char="-"/>
            </a:pPr>
            <a:r>
              <a:rPr lang="pl-PL" sz="1600" dirty="0" smtClean="0">
                <a:latin typeface="Arial" pitchFamily="34" charset="0"/>
                <a:cs typeface="Arial" pitchFamily="34" charset="0"/>
              </a:rPr>
              <a:t> w 1939 powstało pierwsze muzeum noszące nazwę Muzeum Malarstwa Nieprzedstawiającego. </a:t>
            </a:r>
            <a:r>
              <a:rPr lang="pl-PL" sz="1600" dirty="0" err="1" smtClean="0">
                <a:latin typeface="Arial" pitchFamily="34" charset="0"/>
                <a:cs typeface="Arial" pitchFamily="34" charset="0"/>
              </a:rPr>
              <a:t>Guggenheim</a:t>
            </a:r>
            <a:r>
              <a:rPr lang="pl-PL" sz="1600" dirty="0" smtClean="0">
                <a:latin typeface="Arial" pitchFamily="34" charset="0"/>
                <a:cs typeface="Arial" pitchFamily="34" charset="0"/>
              </a:rPr>
              <a:t> gromadził prace znanych artystów (Marc Chagall, Pablo </a:t>
            </a:r>
            <a:r>
              <a:rPr lang="pl-PL" sz="1600" dirty="0" err="1" smtClean="0">
                <a:latin typeface="Arial" pitchFamily="34" charset="0"/>
                <a:cs typeface="Arial" pitchFamily="34" charset="0"/>
              </a:rPr>
              <a:t>Picassoo</a:t>
            </a:r>
            <a:r>
              <a:rPr lang="pl-PL" sz="1600" dirty="0" smtClean="0">
                <a:latin typeface="Arial" pitchFamily="34" charset="0"/>
                <a:cs typeface="Arial" pitchFamily="34" charset="0"/>
              </a:rPr>
              <a:t>)</a:t>
            </a:r>
          </a:p>
          <a:p>
            <a:r>
              <a:rPr lang="pl-PL" sz="1600" dirty="0" smtClean="0">
                <a:latin typeface="Arial" pitchFamily="34" charset="0"/>
                <a:cs typeface="Arial" pitchFamily="34" charset="0"/>
              </a:rPr>
              <a:t>- obecny budynek muzeum został zaprojektowany przez Franka Lloyda Wrighta i stanowi jeden z ważniejszych obiektów XX-wiecznej architektury.</a:t>
            </a:r>
          </a:p>
          <a:p>
            <a:pPr>
              <a:buFontTx/>
              <a:buChar char="-"/>
            </a:pPr>
            <a:r>
              <a:rPr lang="pl-PL" sz="1600" dirty="0" smtClean="0">
                <a:latin typeface="Arial" pitchFamily="34" charset="0"/>
                <a:cs typeface="Arial" pitchFamily="34" charset="0"/>
              </a:rPr>
              <a:t> muzeum zostało otwarte 21 października 1959, 10 lat po  śmierci </a:t>
            </a:r>
            <a:r>
              <a:rPr lang="pl-PL" sz="1600" dirty="0" err="1" smtClean="0">
                <a:latin typeface="Arial" pitchFamily="34" charset="0"/>
                <a:cs typeface="Arial" pitchFamily="34" charset="0"/>
              </a:rPr>
              <a:t>Guggenheima</a:t>
            </a:r>
            <a:r>
              <a:rPr lang="pl-PL" sz="1600" dirty="0" smtClean="0">
                <a:latin typeface="Arial" pitchFamily="34" charset="0"/>
                <a:cs typeface="Arial" pitchFamily="34" charset="0"/>
              </a:rPr>
              <a:t> i 6 miesięcy po śmierci Wrighta, jako drugie muzeum utworzone przez Fundację </a:t>
            </a:r>
            <a:r>
              <a:rPr lang="pl-PL" sz="1600" dirty="0" err="1" smtClean="0">
                <a:latin typeface="Arial" pitchFamily="34" charset="0"/>
                <a:cs typeface="Arial" pitchFamily="34" charset="0"/>
              </a:rPr>
              <a:t>Solomona</a:t>
            </a:r>
            <a:r>
              <a:rPr lang="pl-PL" sz="1600" dirty="0" smtClean="0">
                <a:latin typeface="Arial" pitchFamily="34" charset="0"/>
                <a:cs typeface="Arial" pitchFamily="34" charset="0"/>
              </a:rPr>
              <a:t> R. </a:t>
            </a:r>
            <a:r>
              <a:rPr lang="pl-PL" sz="1600" dirty="0" err="1" smtClean="0">
                <a:latin typeface="Arial" pitchFamily="34" charset="0"/>
                <a:cs typeface="Arial" pitchFamily="34" charset="0"/>
              </a:rPr>
              <a:t>Guggenheima</a:t>
            </a:r>
            <a:r>
              <a:rPr lang="pl-PL" sz="1600" dirty="0" smtClean="0">
                <a:latin typeface="Arial" pitchFamily="34" charset="0"/>
                <a:cs typeface="Arial" pitchFamily="34" charset="0"/>
              </a:rPr>
              <a:t>, </a:t>
            </a:r>
          </a:p>
          <a:p>
            <a:r>
              <a:rPr lang="pl-PL" sz="1600" dirty="0" smtClean="0">
                <a:latin typeface="Arial" pitchFamily="34" charset="0"/>
                <a:cs typeface="Arial" pitchFamily="34" charset="0"/>
              </a:rPr>
              <a:t>- gmach od strony ulicy przypomina cylindrycznie zwiniętą, białą wstęgę, nieco szerszą na górze, niż na dole. Spirala zwieńczona jest szklaną kopułą. Wygląd budynku różni się zasadniczo od typowej zabudowy Manhattanu, otaczającej muzeum. Było to zamierzeniem Wrighta, który chciał by pobliskie </a:t>
            </a:r>
            <a:r>
              <a:rPr lang="pl-PL" sz="1600" dirty="0" err="1" smtClean="0">
                <a:latin typeface="Arial" pitchFamily="34" charset="0"/>
                <a:cs typeface="Arial" pitchFamily="34" charset="0"/>
              </a:rPr>
              <a:t>Metropolitan</a:t>
            </a:r>
            <a:r>
              <a:rPr lang="pl-PL" sz="1600" dirty="0" smtClean="0">
                <a:latin typeface="Arial" pitchFamily="34" charset="0"/>
                <a:cs typeface="Arial" pitchFamily="34" charset="0"/>
              </a:rPr>
              <a:t> </a:t>
            </a:r>
            <a:r>
              <a:rPr lang="pl-PL" sz="1600" dirty="0" err="1" smtClean="0">
                <a:latin typeface="Arial" pitchFamily="34" charset="0"/>
                <a:cs typeface="Arial" pitchFamily="34" charset="0"/>
              </a:rPr>
              <a:t>Museum</a:t>
            </a:r>
            <a:r>
              <a:rPr lang="pl-PL" sz="1600" dirty="0" smtClean="0">
                <a:latin typeface="Arial" pitchFamily="34" charset="0"/>
                <a:cs typeface="Arial" pitchFamily="34" charset="0"/>
              </a:rPr>
              <a:t> of Art wyglądało w porównaniu z jego projektem jak "protestancka stodoła„</a:t>
            </a:r>
            <a:r>
              <a:rPr lang="pl-PL" sz="1600" baseline="30000" dirty="0" smtClean="0">
                <a:latin typeface="Arial" pitchFamily="34" charset="0"/>
                <a:cs typeface="Arial" pitchFamily="34" charset="0"/>
              </a:rPr>
              <a:t> .</a:t>
            </a:r>
            <a:r>
              <a:rPr lang="pl-PL" sz="1600" dirty="0" smtClean="0">
                <a:latin typeface="Arial" pitchFamily="34" charset="0"/>
                <a:cs typeface="Arial" pitchFamily="34" charset="0"/>
              </a:rPr>
              <a:t>Wnętrze muzeum ma kształt wznoszącej się spirali. Obrazy wystawiane są na ścianach spirali, a także na dodatkowych poziomach.</a:t>
            </a:r>
          </a:p>
          <a:p>
            <a:r>
              <a:rPr lang="pl-PL" sz="1600" dirty="0" smtClean="0">
                <a:latin typeface="Arial" pitchFamily="34" charset="0"/>
                <a:cs typeface="Arial" pitchFamily="34" charset="0"/>
              </a:rPr>
              <a:t>- świetlik w centralnej części budynku</a:t>
            </a:r>
          </a:p>
          <a:p>
            <a:pPr>
              <a:buFontTx/>
              <a:buChar char="-"/>
            </a:pPr>
            <a:r>
              <a:rPr lang="pl-PL" sz="1600" dirty="0" smtClean="0">
                <a:latin typeface="Arial" pitchFamily="34" charset="0"/>
                <a:cs typeface="Arial" pitchFamily="34" charset="0"/>
              </a:rPr>
              <a:t>w 1992 do budynku dobudowano wieżę w kształcie prostopadłościanu, wyższą od zaprojektowanej przez Wrighta spirali, </a:t>
            </a:r>
          </a:p>
          <a:p>
            <a:pPr>
              <a:buFontTx/>
              <a:buChar char="-"/>
            </a:pPr>
            <a:r>
              <a:rPr lang="pl-PL" sz="1600" dirty="0" smtClean="0">
                <a:latin typeface="Arial" pitchFamily="34" charset="0"/>
                <a:cs typeface="Arial" pitchFamily="34" charset="0"/>
              </a:rPr>
              <a:t> Jedynym polskim artystą, który miał wystawę w Muzeum </a:t>
            </a:r>
            <a:r>
              <a:rPr lang="pl-PL" sz="1600" dirty="0" err="1" smtClean="0">
                <a:latin typeface="Arial" pitchFamily="34" charset="0"/>
                <a:cs typeface="Arial" pitchFamily="34" charset="0"/>
              </a:rPr>
              <a:t>Guggenheima</a:t>
            </a:r>
            <a:r>
              <a:rPr lang="pl-PL" sz="1600" dirty="0" smtClean="0">
                <a:latin typeface="Arial" pitchFamily="34" charset="0"/>
                <a:cs typeface="Arial" pitchFamily="34" charset="0"/>
              </a:rPr>
              <a:t>, był Wojciech </a:t>
            </a:r>
            <a:r>
              <a:rPr lang="pl-PL" sz="1600" dirty="0" err="1" smtClean="0">
                <a:latin typeface="Arial" pitchFamily="34" charset="0"/>
                <a:cs typeface="Arial" pitchFamily="34" charset="0"/>
              </a:rPr>
              <a:t>Fangor</a:t>
            </a:r>
            <a:r>
              <a:rPr lang="pl-PL" sz="1600" dirty="0" smtClean="0">
                <a:latin typeface="Arial" pitchFamily="34" charset="0"/>
                <a:cs typeface="Arial" pitchFamily="34" charset="0"/>
              </a:rPr>
              <a:t>.  Wystawa odbyła się w 1970 i pokazano na niej 37 płócien artysty</a:t>
            </a:r>
            <a:r>
              <a:rPr lang="pl-PL" sz="1600" baseline="30000" dirty="0" smtClean="0">
                <a:latin typeface="Arial" pitchFamily="34" charset="0"/>
                <a:cs typeface="Arial" pitchFamily="34" charset="0"/>
              </a:rPr>
              <a:t>.</a:t>
            </a:r>
            <a:r>
              <a:rPr lang="pl-PL" sz="16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ciek\Pictures\Solomon-R_-Guggenheim-Museum-New-Yor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Maciek\Pictures\201446843_fc779875e5_o.jpg"/>
          <p:cNvPicPr>
            <a:picLocks noChangeAspect="1" noChangeArrowheads="1"/>
          </p:cNvPicPr>
          <p:nvPr/>
        </p:nvPicPr>
        <p:blipFill>
          <a:blip r:embed="rId3" cstate="print"/>
          <a:srcRect/>
          <a:stretch>
            <a:fillRect/>
          </a:stretch>
        </p:blipFill>
        <p:spPr bwMode="auto">
          <a:xfrm>
            <a:off x="0" y="-27384"/>
            <a:ext cx="9144000" cy="6912768"/>
          </a:xfrm>
          <a:prstGeom prst="rect">
            <a:avLst/>
          </a:prstGeom>
          <a:noFill/>
        </p:spPr>
      </p:pic>
      <p:pic>
        <p:nvPicPr>
          <p:cNvPr id="2052" name="Picture 4" descr="C:\Users\Maciek\Pictures\1298888543vAZU0f.jpg"/>
          <p:cNvPicPr>
            <a:picLocks noChangeAspect="1" noChangeArrowheads="1"/>
          </p:cNvPicPr>
          <p:nvPr/>
        </p:nvPicPr>
        <p:blipFill>
          <a:blip r:embed="rId4" cstate="print"/>
          <a:srcRect/>
          <a:stretch>
            <a:fillRect/>
          </a:stretch>
        </p:blipFill>
        <p:spPr bwMode="auto">
          <a:xfrm>
            <a:off x="0" y="0"/>
            <a:ext cx="9210717" cy="6525345"/>
          </a:xfrm>
          <a:prstGeom prst="rect">
            <a:avLst/>
          </a:prstGeom>
          <a:noFill/>
        </p:spPr>
      </p:pic>
      <p:pic>
        <p:nvPicPr>
          <p:cNvPr id="2053" name="Picture 5" descr="C:\Users\Maciek\Pictures\z8049152X,Muzeum-Guggenheim-w-Nowym-Jorku--proj--Frank-Lloyd.jpg"/>
          <p:cNvPicPr>
            <a:picLocks noChangeAspect="1" noChangeArrowheads="1"/>
          </p:cNvPicPr>
          <p:nvPr/>
        </p:nvPicPr>
        <p:blipFill>
          <a:blip r:embed="rId5" cstate="print"/>
          <a:srcRect/>
          <a:stretch>
            <a:fillRect/>
          </a:stretch>
        </p:blipFill>
        <p:spPr bwMode="auto">
          <a:xfrm>
            <a:off x="0" y="0"/>
            <a:ext cx="919125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linds(horizont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linds(horizontal)">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23528" y="2749571"/>
            <a:ext cx="83164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smtClean="0"/>
              <a:t/>
            </a:r>
            <a:br>
              <a:rPr lang="en-US" sz="1200" dirty="0" smtClean="0"/>
            </a:br>
            <a:endParaRPr lang="en-US" sz="1200"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Maciek\Pictures\manhattan.gif"/>
          <p:cNvPicPr>
            <a:picLocks noChangeAspect="1" noChangeArrowheads="1"/>
          </p:cNvPicPr>
          <p:nvPr/>
        </p:nvPicPr>
        <p:blipFill>
          <a:blip r:embed="rId2" cstate="print"/>
          <a:srcRect/>
          <a:stretch>
            <a:fillRect/>
          </a:stretch>
        </p:blipFill>
        <p:spPr bwMode="auto">
          <a:xfrm>
            <a:off x="2987824" y="42744"/>
            <a:ext cx="3024336" cy="6815256"/>
          </a:xfrm>
          <a:prstGeom prst="rect">
            <a:avLst/>
          </a:prstGeom>
          <a:noFill/>
        </p:spPr>
      </p:pic>
      <p:sp>
        <p:nvSpPr>
          <p:cNvPr id="8" name="Elipsa 7"/>
          <p:cNvSpPr/>
          <p:nvPr/>
        </p:nvSpPr>
        <p:spPr>
          <a:xfrm>
            <a:off x="4449688" y="1052736"/>
            <a:ext cx="914400" cy="698376"/>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endParaRPr>
          </a:p>
        </p:txBody>
      </p:sp>
      <p:sp>
        <p:nvSpPr>
          <p:cNvPr id="9" name="Prostokąt 8"/>
          <p:cNvSpPr/>
          <p:nvPr/>
        </p:nvSpPr>
        <p:spPr>
          <a:xfrm>
            <a:off x="6012160" y="2267580"/>
            <a:ext cx="3126177" cy="646331"/>
          </a:xfrm>
          <a:prstGeom prst="rect">
            <a:avLst/>
          </a:prstGeom>
        </p:spPr>
        <p:txBody>
          <a:bodyPr wrap="none">
            <a:spAutoFit/>
          </a:bodyPr>
          <a:lstStyle/>
          <a:p>
            <a:r>
              <a:rPr lang="pl-PL" b="1" dirty="0" smtClean="0">
                <a:solidFill>
                  <a:schemeClr val="tx2"/>
                </a:solidFill>
              </a:rPr>
              <a:t>Z Muzeum </a:t>
            </a:r>
            <a:r>
              <a:rPr lang="pl-PL" b="1" dirty="0" err="1" smtClean="0">
                <a:solidFill>
                  <a:schemeClr val="tx2"/>
                </a:solidFill>
              </a:rPr>
              <a:t>Guggenheima</a:t>
            </a:r>
            <a:endParaRPr lang="pl-PL" b="1" dirty="0" smtClean="0">
              <a:solidFill>
                <a:schemeClr val="tx2"/>
              </a:solidFill>
            </a:endParaRPr>
          </a:p>
          <a:p>
            <a:r>
              <a:rPr lang="en-US" b="1" i="1" dirty="0" smtClean="0">
                <a:solidFill>
                  <a:schemeClr val="tx2"/>
                </a:solidFill>
              </a:rPr>
              <a:t>1071 Fifth Avenue</a:t>
            </a:r>
            <a:r>
              <a:rPr lang="pl-PL" b="1" i="1" dirty="0" smtClean="0">
                <a:solidFill>
                  <a:schemeClr val="tx2"/>
                </a:solidFill>
              </a:rPr>
              <a:t>/</a:t>
            </a:r>
            <a:r>
              <a:rPr lang="en-US" b="1" i="1" dirty="0" smtClean="0">
                <a:solidFill>
                  <a:schemeClr val="tx2"/>
                </a:solidFill>
              </a:rPr>
              <a:t> 89th Street</a:t>
            </a:r>
            <a:endParaRPr lang="pl-PL" b="1" dirty="0">
              <a:solidFill>
                <a:schemeClr val="tx2"/>
              </a:solidFill>
            </a:endParaRPr>
          </a:p>
        </p:txBody>
      </p:sp>
      <p:cxnSp>
        <p:nvCxnSpPr>
          <p:cNvPr id="10" name="Łącznik prosty ze strzałką 9"/>
          <p:cNvCxnSpPr/>
          <p:nvPr/>
        </p:nvCxnSpPr>
        <p:spPr>
          <a:xfrm flipH="1" flipV="1">
            <a:off x="5436096" y="1556792"/>
            <a:ext cx="1224136" cy="648072"/>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6164560" y="6021288"/>
            <a:ext cx="2034916" cy="369332"/>
          </a:xfrm>
          <a:prstGeom prst="rect">
            <a:avLst/>
          </a:prstGeom>
        </p:spPr>
        <p:txBody>
          <a:bodyPr wrap="none">
            <a:spAutoFit/>
          </a:bodyPr>
          <a:lstStyle/>
          <a:p>
            <a:r>
              <a:rPr lang="pl-PL" b="1" dirty="0" smtClean="0">
                <a:solidFill>
                  <a:srgbClr val="FF0000"/>
                </a:solidFill>
              </a:rPr>
              <a:t>Prom na </a:t>
            </a:r>
            <a:r>
              <a:rPr lang="pl-PL" b="1" dirty="0" err="1" smtClean="0">
                <a:solidFill>
                  <a:srgbClr val="FF0000"/>
                </a:solidFill>
              </a:rPr>
              <a:t>Ellis</a:t>
            </a:r>
            <a:r>
              <a:rPr lang="pl-PL" b="1" dirty="0" smtClean="0">
                <a:solidFill>
                  <a:srgbClr val="FF0000"/>
                </a:solidFill>
              </a:rPr>
              <a:t> Island</a:t>
            </a:r>
            <a:endParaRPr lang="pl-PL" b="1" dirty="0">
              <a:solidFill>
                <a:srgbClr val="FF0000"/>
              </a:solidFill>
            </a:endParaRPr>
          </a:p>
        </p:txBody>
      </p:sp>
      <p:cxnSp>
        <p:nvCxnSpPr>
          <p:cNvPr id="12" name="Łącznik prosty ze strzałką 11"/>
          <p:cNvCxnSpPr>
            <a:stCxn id="11" idx="1"/>
          </p:cNvCxnSpPr>
          <p:nvPr/>
        </p:nvCxnSpPr>
        <p:spPr>
          <a:xfrm flipH="1">
            <a:off x="5004048" y="6205954"/>
            <a:ext cx="1160512" cy="3193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Elipsa 14"/>
          <p:cNvSpPr/>
          <p:nvPr/>
        </p:nvSpPr>
        <p:spPr>
          <a:xfrm>
            <a:off x="3923928" y="6165304"/>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endParaRPr>
          </a:p>
        </p:txBody>
      </p:sp>
      <p:sp>
        <p:nvSpPr>
          <p:cNvPr id="17" name="Prostokąt 16"/>
          <p:cNvSpPr/>
          <p:nvPr/>
        </p:nvSpPr>
        <p:spPr>
          <a:xfrm rot="17808031">
            <a:off x="-201052" y="3529415"/>
            <a:ext cx="3342197" cy="369332"/>
          </a:xfrm>
          <a:prstGeom prst="rect">
            <a:avLst/>
          </a:prstGeom>
        </p:spPr>
        <p:txBody>
          <a:bodyPr wrap="none">
            <a:spAutoFit/>
          </a:bodyPr>
          <a:lstStyle/>
          <a:p>
            <a:r>
              <a:rPr lang="pl-PL" b="1" dirty="0" smtClean="0">
                <a:solidFill>
                  <a:srgbClr val="FF0000"/>
                </a:solidFill>
              </a:rPr>
              <a:t>Na wyspę </a:t>
            </a:r>
            <a:r>
              <a:rPr lang="pl-PL" b="1" dirty="0" err="1" smtClean="0">
                <a:solidFill>
                  <a:srgbClr val="FF0000"/>
                </a:solidFill>
              </a:rPr>
              <a:t>Ellis</a:t>
            </a:r>
            <a:r>
              <a:rPr lang="pl-PL" b="1" dirty="0" smtClean="0">
                <a:solidFill>
                  <a:srgbClr val="FF0000"/>
                </a:solidFill>
              </a:rPr>
              <a:t> płyniemy promem</a:t>
            </a:r>
            <a:endParaRPr lang="pl-PL"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908720"/>
            <a:ext cx="9143999" cy="5949280"/>
          </a:xfrm>
          <a:prstGeom prst="rect">
            <a:avLst/>
          </a:prstGeom>
          <a:noFill/>
          <a:ln w="9525">
            <a:noFill/>
            <a:miter lim="800000"/>
            <a:headEnd/>
            <a:tailEnd/>
          </a:ln>
        </p:spPr>
      </p:pic>
      <p:sp>
        <p:nvSpPr>
          <p:cNvPr id="6" name="pole tekstowe 5"/>
          <p:cNvSpPr txBox="1"/>
          <p:nvPr/>
        </p:nvSpPr>
        <p:spPr>
          <a:xfrm>
            <a:off x="3347864" y="260648"/>
            <a:ext cx="2324675" cy="584775"/>
          </a:xfrm>
          <a:prstGeom prst="rect">
            <a:avLst/>
          </a:prstGeom>
          <a:noFill/>
        </p:spPr>
        <p:txBody>
          <a:bodyPr wrap="none" rtlCol="0">
            <a:spAutoFit/>
          </a:bodyPr>
          <a:lstStyle/>
          <a:p>
            <a:r>
              <a:rPr lang="pl-PL" sz="3200" b="1" dirty="0" err="1" smtClean="0">
                <a:solidFill>
                  <a:srgbClr val="FF0000"/>
                </a:solidFill>
                <a:latin typeface="Arial" pitchFamily="34" charset="0"/>
                <a:cs typeface="Arial" pitchFamily="34" charset="0"/>
              </a:rPr>
              <a:t>Ellis</a:t>
            </a:r>
            <a:r>
              <a:rPr lang="pl-PL" sz="3200" b="1" dirty="0" smtClean="0">
                <a:solidFill>
                  <a:srgbClr val="FF0000"/>
                </a:solidFill>
                <a:latin typeface="Arial" pitchFamily="34" charset="0"/>
                <a:cs typeface="Arial" pitchFamily="34" charset="0"/>
              </a:rPr>
              <a:t> Island</a:t>
            </a:r>
            <a:endParaRPr lang="pl-PL" sz="3200" b="1" dirty="0">
              <a:solidFill>
                <a:srgbClr val="FF0000"/>
              </a:solidFill>
              <a:latin typeface="Arial" pitchFamily="34" charset="0"/>
              <a:cs typeface="Arial" pitchFamily="34" charset="0"/>
            </a:endParaRPr>
          </a:p>
        </p:txBody>
      </p:sp>
      <p:sp>
        <p:nvSpPr>
          <p:cNvPr id="7" name="Elipsa 6"/>
          <p:cNvSpPr/>
          <p:nvPr/>
        </p:nvSpPr>
        <p:spPr>
          <a:xfrm>
            <a:off x="2339752" y="4725144"/>
            <a:ext cx="1080120"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endParaRPr>
          </a:p>
        </p:txBody>
      </p:sp>
      <p:sp>
        <p:nvSpPr>
          <p:cNvPr id="8" name="pole tekstowe 7"/>
          <p:cNvSpPr txBox="1"/>
          <p:nvPr/>
        </p:nvSpPr>
        <p:spPr>
          <a:xfrm>
            <a:off x="5580112" y="2586390"/>
            <a:ext cx="1296830" cy="338554"/>
          </a:xfrm>
          <a:prstGeom prst="rect">
            <a:avLst/>
          </a:prstGeom>
          <a:noFill/>
        </p:spPr>
        <p:txBody>
          <a:bodyPr wrap="square" rtlCol="0">
            <a:spAutoFit/>
          </a:bodyPr>
          <a:lstStyle/>
          <a:p>
            <a:r>
              <a:rPr lang="pl-PL" sz="1600" b="1" dirty="0" smtClean="0">
                <a:solidFill>
                  <a:srgbClr val="FF0000"/>
                </a:solidFill>
              </a:rPr>
              <a:t>Manhattan</a:t>
            </a:r>
            <a:endParaRPr lang="pl-PL" sz="1600" b="1" dirty="0">
              <a:solidFill>
                <a:srgbClr val="FF0000"/>
              </a:solidFill>
            </a:endParaRPr>
          </a:p>
        </p:txBody>
      </p:sp>
      <p:cxnSp>
        <p:nvCxnSpPr>
          <p:cNvPr id="10" name="Łącznik prosty ze strzałką 9"/>
          <p:cNvCxnSpPr/>
          <p:nvPr/>
        </p:nvCxnSpPr>
        <p:spPr>
          <a:xfrm flipH="1">
            <a:off x="2627784" y="4653136"/>
            <a:ext cx="2016224"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V="1">
            <a:off x="2627784" y="5229200"/>
            <a:ext cx="360040" cy="9361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2339752" y="3429000"/>
            <a:ext cx="3254417" cy="584775"/>
          </a:xfrm>
          <a:prstGeom prst="rect">
            <a:avLst/>
          </a:prstGeom>
          <a:noFill/>
        </p:spPr>
        <p:txBody>
          <a:bodyPr wrap="none" rtlCol="0">
            <a:spAutoFit/>
          </a:bodyPr>
          <a:lstStyle/>
          <a:p>
            <a:r>
              <a:rPr lang="pl-PL" sz="1600" b="1" dirty="0" smtClean="0">
                <a:solidFill>
                  <a:srgbClr val="FF0000"/>
                </a:solidFill>
                <a:latin typeface="Arial" pitchFamily="34" charset="0"/>
                <a:cs typeface="Arial" pitchFamily="34" charset="0"/>
              </a:rPr>
              <a:t>Most łączący Liberty State Park</a:t>
            </a:r>
          </a:p>
          <a:p>
            <a:r>
              <a:rPr lang="pl-PL" sz="1600" b="1" dirty="0" smtClean="0">
                <a:solidFill>
                  <a:srgbClr val="FF0000"/>
                </a:solidFill>
                <a:latin typeface="Arial" pitchFamily="34" charset="0"/>
                <a:cs typeface="Arial" pitchFamily="34" charset="0"/>
              </a:rPr>
              <a:t> w Jersey City i Wyspę </a:t>
            </a:r>
            <a:r>
              <a:rPr lang="pl-PL" sz="1600" b="1" dirty="0" err="1" smtClean="0">
                <a:solidFill>
                  <a:srgbClr val="FF0000"/>
                </a:solidFill>
                <a:latin typeface="Arial" pitchFamily="34" charset="0"/>
                <a:cs typeface="Arial" pitchFamily="34" charset="0"/>
              </a:rPr>
              <a:t>Ellis</a:t>
            </a:r>
            <a:r>
              <a:rPr lang="pl-PL" sz="1600" b="1" dirty="0" smtClean="0">
                <a:solidFill>
                  <a:srgbClr val="FF0000"/>
                </a:solidFill>
                <a:latin typeface="Arial" pitchFamily="34" charset="0"/>
                <a:cs typeface="Arial" pitchFamily="34" charset="0"/>
              </a:rPr>
              <a:t>  </a:t>
            </a:r>
            <a:endParaRPr lang="pl-PL" sz="1600" b="1" dirty="0">
              <a:solidFill>
                <a:srgbClr val="FF0000"/>
              </a:solidFill>
              <a:latin typeface="Arial" pitchFamily="34" charset="0"/>
              <a:cs typeface="Arial" pitchFamily="34" charset="0"/>
            </a:endParaRPr>
          </a:p>
        </p:txBody>
      </p:sp>
      <p:cxnSp>
        <p:nvCxnSpPr>
          <p:cNvPr id="15" name="Łącznik prosty ze strzałką 14"/>
          <p:cNvCxnSpPr/>
          <p:nvPr/>
        </p:nvCxnSpPr>
        <p:spPr>
          <a:xfrm flipH="1">
            <a:off x="2483768" y="4077072"/>
            <a:ext cx="36004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rot="19319609">
            <a:off x="3491880" y="5284496"/>
            <a:ext cx="774571" cy="369332"/>
          </a:xfrm>
          <a:prstGeom prst="rect">
            <a:avLst/>
          </a:prstGeom>
          <a:noFill/>
        </p:spPr>
        <p:txBody>
          <a:bodyPr wrap="none" rtlCol="0">
            <a:spAutoFit/>
          </a:bodyPr>
          <a:lstStyle/>
          <a:p>
            <a:r>
              <a:rPr lang="pl-PL" b="1" dirty="0" smtClean="0">
                <a:solidFill>
                  <a:srgbClr val="FF0000"/>
                </a:solidFill>
                <a:latin typeface="Arial" pitchFamily="34" charset="0"/>
                <a:cs typeface="Arial" pitchFamily="34" charset="0"/>
              </a:rPr>
              <a:t>Prom</a:t>
            </a:r>
            <a:endParaRPr lang="pl-PL" b="1" dirty="0">
              <a:solidFill>
                <a:srgbClr val="FF0000"/>
              </a:solidFill>
              <a:latin typeface="Arial" pitchFamily="34" charset="0"/>
              <a:cs typeface="Arial" pitchFamily="34" charset="0"/>
            </a:endParaRPr>
          </a:p>
        </p:txBody>
      </p:sp>
      <p:sp>
        <p:nvSpPr>
          <p:cNvPr id="17" name="Elipsa 16"/>
          <p:cNvSpPr/>
          <p:nvPr/>
        </p:nvSpPr>
        <p:spPr>
          <a:xfrm>
            <a:off x="2195736" y="5805264"/>
            <a:ext cx="720080"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Prostokąt 5"/>
          <p:cNvSpPr/>
          <p:nvPr/>
        </p:nvSpPr>
        <p:spPr>
          <a:xfrm>
            <a:off x="3808489" y="260648"/>
            <a:ext cx="1527021" cy="369332"/>
          </a:xfrm>
          <a:prstGeom prst="rect">
            <a:avLst/>
          </a:prstGeom>
        </p:spPr>
        <p:txBody>
          <a:bodyPr wrap="none">
            <a:spAutoFit/>
          </a:bodyPr>
          <a:lstStyle/>
          <a:p>
            <a:r>
              <a:rPr lang="pl-PL" b="1" dirty="0" smtClean="0">
                <a:solidFill>
                  <a:srgbClr val="FF0000"/>
                </a:solidFill>
                <a:latin typeface="Arial" pitchFamily="34" charset="0"/>
                <a:cs typeface="Arial" pitchFamily="34" charset="0"/>
              </a:rPr>
              <a:t>Wyspa </a:t>
            </a:r>
            <a:r>
              <a:rPr lang="pl-PL" b="1" dirty="0" err="1" smtClean="0">
                <a:solidFill>
                  <a:srgbClr val="FF0000"/>
                </a:solidFill>
                <a:latin typeface="Arial" pitchFamily="34" charset="0"/>
                <a:cs typeface="Arial" pitchFamily="34" charset="0"/>
              </a:rPr>
              <a:t>Ellis</a:t>
            </a:r>
            <a:r>
              <a:rPr lang="pl-PL" dirty="0" smtClean="0">
                <a:solidFill>
                  <a:srgbClr val="FF0000"/>
                </a:solidFill>
                <a:latin typeface="Arial" pitchFamily="34" charset="0"/>
                <a:cs typeface="Arial" pitchFamily="34" charset="0"/>
              </a:rPr>
              <a:t> </a:t>
            </a:r>
            <a:endParaRPr lang="pl-PL" dirty="0"/>
          </a:p>
        </p:txBody>
      </p:sp>
      <p:sp>
        <p:nvSpPr>
          <p:cNvPr id="7" name="Prostokąt 6"/>
          <p:cNvSpPr/>
          <p:nvPr/>
        </p:nvSpPr>
        <p:spPr>
          <a:xfrm>
            <a:off x="4067944" y="4077072"/>
            <a:ext cx="4860032" cy="2862322"/>
          </a:xfrm>
          <a:prstGeom prst="rect">
            <a:avLst/>
          </a:prstGeom>
        </p:spPr>
        <p:txBody>
          <a:bodyPr wrap="square">
            <a:spAutoFit/>
          </a:bodyPr>
          <a:lstStyle/>
          <a:p>
            <a:pPr>
              <a:buFontTx/>
              <a:buChar char="-"/>
            </a:pPr>
            <a:r>
              <a:rPr lang="pl-PL" dirty="0" smtClean="0">
                <a:latin typeface="Arial" pitchFamily="34" charset="0"/>
                <a:cs typeface="Arial" pitchFamily="34" charset="0"/>
              </a:rPr>
              <a:t>Przed wejściem na prom kontrola jak na lotnisku (włącznie z rentgenem torebek, ekwipunku fotograficznego, itp.)</a:t>
            </a:r>
          </a:p>
          <a:p>
            <a:pPr>
              <a:buFontTx/>
              <a:buChar char="-"/>
            </a:pPr>
            <a:r>
              <a:rPr lang="pl-PL" dirty="0" smtClean="0">
                <a:latin typeface="Arial" pitchFamily="34" charset="0"/>
                <a:cs typeface="Arial" pitchFamily="34" charset="0"/>
              </a:rPr>
              <a:t> ogromne kolejki na prom</a:t>
            </a:r>
          </a:p>
          <a:p>
            <a:pPr>
              <a:buFontTx/>
              <a:buChar char="-"/>
            </a:pPr>
            <a:r>
              <a:rPr lang="pl-PL" dirty="0" smtClean="0">
                <a:latin typeface="Arial" pitchFamily="34" charset="0"/>
                <a:cs typeface="Arial" pitchFamily="34" charset="0"/>
              </a:rPr>
              <a:t> bilety w </a:t>
            </a:r>
            <a:r>
              <a:rPr lang="pl-PL" dirty="0" err="1" smtClean="0">
                <a:latin typeface="Arial" pitchFamily="34" charset="0"/>
                <a:cs typeface="Arial" pitchFamily="34" charset="0"/>
              </a:rPr>
              <a:t>internecie</a:t>
            </a:r>
            <a:r>
              <a:rPr lang="pl-PL" dirty="0" smtClean="0">
                <a:latin typeface="Arial" pitchFamily="34" charset="0"/>
                <a:cs typeface="Arial" pitchFamily="34" charset="0"/>
              </a:rPr>
              <a:t> i kasie (kolejki)</a:t>
            </a:r>
          </a:p>
          <a:p>
            <a:pPr>
              <a:buFontTx/>
              <a:buChar char="-"/>
            </a:pPr>
            <a:r>
              <a:rPr lang="pl-PL" dirty="0" smtClean="0">
                <a:latin typeface="Arial" pitchFamily="34" charset="0"/>
                <a:cs typeface="Arial" pitchFamily="34" charset="0"/>
              </a:rPr>
              <a:t>Prom płynie pod statuę wolności i dalej na wyspę </a:t>
            </a:r>
            <a:r>
              <a:rPr lang="pl-PL" dirty="0" err="1" smtClean="0">
                <a:latin typeface="Arial" pitchFamily="34" charset="0"/>
                <a:cs typeface="Arial" pitchFamily="34" charset="0"/>
              </a:rPr>
              <a:t>Ellis</a:t>
            </a:r>
            <a:r>
              <a:rPr lang="pl-PL" dirty="0" smtClean="0">
                <a:latin typeface="Arial" pitchFamily="34" charset="0"/>
                <a:cs typeface="Arial" pitchFamily="34" charset="0"/>
              </a:rPr>
              <a:t> około 10 min. </a:t>
            </a:r>
          </a:p>
          <a:p>
            <a:pPr>
              <a:buFontTx/>
              <a:buChar char="-"/>
            </a:pPr>
            <a:r>
              <a:rPr lang="pl-PL" dirty="0" smtClean="0">
                <a:latin typeface="Arial" pitchFamily="34" charset="0"/>
                <a:cs typeface="Arial" pitchFamily="34" charset="0"/>
              </a:rPr>
              <a:t> Na wyspie zwiedzamy muzeum imigracyjne i szpital</a:t>
            </a:r>
          </a:p>
          <a:p>
            <a:pPr>
              <a:buFontTx/>
              <a:buChar char="-"/>
            </a:pPr>
            <a:r>
              <a:rPr lang="pl-PL" dirty="0" smtClean="0">
                <a:latin typeface="Arial" pitchFamily="34" charset="0"/>
                <a:cs typeface="Arial" pitchFamily="34" charset="0"/>
              </a:rPr>
              <a:t> punkt widokowy na niebo nad Manhattanem</a:t>
            </a:r>
            <a:endParaRPr lang="pl-PL" dirty="0">
              <a:latin typeface="Arial" pitchFamily="34" charset="0"/>
              <a:cs typeface="Arial" pitchFamily="34" charset="0"/>
            </a:endParaRPr>
          </a:p>
        </p:txBody>
      </p:sp>
      <p:sp>
        <p:nvSpPr>
          <p:cNvPr id="8" name="Prostokąt 7"/>
          <p:cNvSpPr/>
          <p:nvPr/>
        </p:nvSpPr>
        <p:spPr>
          <a:xfrm>
            <a:off x="288032" y="793735"/>
            <a:ext cx="5292080" cy="2585323"/>
          </a:xfrm>
          <a:prstGeom prst="rect">
            <a:avLst/>
          </a:prstGeom>
        </p:spPr>
        <p:txBody>
          <a:bodyPr wrap="square">
            <a:spAutoFit/>
          </a:bodyPr>
          <a:lstStyle/>
          <a:p>
            <a:r>
              <a:rPr lang="pl-PL" dirty="0" smtClean="0">
                <a:latin typeface="Arial" pitchFamily="34" charset="0"/>
                <a:cs typeface="Arial" pitchFamily="34" charset="0"/>
              </a:rPr>
              <a:t>Na wyspę </a:t>
            </a:r>
            <a:r>
              <a:rPr lang="pl-PL" dirty="0" err="1" smtClean="0">
                <a:latin typeface="Arial" pitchFamily="34" charset="0"/>
                <a:cs typeface="Arial" pitchFamily="34" charset="0"/>
              </a:rPr>
              <a:t>Ellis</a:t>
            </a:r>
            <a:r>
              <a:rPr lang="pl-PL" dirty="0" smtClean="0">
                <a:latin typeface="Arial" pitchFamily="34" charset="0"/>
                <a:cs typeface="Arial" pitchFamily="34" charset="0"/>
              </a:rPr>
              <a:t> docieramy promem:</a:t>
            </a:r>
          </a:p>
          <a:p>
            <a:r>
              <a:rPr lang="pl-PL" dirty="0" smtClean="0">
                <a:latin typeface="Arial" pitchFamily="34" charset="0"/>
                <a:cs typeface="Arial" pitchFamily="34" charset="0"/>
              </a:rPr>
              <a:t> </a:t>
            </a:r>
          </a:p>
          <a:p>
            <a:pPr>
              <a:buFontTx/>
              <a:buChar char="-"/>
            </a:pPr>
            <a:r>
              <a:rPr lang="pl-PL" dirty="0" smtClean="0">
                <a:latin typeface="Arial" pitchFamily="34" charset="0"/>
                <a:cs typeface="Arial" pitchFamily="34" charset="0"/>
              </a:rPr>
              <a:t> Z Liberty State Park z Jersey City, New Jersey </a:t>
            </a:r>
          </a:p>
          <a:p>
            <a:pPr>
              <a:buFontTx/>
              <a:buChar char="-"/>
            </a:pPr>
            <a:r>
              <a:rPr lang="pl-PL" dirty="0" smtClean="0">
                <a:latin typeface="Arial" pitchFamily="34" charset="0"/>
                <a:cs typeface="Arial" pitchFamily="34" charset="0"/>
              </a:rPr>
              <a:t> Z </a:t>
            </a:r>
            <a:r>
              <a:rPr lang="pl-PL" dirty="0" err="1" smtClean="0">
                <a:latin typeface="Arial" pitchFamily="34" charset="0"/>
                <a:cs typeface="Arial" pitchFamily="34" charset="0"/>
              </a:rPr>
              <a:t>Battery</a:t>
            </a:r>
            <a:r>
              <a:rPr lang="pl-PL" dirty="0" smtClean="0">
                <a:latin typeface="Arial" pitchFamily="34" charset="0"/>
                <a:cs typeface="Arial" pitchFamily="34" charset="0"/>
              </a:rPr>
              <a:t> Park na południowym krańcu Manhattanu</a:t>
            </a:r>
          </a:p>
          <a:p>
            <a:pPr>
              <a:buFontTx/>
              <a:buChar char="-"/>
            </a:pPr>
            <a:r>
              <a:rPr lang="pl-PL" dirty="0" smtClean="0">
                <a:latin typeface="Arial" pitchFamily="34" charset="0"/>
                <a:cs typeface="Arial" pitchFamily="34" charset="0"/>
              </a:rPr>
              <a:t> Statua Wolności, która czasami mylona jest z wyspą </a:t>
            </a:r>
            <a:r>
              <a:rPr lang="pl-PL" dirty="0" err="1" smtClean="0">
                <a:latin typeface="Arial" pitchFamily="34" charset="0"/>
                <a:cs typeface="Arial" pitchFamily="34" charset="0"/>
              </a:rPr>
              <a:t>Ellis</a:t>
            </a:r>
            <a:r>
              <a:rPr lang="pl-PL" dirty="0" smtClean="0">
                <a:latin typeface="Arial" pitchFamily="34" charset="0"/>
                <a:cs typeface="Arial" pitchFamily="34" charset="0"/>
              </a:rPr>
              <a:t>, ponieważ jest symbolem powitania imigrantów, znajduje się na niedalekiej wyspie Liberty Island, około pół mili na południe</a:t>
            </a:r>
          </a:p>
        </p:txBody>
      </p:sp>
      <p:pic>
        <p:nvPicPr>
          <p:cNvPr id="1026" name="Picture 2" descr="C:\Users\Maciek\Pictures\115.jpg"/>
          <p:cNvPicPr>
            <a:picLocks noChangeAspect="1" noChangeArrowheads="1"/>
          </p:cNvPicPr>
          <p:nvPr/>
        </p:nvPicPr>
        <p:blipFill>
          <a:blip r:embed="rId2" cstate="print"/>
          <a:srcRect/>
          <a:stretch>
            <a:fillRect/>
          </a:stretch>
        </p:blipFill>
        <p:spPr bwMode="auto">
          <a:xfrm>
            <a:off x="35496" y="3573016"/>
            <a:ext cx="4056451" cy="3042338"/>
          </a:xfrm>
          <a:prstGeom prst="rect">
            <a:avLst/>
          </a:prstGeom>
          <a:noFill/>
        </p:spPr>
      </p:pic>
      <p:pic>
        <p:nvPicPr>
          <p:cNvPr id="1027" name="Picture 3" descr="C:\Users\Maciek\Pictures\213.jpg"/>
          <p:cNvPicPr>
            <a:picLocks noChangeAspect="1" noChangeArrowheads="1"/>
          </p:cNvPicPr>
          <p:nvPr/>
        </p:nvPicPr>
        <p:blipFill>
          <a:blip r:embed="rId3" cstate="print"/>
          <a:srcRect/>
          <a:stretch>
            <a:fillRect/>
          </a:stretch>
        </p:blipFill>
        <p:spPr bwMode="auto">
          <a:xfrm>
            <a:off x="5172067" y="692696"/>
            <a:ext cx="3936437" cy="29523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Maciek\Pictures\39_big.jpg"/>
          <p:cNvPicPr>
            <a:picLocks noChangeAspect="1" noChangeArrowheads="1"/>
          </p:cNvPicPr>
          <p:nvPr/>
        </p:nvPicPr>
        <p:blipFill>
          <a:blip r:embed="rId2" cstate="print"/>
          <a:srcRect/>
          <a:stretch>
            <a:fillRect/>
          </a:stretch>
        </p:blipFill>
        <p:spPr bwMode="auto">
          <a:xfrm>
            <a:off x="10956" y="789077"/>
            <a:ext cx="9133044" cy="6096307"/>
          </a:xfrm>
          <a:prstGeom prst="rect">
            <a:avLst/>
          </a:prstGeom>
          <a:noFill/>
        </p:spPr>
      </p:pic>
      <p:sp>
        <p:nvSpPr>
          <p:cNvPr id="6" name="Prostokąt 5"/>
          <p:cNvSpPr/>
          <p:nvPr/>
        </p:nvSpPr>
        <p:spPr>
          <a:xfrm>
            <a:off x="3808489" y="260648"/>
            <a:ext cx="1527021" cy="369332"/>
          </a:xfrm>
          <a:prstGeom prst="rect">
            <a:avLst/>
          </a:prstGeom>
        </p:spPr>
        <p:txBody>
          <a:bodyPr wrap="none">
            <a:spAutoFit/>
          </a:bodyPr>
          <a:lstStyle/>
          <a:p>
            <a:r>
              <a:rPr lang="pl-PL" b="1" dirty="0" smtClean="0">
                <a:solidFill>
                  <a:srgbClr val="FF0000"/>
                </a:solidFill>
                <a:latin typeface="Arial" pitchFamily="34" charset="0"/>
                <a:cs typeface="Arial" pitchFamily="34" charset="0"/>
              </a:rPr>
              <a:t>Wyspa </a:t>
            </a:r>
            <a:r>
              <a:rPr lang="pl-PL" b="1" dirty="0" err="1" smtClean="0">
                <a:solidFill>
                  <a:srgbClr val="FF0000"/>
                </a:solidFill>
                <a:latin typeface="Arial" pitchFamily="34" charset="0"/>
                <a:cs typeface="Arial" pitchFamily="34" charset="0"/>
              </a:rPr>
              <a:t>Ellis</a:t>
            </a:r>
            <a:r>
              <a:rPr lang="pl-PL" dirty="0" smtClean="0">
                <a:solidFill>
                  <a:srgbClr val="FF0000"/>
                </a:solidFill>
                <a:latin typeface="Arial" pitchFamily="34" charset="0"/>
                <a:cs typeface="Arial" pitchFamily="34" charset="0"/>
              </a:rPr>
              <a:t> </a:t>
            </a:r>
            <a:endParaRPr lang="pl-P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Prostokąt 3"/>
          <p:cNvSpPr/>
          <p:nvPr/>
        </p:nvSpPr>
        <p:spPr>
          <a:xfrm>
            <a:off x="144016" y="404664"/>
            <a:ext cx="8676456" cy="5878532"/>
          </a:xfrm>
          <a:prstGeom prst="rect">
            <a:avLst/>
          </a:prstGeom>
        </p:spPr>
        <p:txBody>
          <a:bodyPr wrap="square">
            <a:spAutoFit/>
          </a:bodyPr>
          <a:lstStyle/>
          <a:p>
            <a:pPr algn="ctr"/>
            <a:r>
              <a:rPr lang="pl-PL" b="1" dirty="0" smtClean="0">
                <a:solidFill>
                  <a:srgbClr val="FF0000"/>
                </a:solidFill>
                <a:latin typeface="Arial" pitchFamily="34" charset="0"/>
                <a:cs typeface="Arial" pitchFamily="34" charset="0"/>
              </a:rPr>
              <a:t>Wyspa </a:t>
            </a:r>
            <a:r>
              <a:rPr lang="pl-PL" b="1" dirty="0" err="1" smtClean="0">
                <a:solidFill>
                  <a:srgbClr val="FF0000"/>
                </a:solidFill>
                <a:latin typeface="Arial" pitchFamily="34" charset="0"/>
                <a:cs typeface="Arial" pitchFamily="34" charset="0"/>
              </a:rPr>
              <a:t>Ellis</a:t>
            </a:r>
            <a:r>
              <a:rPr lang="pl-PL" dirty="0" smtClean="0">
                <a:solidFill>
                  <a:srgbClr val="FF0000"/>
                </a:solidFill>
                <a:latin typeface="Arial" pitchFamily="34" charset="0"/>
                <a:cs typeface="Arial" pitchFamily="34" charset="0"/>
              </a:rPr>
              <a:t> (</a:t>
            </a:r>
            <a:r>
              <a:rPr lang="pl-PL" i="1" dirty="0" err="1" smtClean="0">
                <a:solidFill>
                  <a:srgbClr val="FF0000"/>
                </a:solidFill>
                <a:latin typeface="Arial" pitchFamily="34" charset="0"/>
                <a:cs typeface="Arial" pitchFamily="34" charset="0"/>
              </a:rPr>
              <a:t>Ellis</a:t>
            </a:r>
            <a:r>
              <a:rPr lang="pl-PL" i="1" dirty="0" smtClean="0">
                <a:solidFill>
                  <a:srgbClr val="FF0000"/>
                </a:solidFill>
                <a:latin typeface="Arial" pitchFamily="34" charset="0"/>
                <a:cs typeface="Arial" pitchFamily="34" charset="0"/>
              </a:rPr>
              <a:t> Island</a:t>
            </a:r>
            <a:r>
              <a:rPr lang="pl-PL" dirty="0" smtClean="0">
                <a:solidFill>
                  <a:srgbClr val="FF0000"/>
                </a:solidFill>
                <a:latin typeface="Arial" pitchFamily="34" charset="0"/>
                <a:cs typeface="Arial" pitchFamily="34" charset="0"/>
              </a:rPr>
              <a:t>)</a:t>
            </a:r>
          </a:p>
          <a:p>
            <a:endParaRPr lang="pl-PL" sz="1600" dirty="0" smtClean="0"/>
          </a:p>
          <a:p>
            <a:r>
              <a:rPr lang="pl-PL" dirty="0" smtClean="0">
                <a:latin typeface="Arial" pitchFamily="34" charset="0"/>
                <a:cs typeface="Arial" pitchFamily="34" charset="0"/>
              </a:rPr>
              <a:t> – wyspa w porcie miasta Nowy Jork, niedaleko wyspy Manhattan i Statuy Wolności, w granicach stanu New Jersey</a:t>
            </a:r>
          </a:p>
          <a:p>
            <a:r>
              <a:rPr lang="pl-PL" dirty="0" smtClean="0">
                <a:latin typeface="Arial" pitchFamily="34" charset="0"/>
                <a:cs typeface="Arial" pitchFamily="34" charset="0"/>
              </a:rPr>
              <a:t>- w latach 1892-1924 była centrum przyjmowania imigrantów z Europy do Stanów Zjednoczonych przybywających na wschodnie wybrzeże (podobna stacja na zachodnim wybrzeżu znajdowała się na wyspie Angel nieopodal San Francisco). Stacja przyjęła około 12 milionów imigrantów.</a:t>
            </a:r>
          </a:p>
          <a:p>
            <a:r>
              <a:rPr lang="pl-PL" dirty="0" smtClean="0">
                <a:latin typeface="Arial" pitchFamily="34" charset="0"/>
                <a:cs typeface="Arial" pitchFamily="34" charset="0"/>
              </a:rPr>
              <a:t>- po przybyciu na wyspę imigranci byli przesłuchiwani przez urzędników i badani przez lekarzy przed przewiezieniem na stały ląd. Niektórzy spędzali tam miesiące</a:t>
            </a:r>
          </a:p>
          <a:p>
            <a:pPr>
              <a:buFontTx/>
              <a:buChar char="-"/>
            </a:pPr>
            <a:r>
              <a:rPr lang="pl-PL" dirty="0" smtClean="0">
                <a:latin typeface="Arial" pitchFamily="34" charset="0"/>
                <a:cs typeface="Arial" pitchFamily="34" charset="0"/>
              </a:rPr>
              <a:t> w 1924 wyspa </a:t>
            </a:r>
            <a:r>
              <a:rPr lang="pl-PL" dirty="0" err="1" smtClean="0">
                <a:latin typeface="Arial" pitchFamily="34" charset="0"/>
                <a:cs typeface="Arial" pitchFamily="34" charset="0"/>
              </a:rPr>
              <a:t>Ellis</a:t>
            </a:r>
            <a:r>
              <a:rPr lang="pl-PL" dirty="0" smtClean="0">
                <a:latin typeface="Arial" pitchFamily="34" charset="0"/>
                <a:cs typeface="Arial" pitchFamily="34" charset="0"/>
              </a:rPr>
              <a:t> stała się punktem przetrzymywania uchodźców lub osób niebezpiecznych = "wrogich cudzoziemców" (ang. </a:t>
            </a:r>
            <a:r>
              <a:rPr lang="pl-PL" i="1" dirty="0" smtClean="0">
                <a:latin typeface="Arial" pitchFamily="34" charset="0"/>
                <a:cs typeface="Arial" pitchFamily="34" charset="0"/>
              </a:rPr>
              <a:t>enemy </a:t>
            </a:r>
            <a:r>
              <a:rPr lang="pl-PL" i="1" dirty="0" err="1" smtClean="0">
                <a:latin typeface="Arial" pitchFamily="34" charset="0"/>
                <a:cs typeface="Arial" pitchFamily="34" charset="0"/>
              </a:rPr>
              <a:t>aliens</a:t>
            </a:r>
            <a:r>
              <a:rPr lang="pl-PL" dirty="0" smtClean="0">
                <a:latin typeface="Arial" pitchFamily="34" charset="0"/>
                <a:cs typeface="Arial" pitchFamily="34" charset="0"/>
              </a:rPr>
              <a:t>), głównie Niemców, Włochów i Japończyków. </a:t>
            </a:r>
          </a:p>
          <a:p>
            <a:pPr>
              <a:buFontTx/>
              <a:buChar char="-"/>
            </a:pPr>
            <a:r>
              <a:rPr lang="pl-PL" dirty="0" smtClean="0">
                <a:latin typeface="Arial" pitchFamily="34" charset="0"/>
                <a:cs typeface="Arial" pitchFamily="34" charset="0"/>
              </a:rPr>
              <a:t> wyspa nie miała stałych mieszkańców ani połączenia ze stałym lądem</a:t>
            </a:r>
          </a:p>
          <a:p>
            <a:pPr>
              <a:buFontTx/>
              <a:buChar char="-"/>
            </a:pPr>
            <a:r>
              <a:rPr lang="pl-PL" dirty="0" smtClean="0">
                <a:latin typeface="Arial" pitchFamily="34" charset="0"/>
                <a:cs typeface="Arial" pitchFamily="34" charset="0"/>
              </a:rPr>
              <a:t> przez wiele lat toczyły się spory między stanami Nowy Jork i New Jersey o panowanie na wyspie.</a:t>
            </a:r>
          </a:p>
          <a:p>
            <a:pPr>
              <a:buFontTx/>
              <a:buChar char="-"/>
            </a:pPr>
            <a:r>
              <a:rPr lang="pl-PL" dirty="0" smtClean="0">
                <a:latin typeface="Arial" pitchFamily="34" charset="0"/>
                <a:cs typeface="Arial" pitchFamily="34" charset="0"/>
              </a:rPr>
              <a:t> w 1965 zaliczono ją do listy Pomników Narodowych (</a:t>
            </a:r>
            <a:r>
              <a:rPr lang="pl-PL" i="1" dirty="0" smtClean="0">
                <a:latin typeface="Arial" pitchFamily="34" charset="0"/>
                <a:cs typeface="Arial" pitchFamily="34" charset="0"/>
              </a:rPr>
              <a:t>National </a:t>
            </a:r>
            <a:r>
              <a:rPr lang="pl-PL" i="1" dirty="0" err="1" smtClean="0">
                <a:latin typeface="Arial" pitchFamily="34" charset="0"/>
                <a:cs typeface="Arial" pitchFamily="34" charset="0"/>
              </a:rPr>
              <a:t>Monuments</a:t>
            </a:r>
            <a:r>
              <a:rPr lang="pl-PL" dirty="0" smtClean="0">
                <a:latin typeface="Arial" pitchFamily="34" charset="0"/>
                <a:cs typeface="Arial" pitchFamily="34" charset="0"/>
              </a:rPr>
              <a:t>).</a:t>
            </a:r>
          </a:p>
          <a:p>
            <a:pPr>
              <a:buFontTx/>
              <a:buChar char="-"/>
            </a:pPr>
            <a:r>
              <a:rPr lang="pl-PL" dirty="0" smtClean="0">
                <a:latin typeface="Arial" pitchFamily="34" charset="0"/>
                <a:cs typeface="Arial" pitchFamily="34" charset="0"/>
              </a:rPr>
              <a:t> w 1990 na wyspie otworzono muzeum</a:t>
            </a:r>
          </a:p>
          <a:p>
            <a:pPr>
              <a:buFontTx/>
              <a:buChar char="-"/>
            </a:pPr>
            <a:r>
              <a:rPr lang="pl-PL" dirty="0" smtClean="0">
                <a:latin typeface="Arial" pitchFamily="34" charset="0"/>
                <a:cs typeface="Arial" pitchFamily="34" charset="0"/>
              </a:rPr>
              <a:t>Wyspa </a:t>
            </a:r>
            <a:r>
              <a:rPr lang="pl-PL" dirty="0" err="1" smtClean="0">
                <a:latin typeface="Arial" pitchFamily="34" charset="0"/>
                <a:cs typeface="Arial" pitchFamily="34" charset="0"/>
              </a:rPr>
              <a:t>Ellis</a:t>
            </a:r>
            <a:r>
              <a:rPr lang="pl-PL" dirty="0" smtClean="0">
                <a:latin typeface="Arial" pitchFamily="34" charset="0"/>
                <a:cs typeface="Arial" pitchFamily="34" charset="0"/>
              </a:rPr>
              <a:t> była znana jako „Wyspa Łez” lub „Wyspa Złamanych Serc” z powodu 2% tych, którzy po długiej podróży przez Atlantyk nie otrzymali pozwolenia na wjazd do kraju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latin typeface="Arial" pitchFamily="34" charset="0"/>
                <a:cs typeface="Arial" pitchFamily="34" charset="0"/>
              </a:rPr>
              <a:t>Arrival</a:t>
            </a:r>
            <a:r>
              <a:rPr lang="pl-PL" b="1" dirty="0" smtClean="0">
                <a:latin typeface="Arial" pitchFamily="34" charset="0"/>
                <a:cs typeface="Arial" pitchFamily="34" charset="0"/>
              </a:rPr>
              <a:t> –  </a:t>
            </a:r>
            <a:br>
              <a:rPr lang="pl-PL" b="1" dirty="0" smtClean="0">
                <a:latin typeface="Arial" pitchFamily="34" charset="0"/>
                <a:cs typeface="Arial" pitchFamily="34" charset="0"/>
              </a:rPr>
            </a:br>
            <a:r>
              <a:rPr lang="pl-PL" b="1" dirty="0" smtClean="0">
                <a:solidFill>
                  <a:srgbClr val="FF0000"/>
                </a:solidFill>
                <a:latin typeface="Arial" pitchFamily="34" charset="0"/>
                <a:cs typeface="Arial" pitchFamily="34" charset="0"/>
              </a:rPr>
              <a:t>Lotnisko JFK (w Nowym Jorku)</a:t>
            </a:r>
            <a:r>
              <a:rPr lang="pl-PL" b="1" dirty="0" smtClean="0">
                <a:latin typeface="Arial" pitchFamily="34" charset="0"/>
                <a:cs typeface="Arial" pitchFamily="34" charset="0"/>
              </a:rPr>
              <a:t/>
            </a:r>
            <a:br>
              <a:rPr lang="pl-PL" b="1" dirty="0" smtClean="0">
                <a:latin typeface="Arial" pitchFamily="34" charset="0"/>
                <a:cs typeface="Arial" pitchFamily="34" charset="0"/>
              </a:rPr>
            </a:br>
            <a:r>
              <a:rPr lang="pl-PL" b="1" dirty="0" smtClean="0">
                <a:latin typeface="Arial" pitchFamily="34" charset="0"/>
                <a:cs typeface="Arial" pitchFamily="34" charset="0"/>
              </a:rPr>
              <a:t>Lotnisko Newark (w New Jersey)</a:t>
            </a:r>
            <a:endParaRPr lang="pl-PL" b="1" dirty="0">
              <a:latin typeface="Arial" pitchFamily="34" charset="0"/>
              <a:cs typeface="Arial" pitchFamily="34" charset="0"/>
            </a:endParaRPr>
          </a:p>
        </p:txBody>
      </p:sp>
      <p:sp>
        <p:nvSpPr>
          <p:cNvPr id="5" name="pole tekstowe 4"/>
          <p:cNvSpPr txBox="1"/>
          <p:nvPr/>
        </p:nvSpPr>
        <p:spPr>
          <a:xfrm>
            <a:off x="6301760" y="5949280"/>
            <a:ext cx="1973232" cy="461665"/>
          </a:xfrm>
          <a:prstGeom prst="rect">
            <a:avLst/>
          </a:prstGeom>
          <a:noFill/>
          <a:ln w="57150">
            <a:solidFill>
              <a:srgbClr val="FF0000"/>
            </a:solidFill>
          </a:ln>
        </p:spPr>
        <p:txBody>
          <a:bodyPr wrap="none" rtlCol="0">
            <a:spAutoFit/>
          </a:bodyPr>
          <a:lstStyle/>
          <a:p>
            <a:r>
              <a:rPr lang="pl-PL" sz="2400" b="1" dirty="0" smtClean="0">
                <a:latin typeface="Arial" pitchFamily="34" charset="0"/>
                <a:cs typeface="Arial" pitchFamily="34" charset="0"/>
              </a:rPr>
              <a:t>8 Terminali! </a:t>
            </a:r>
            <a:endParaRPr lang="pl-PL" sz="2400" b="1" dirty="0">
              <a:latin typeface="Arial" pitchFamily="34" charset="0"/>
              <a:cs typeface="Arial" pitchFamily="34" charset="0"/>
            </a:endParaRPr>
          </a:p>
        </p:txBody>
      </p:sp>
      <p:pic>
        <p:nvPicPr>
          <p:cNvPr id="3074" name="Picture 2" descr="C:\Users\Maciek\Pictures\jfka.jpg"/>
          <p:cNvPicPr>
            <a:picLocks noChangeAspect="1" noChangeArrowheads="1"/>
          </p:cNvPicPr>
          <p:nvPr/>
        </p:nvPicPr>
        <p:blipFill>
          <a:blip r:embed="rId2" cstate="print"/>
          <a:srcRect/>
          <a:stretch>
            <a:fillRect/>
          </a:stretch>
        </p:blipFill>
        <p:spPr bwMode="auto">
          <a:xfrm>
            <a:off x="1835696" y="1844824"/>
            <a:ext cx="5551654" cy="3691850"/>
          </a:xfrm>
          <a:prstGeom prst="rect">
            <a:avLst/>
          </a:prstGeom>
          <a:noFill/>
        </p:spPr>
      </p:pic>
      <p:cxnSp>
        <p:nvCxnSpPr>
          <p:cNvPr id="8" name="Łącznik prosty ze strzałką 7"/>
          <p:cNvCxnSpPr/>
          <p:nvPr/>
        </p:nvCxnSpPr>
        <p:spPr>
          <a:xfrm>
            <a:off x="8316416" y="836712"/>
            <a:ext cx="0" cy="5328592"/>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Prostokąt 5"/>
          <p:cNvSpPr/>
          <p:nvPr/>
        </p:nvSpPr>
        <p:spPr>
          <a:xfrm>
            <a:off x="2915816" y="260648"/>
            <a:ext cx="2514471" cy="369332"/>
          </a:xfrm>
          <a:prstGeom prst="rect">
            <a:avLst/>
          </a:prstGeom>
        </p:spPr>
        <p:txBody>
          <a:bodyPr wrap="none">
            <a:spAutoFit/>
          </a:bodyPr>
          <a:lstStyle/>
          <a:p>
            <a:r>
              <a:rPr lang="pl-PL" b="1" dirty="0" smtClean="0">
                <a:solidFill>
                  <a:srgbClr val="FF0000"/>
                </a:solidFill>
                <a:latin typeface="Arial" pitchFamily="34" charset="0"/>
                <a:cs typeface="Arial" pitchFamily="34" charset="0"/>
              </a:rPr>
              <a:t>Muzeum Wyspa </a:t>
            </a:r>
            <a:r>
              <a:rPr lang="pl-PL" b="1" dirty="0" err="1" smtClean="0">
                <a:solidFill>
                  <a:srgbClr val="FF0000"/>
                </a:solidFill>
                <a:latin typeface="Arial" pitchFamily="34" charset="0"/>
                <a:cs typeface="Arial" pitchFamily="34" charset="0"/>
              </a:rPr>
              <a:t>Ellis</a:t>
            </a:r>
            <a:r>
              <a:rPr lang="pl-PL" dirty="0" smtClean="0">
                <a:solidFill>
                  <a:srgbClr val="FF0000"/>
                </a:solidFill>
                <a:latin typeface="Arial" pitchFamily="34" charset="0"/>
                <a:cs typeface="Arial" pitchFamily="34" charset="0"/>
              </a:rPr>
              <a:t> </a:t>
            </a:r>
            <a:endParaRPr lang="pl-PL" dirty="0"/>
          </a:p>
        </p:txBody>
      </p:sp>
      <p:sp>
        <p:nvSpPr>
          <p:cNvPr id="7" name="Prostokąt 6"/>
          <p:cNvSpPr/>
          <p:nvPr/>
        </p:nvSpPr>
        <p:spPr>
          <a:xfrm>
            <a:off x="4104456" y="4221088"/>
            <a:ext cx="4860032" cy="2308324"/>
          </a:xfrm>
          <a:prstGeom prst="rect">
            <a:avLst/>
          </a:prstGeom>
        </p:spPr>
        <p:txBody>
          <a:bodyPr wrap="square">
            <a:spAutoFit/>
          </a:bodyPr>
          <a:lstStyle/>
          <a:p>
            <a:r>
              <a:rPr lang="pl-PL" dirty="0" smtClean="0">
                <a:latin typeface="Arial" pitchFamily="34" charset="0"/>
                <a:cs typeface="Arial" pitchFamily="34" charset="0"/>
              </a:rPr>
              <a:t>Wyspa </a:t>
            </a:r>
            <a:r>
              <a:rPr lang="pl-PL" dirty="0" err="1" smtClean="0">
                <a:latin typeface="Arial" pitchFamily="34" charset="0"/>
                <a:cs typeface="Arial" pitchFamily="34" charset="0"/>
              </a:rPr>
              <a:t>Ellis</a:t>
            </a:r>
            <a:r>
              <a:rPr lang="pl-PL" dirty="0" smtClean="0">
                <a:latin typeface="Arial" pitchFamily="34" charset="0"/>
                <a:cs typeface="Arial" pitchFamily="34" charset="0"/>
              </a:rPr>
              <a:t> i Liberty State Park w Jersey City są połączone mostem. Został on zbudowany, kiedy przywrócone zostało znaczenie wyspy i przejeżdżały przez nią ciężkie samochody ciężarowe. W 1995 roku powstała propozycja, aby most został otwarty także dla pieszych lub aby zbudować dla nich nowy most. Pomysł ten został jednak odrzucony </a:t>
            </a:r>
            <a:endParaRPr lang="pl-PL" dirty="0">
              <a:latin typeface="Arial" pitchFamily="34" charset="0"/>
              <a:cs typeface="Arial" pitchFamily="34" charset="0"/>
            </a:endParaRPr>
          </a:p>
        </p:txBody>
      </p:sp>
      <p:sp>
        <p:nvSpPr>
          <p:cNvPr id="8" name="Prostokąt 7"/>
          <p:cNvSpPr/>
          <p:nvPr/>
        </p:nvSpPr>
        <p:spPr>
          <a:xfrm>
            <a:off x="288032" y="793735"/>
            <a:ext cx="5292080" cy="2031325"/>
          </a:xfrm>
          <a:prstGeom prst="rect">
            <a:avLst/>
          </a:prstGeom>
        </p:spPr>
        <p:txBody>
          <a:bodyPr wrap="square">
            <a:spAutoFit/>
          </a:bodyPr>
          <a:lstStyle/>
          <a:p>
            <a:r>
              <a:rPr lang="pl-PL" dirty="0" smtClean="0">
                <a:latin typeface="Arial" pitchFamily="34" charset="0"/>
                <a:cs typeface="Arial" pitchFamily="34" charset="0"/>
              </a:rPr>
              <a:t>Muzeum jest usytuowane w głównym historycznym budynku. Prawnie znajduje się on w stanie Nowy Jork, </a:t>
            </a:r>
          </a:p>
          <a:p>
            <a:r>
              <a:rPr lang="pl-PL" dirty="0" smtClean="0">
                <a:latin typeface="Arial" pitchFamily="34" charset="0"/>
                <a:cs typeface="Arial" pitchFamily="34" charset="0"/>
              </a:rPr>
              <a:t>Nie odrestaurowane budynki szpitalne mieszczą się w południowej części wyspy, która należy do stanu New Jersey. </a:t>
            </a:r>
          </a:p>
          <a:p>
            <a:endParaRPr lang="pl-PL" dirty="0" smtClean="0">
              <a:latin typeface="Arial" pitchFamily="34" charset="0"/>
              <a:cs typeface="Arial" pitchFamily="34" charset="0"/>
            </a:endParaRPr>
          </a:p>
        </p:txBody>
      </p:sp>
      <p:pic>
        <p:nvPicPr>
          <p:cNvPr id="4098" name="Picture 2" descr="C:\Users\Maciek\Pictures\StatueofLiberty22-sml.jpg"/>
          <p:cNvPicPr>
            <a:picLocks noChangeAspect="1" noChangeArrowheads="1"/>
          </p:cNvPicPr>
          <p:nvPr/>
        </p:nvPicPr>
        <p:blipFill>
          <a:blip r:embed="rId2" cstate="print"/>
          <a:srcRect/>
          <a:stretch>
            <a:fillRect/>
          </a:stretch>
        </p:blipFill>
        <p:spPr bwMode="auto">
          <a:xfrm>
            <a:off x="5685498" y="260648"/>
            <a:ext cx="2979920" cy="3888432"/>
          </a:xfrm>
          <a:prstGeom prst="rect">
            <a:avLst/>
          </a:prstGeom>
          <a:noFill/>
        </p:spPr>
      </p:pic>
      <p:pic>
        <p:nvPicPr>
          <p:cNvPr id="4099" name="Picture 3" descr="C:\Users\Maciek\Pictures\StatueofLiberty20-big.jpg"/>
          <p:cNvPicPr>
            <a:picLocks noChangeAspect="1" noChangeArrowheads="1"/>
          </p:cNvPicPr>
          <p:nvPr/>
        </p:nvPicPr>
        <p:blipFill>
          <a:blip r:embed="rId3" cstate="print"/>
          <a:srcRect/>
          <a:stretch>
            <a:fillRect/>
          </a:stretch>
        </p:blipFill>
        <p:spPr bwMode="auto">
          <a:xfrm>
            <a:off x="179512" y="3717032"/>
            <a:ext cx="3870176" cy="287038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C:\Users\Maciek\Pictures\183.jpg"/>
          <p:cNvPicPr>
            <a:picLocks noChangeAspect="1" noChangeArrowheads="1"/>
          </p:cNvPicPr>
          <p:nvPr/>
        </p:nvPicPr>
        <p:blipFill>
          <a:blip r:embed="rId2" cstate="print"/>
          <a:srcRect/>
          <a:stretch>
            <a:fillRect/>
          </a:stretch>
        </p:blipFill>
        <p:spPr bwMode="auto">
          <a:xfrm>
            <a:off x="0" y="0"/>
            <a:ext cx="7260299" cy="5445224"/>
          </a:xfrm>
          <a:prstGeom prst="rect">
            <a:avLst/>
          </a:prstGeom>
          <a:noFill/>
        </p:spPr>
      </p:pic>
      <p:pic>
        <p:nvPicPr>
          <p:cNvPr id="2051" name="Picture 3" descr="C:\Users\Maciek\Pictures\StatueofLiberty22-sml.jpg"/>
          <p:cNvPicPr>
            <a:picLocks noChangeAspect="1" noChangeArrowheads="1"/>
          </p:cNvPicPr>
          <p:nvPr/>
        </p:nvPicPr>
        <p:blipFill>
          <a:blip r:embed="rId3" cstate="print"/>
          <a:srcRect/>
          <a:stretch>
            <a:fillRect/>
          </a:stretch>
        </p:blipFill>
        <p:spPr bwMode="auto">
          <a:xfrm>
            <a:off x="1907704" y="548680"/>
            <a:ext cx="4392488" cy="5731661"/>
          </a:xfrm>
          <a:prstGeom prst="rect">
            <a:avLst/>
          </a:prstGeom>
          <a:noFill/>
        </p:spPr>
      </p:pic>
      <p:pic>
        <p:nvPicPr>
          <p:cNvPr id="2052" name="Picture 4" descr="C:\Users\Maciek\Pictures\214.jpg"/>
          <p:cNvPicPr>
            <a:picLocks noChangeAspect="1" noChangeArrowheads="1"/>
          </p:cNvPicPr>
          <p:nvPr/>
        </p:nvPicPr>
        <p:blipFill>
          <a:blip r:embed="rId4" cstate="print"/>
          <a:srcRect/>
          <a:stretch>
            <a:fillRect/>
          </a:stretch>
        </p:blipFill>
        <p:spPr bwMode="auto">
          <a:xfrm>
            <a:off x="3383360" y="2537520"/>
            <a:ext cx="5760640" cy="4320480"/>
          </a:xfrm>
          <a:prstGeom prst="rect">
            <a:avLst/>
          </a:prstGeom>
          <a:noFill/>
        </p:spPr>
      </p:pic>
      <p:pic>
        <p:nvPicPr>
          <p:cNvPr id="2053" name="Picture 5" descr="C:\Users\Maciek\Pictures\193.jpg"/>
          <p:cNvPicPr>
            <a:picLocks noChangeAspect="1" noChangeArrowheads="1"/>
          </p:cNvPicPr>
          <p:nvPr/>
        </p:nvPicPr>
        <p:blipFill>
          <a:blip r:embed="rId5" cstate="print"/>
          <a:srcRect/>
          <a:stretch>
            <a:fillRect/>
          </a:stretch>
        </p:blipFill>
        <p:spPr bwMode="auto">
          <a:xfrm>
            <a:off x="0" y="2132856"/>
            <a:ext cx="6300192" cy="4725144"/>
          </a:xfrm>
          <a:prstGeom prst="rect">
            <a:avLst/>
          </a:prstGeom>
          <a:noFill/>
        </p:spPr>
      </p:pic>
      <p:pic>
        <p:nvPicPr>
          <p:cNvPr id="2054" name="Picture 6" descr="C:\Users\Maciek\Pictures\202.jpg"/>
          <p:cNvPicPr>
            <a:picLocks noChangeAspect="1" noChangeArrowheads="1"/>
          </p:cNvPicPr>
          <p:nvPr/>
        </p:nvPicPr>
        <p:blipFill>
          <a:blip r:embed="rId6" cstate="print"/>
          <a:srcRect/>
          <a:stretch>
            <a:fillRect/>
          </a:stretch>
        </p:blipFill>
        <p:spPr bwMode="auto">
          <a:xfrm>
            <a:off x="2747797" y="0"/>
            <a:ext cx="6396203" cy="4797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0-#ppt_w/2"/>
                                          </p:val>
                                        </p:tav>
                                        <p:tav tm="100000">
                                          <p:val>
                                            <p:strVal val="#ppt_x"/>
                                          </p:val>
                                        </p:tav>
                                      </p:tavLst>
                                    </p:anim>
                                    <p:anim calcmode="lin" valueType="num">
                                      <p:cBhvr additive="base">
                                        <p:cTn id="14"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0-#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1+#ppt_w/2"/>
                                          </p:val>
                                        </p:tav>
                                        <p:tav tm="100000">
                                          <p:val>
                                            <p:strVal val="#ppt_x"/>
                                          </p:val>
                                        </p:tav>
                                      </p:tavLst>
                                    </p:anim>
                                    <p:anim calcmode="lin" valueType="num">
                                      <p:cBhvr additive="base">
                                        <p:cTn id="26"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1+#ppt_w/2"/>
                                          </p:val>
                                        </p:tav>
                                        <p:tav tm="100000">
                                          <p:val>
                                            <p:strVal val="#ppt_x"/>
                                          </p:val>
                                        </p:tav>
                                      </p:tavLst>
                                    </p:anim>
                                    <p:anim calcmode="lin" valueType="num">
                                      <p:cBhvr additive="base">
                                        <p:cTn id="32"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Maciek\Pictures\515.jpg"/>
          <p:cNvPicPr>
            <a:picLocks noChangeAspect="1" noChangeArrowheads="1"/>
          </p:cNvPicPr>
          <p:nvPr/>
        </p:nvPicPr>
        <p:blipFill>
          <a:blip r:embed="rId2" cstate="print"/>
          <a:srcRect/>
          <a:stretch>
            <a:fillRect/>
          </a:stretch>
        </p:blipFill>
        <p:spPr bwMode="auto">
          <a:xfrm>
            <a:off x="3131840" y="2348880"/>
            <a:ext cx="5856651" cy="4392488"/>
          </a:xfrm>
          <a:prstGeom prst="rect">
            <a:avLst/>
          </a:prstGeom>
          <a:noFill/>
        </p:spPr>
      </p:pic>
      <p:sp>
        <p:nvSpPr>
          <p:cNvPr id="6" name="pole tekstowe 5"/>
          <p:cNvSpPr txBox="1"/>
          <p:nvPr/>
        </p:nvSpPr>
        <p:spPr>
          <a:xfrm>
            <a:off x="0" y="921494"/>
            <a:ext cx="6271782" cy="923330"/>
          </a:xfrm>
          <a:prstGeom prst="rect">
            <a:avLst/>
          </a:prstGeom>
          <a:noFill/>
        </p:spPr>
        <p:txBody>
          <a:bodyPr wrap="none" rtlCol="0">
            <a:spAutoFit/>
          </a:bodyPr>
          <a:lstStyle/>
          <a:p>
            <a:r>
              <a:rPr lang="pl-PL" b="1" dirty="0" smtClean="0">
                <a:solidFill>
                  <a:srgbClr val="FF0000"/>
                </a:solidFill>
                <a:latin typeface="Arial" pitchFamily="34" charset="0"/>
                <a:cs typeface="Arial" pitchFamily="34" charset="0"/>
              </a:rPr>
              <a:t>Na wyspie znajdują się tablice, na których spisane</a:t>
            </a:r>
          </a:p>
          <a:p>
            <a:r>
              <a:rPr lang="pl-PL" b="1" dirty="0" smtClean="0">
                <a:solidFill>
                  <a:srgbClr val="FF0000"/>
                </a:solidFill>
                <a:latin typeface="Arial" pitchFamily="34" charset="0"/>
                <a:cs typeface="Arial" pitchFamily="34" charset="0"/>
              </a:rPr>
              <a:t> są wszystkie osoby, które odprawiono na wyspie </a:t>
            </a:r>
            <a:r>
              <a:rPr lang="pl-PL" b="1" dirty="0" err="1" smtClean="0">
                <a:solidFill>
                  <a:srgbClr val="FF0000"/>
                </a:solidFill>
                <a:latin typeface="Arial" pitchFamily="34" charset="0"/>
                <a:cs typeface="Arial" pitchFamily="34" charset="0"/>
              </a:rPr>
              <a:t>Ellis</a:t>
            </a:r>
            <a:r>
              <a:rPr lang="pl-PL" b="1" dirty="0" smtClean="0">
                <a:solidFill>
                  <a:srgbClr val="FF0000"/>
                </a:solidFill>
                <a:latin typeface="Arial" pitchFamily="34" charset="0"/>
                <a:cs typeface="Arial" pitchFamily="34" charset="0"/>
              </a:rPr>
              <a:t>. </a:t>
            </a:r>
          </a:p>
          <a:p>
            <a:r>
              <a:rPr lang="pl-PL" b="1" dirty="0" smtClean="0">
                <a:solidFill>
                  <a:srgbClr val="FF0000"/>
                </a:solidFill>
                <a:latin typeface="Arial" pitchFamily="34" charset="0"/>
                <a:cs typeface="Arial" pitchFamily="34" charset="0"/>
              </a:rPr>
              <a:t>Można w ten sposób szukać swoich przodków</a:t>
            </a:r>
            <a:endParaRPr lang="pl-PL" b="1" dirty="0">
              <a:solidFill>
                <a:srgbClr val="FF0000"/>
              </a:solidFill>
              <a:latin typeface="Arial" pitchFamily="34" charset="0"/>
              <a:cs typeface="Arial" pitchFamily="34" charset="0"/>
            </a:endParaRPr>
          </a:p>
        </p:txBody>
      </p:sp>
      <p:sp>
        <p:nvSpPr>
          <p:cNvPr id="7" name="pole tekstowe 6"/>
          <p:cNvSpPr txBox="1"/>
          <p:nvPr/>
        </p:nvSpPr>
        <p:spPr>
          <a:xfrm>
            <a:off x="251520" y="5807005"/>
            <a:ext cx="2758127" cy="646331"/>
          </a:xfrm>
          <a:prstGeom prst="rect">
            <a:avLst/>
          </a:prstGeom>
          <a:noFill/>
        </p:spPr>
        <p:txBody>
          <a:bodyPr wrap="none" rtlCol="0">
            <a:spAutoFit/>
          </a:bodyPr>
          <a:lstStyle/>
          <a:p>
            <a:r>
              <a:rPr lang="pl-PL" b="1" dirty="0" smtClean="0">
                <a:solidFill>
                  <a:srgbClr val="FF0000"/>
                </a:solidFill>
                <a:latin typeface="Arial" pitchFamily="34" charset="0"/>
                <a:cs typeface="Arial" pitchFamily="34" charset="0"/>
              </a:rPr>
              <a:t>Wyspa Łez, </a:t>
            </a:r>
          </a:p>
          <a:p>
            <a:r>
              <a:rPr lang="pl-PL" b="1" dirty="0" smtClean="0">
                <a:solidFill>
                  <a:srgbClr val="FF0000"/>
                </a:solidFill>
                <a:latin typeface="Arial" pitchFamily="34" charset="0"/>
                <a:cs typeface="Arial" pitchFamily="34" charset="0"/>
              </a:rPr>
              <a:t>Wyspa Złamanych Serc</a:t>
            </a:r>
            <a:endParaRPr lang="pl-PL"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Prostokąt 5"/>
          <p:cNvSpPr/>
          <p:nvPr/>
        </p:nvSpPr>
        <p:spPr>
          <a:xfrm>
            <a:off x="999039" y="476672"/>
            <a:ext cx="3860993" cy="923330"/>
          </a:xfrm>
          <a:prstGeom prst="rect">
            <a:avLst/>
          </a:prstGeom>
        </p:spPr>
        <p:txBody>
          <a:bodyPr wrap="none">
            <a:spAutoFit/>
          </a:bodyPr>
          <a:lstStyle/>
          <a:p>
            <a:r>
              <a:rPr lang="pl-PL" b="1" dirty="0" smtClean="0">
                <a:solidFill>
                  <a:srgbClr val="FF0000"/>
                </a:solidFill>
                <a:latin typeface="Arial" pitchFamily="34" charset="0"/>
                <a:cs typeface="Arial" pitchFamily="34" charset="0"/>
              </a:rPr>
              <a:t>Wyspa Wolności </a:t>
            </a:r>
            <a:r>
              <a:rPr lang="pl-PL" b="1" i="1" dirty="0" smtClean="0">
                <a:solidFill>
                  <a:srgbClr val="FF0000"/>
                </a:solidFill>
                <a:latin typeface="Arial" pitchFamily="34" charset="0"/>
                <a:cs typeface="Arial" pitchFamily="34" charset="0"/>
              </a:rPr>
              <a:t>Liberty Island </a:t>
            </a:r>
          </a:p>
          <a:p>
            <a:pPr algn="ctr"/>
            <a:r>
              <a:rPr lang="pl-PL" b="1" i="1" dirty="0" smtClean="0">
                <a:solidFill>
                  <a:srgbClr val="FF0000"/>
                </a:solidFill>
                <a:latin typeface="Arial" pitchFamily="34" charset="0"/>
                <a:cs typeface="Arial" pitchFamily="34" charset="0"/>
              </a:rPr>
              <a:t>i </a:t>
            </a:r>
          </a:p>
          <a:p>
            <a:r>
              <a:rPr lang="pl-PL" b="1" dirty="0" smtClean="0">
                <a:solidFill>
                  <a:srgbClr val="FF0000"/>
                </a:solidFill>
                <a:latin typeface="Arial" pitchFamily="34" charset="0"/>
                <a:cs typeface="Arial" pitchFamily="34" charset="0"/>
              </a:rPr>
              <a:t>Statua Wolności </a:t>
            </a:r>
            <a:r>
              <a:rPr lang="pl-PL" b="1" i="1" dirty="0" err="1" smtClean="0">
                <a:solidFill>
                  <a:srgbClr val="FF0000"/>
                </a:solidFill>
                <a:latin typeface="Arial" pitchFamily="34" charset="0"/>
                <a:cs typeface="Arial" pitchFamily="34" charset="0"/>
              </a:rPr>
              <a:t>Statue</a:t>
            </a:r>
            <a:r>
              <a:rPr lang="pl-PL" b="1" i="1" dirty="0" smtClean="0">
                <a:solidFill>
                  <a:srgbClr val="FF0000"/>
                </a:solidFill>
                <a:latin typeface="Arial" pitchFamily="34" charset="0"/>
                <a:cs typeface="Arial" pitchFamily="34" charset="0"/>
              </a:rPr>
              <a:t> of Liberty</a:t>
            </a:r>
            <a:endParaRPr lang="pl-PL" i="1" dirty="0"/>
          </a:p>
        </p:txBody>
      </p:sp>
      <p:pic>
        <p:nvPicPr>
          <p:cNvPr id="3074" name="Picture 2" descr="C:\Users\Maciek\Pictures\800px-Statue_of_Liberty.jpg"/>
          <p:cNvPicPr>
            <a:picLocks noChangeAspect="1" noChangeArrowheads="1"/>
          </p:cNvPicPr>
          <p:nvPr/>
        </p:nvPicPr>
        <p:blipFill>
          <a:blip r:embed="rId2" cstate="print"/>
          <a:srcRect/>
          <a:stretch>
            <a:fillRect/>
          </a:stretch>
        </p:blipFill>
        <p:spPr bwMode="auto">
          <a:xfrm>
            <a:off x="-36512" y="3174451"/>
            <a:ext cx="5688632" cy="3782940"/>
          </a:xfrm>
          <a:prstGeom prst="rect">
            <a:avLst/>
          </a:prstGeom>
          <a:noFill/>
        </p:spPr>
      </p:pic>
      <p:pic>
        <p:nvPicPr>
          <p:cNvPr id="3075" name="Picture 3" descr="C:\Users\Maciek\Pictures\396px-NewYork_LibertyStatue.jpg"/>
          <p:cNvPicPr>
            <a:picLocks noChangeAspect="1" noChangeArrowheads="1"/>
          </p:cNvPicPr>
          <p:nvPr/>
        </p:nvPicPr>
        <p:blipFill>
          <a:blip r:embed="rId3" cstate="print"/>
          <a:srcRect/>
          <a:stretch>
            <a:fillRect/>
          </a:stretch>
        </p:blipFill>
        <p:spPr bwMode="auto">
          <a:xfrm>
            <a:off x="5650760" y="440469"/>
            <a:ext cx="3493240" cy="529278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60040" y="44624"/>
            <a:ext cx="8604448"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100" b="1" i="0" u="none" strike="noStrike" cap="none" normalizeH="0" baseline="0" dirty="0" smtClean="0">
                <a:ln>
                  <a:noFill/>
                </a:ln>
                <a:solidFill>
                  <a:srgbClr val="FF0000"/>
                </a:solidFill>
                <a:effectLst/>
                <a:latin typeface="Arial" pitchFamily="34" charset="0"/>
                <a:cs typeface="Arial" pitchFamily="34" charset="0"/>
              </a:rPr>
              <a:t>Rok w NYC</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styczniu</a:t>
            </a:r>
            <a:r>
              <a:rPr kumimoji="0" lang="pl-PL" sz="1100" b="0" i="0" u="none" strike="noStrike" cap="none" normalizeH="0" baseline="0" dirty="0" smtClean="0">
                <a:ln>
                  <a:noFill/>
                </a:ln>
                <a:solidFill>
                  <a:schemeClr val="tx1"/>
                </a:solidFill>
                <a:effectLst/>
                <a:latin typeface="Arial" pitchFamily="34" charset="0"/>
                <a:cs typeface="Arial" pitchFamily="34" charset="0"/>
              </a:rPr>
              <a:t> warto wybrać się do Chinatown by podpatrzeć, jak zamieszkujący tą cześć Manhattanu Chińczycy obchodzą Chiński Nowy Rok. Parada i imprezy towarzyszące przeprowadzane są na Mott Street.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lutym</a:t>
            </a:r>
            <a:r>
              <a:rPr kumimoji="0" lang="pl-PL" sz="1100" b="0" i="0" u="none" strike="noStrike" cap="none" normalizeH="0" baseline="0" dirty="0" smtClean="0">
                <a:ln>
                  <a:noFill/>
                </a:ln>
                <a:solidFill>
                  <a:schemeClr val="tx1"/>
                </a:solidFill>
                <a:effectLst/>
                <a:latin typeface="Arial" pitchFamily="34" charset="0"/>
                <a:cs typeface="Arial" pitchFamily="34" charset="0"/>
              </a:rPr>
              <a:t> mamy coś dla miłośników sportów ekstremalnych. W </a:t>
            </a:r>
            <a:r>
              <a:rPr kumimoji="0" lang="pl-PL" sz="1100" b="0" i="0" u="none" strike="noStrike" cap="none" normalizeH="0" baseline="0" dirty="0" err="1" smtClean="0">
                <a:ln>
                  <a:noFill/>
                </a:ln>
                <a:solidFill>
                  <a:schemeClr val="tx1"/>
                </a:solidFill>
                <a:effectLst/>
                <a:latin typeface="Arial" pitchFamily="34" charset="0"/>
                <a:cs typeface="Arial" pitchFamily="34" charset="0"/>
              </a:rPr>
              <a:t>Emipre</a:t>
            </a:r>
            <a:r>
              <a:rPr kumimoji="0" lang="pl-PL" sz="1100" b="0" i="0" u="none" strike="noStrike" cap="none" normalizeH="0" baseline="0" dirty="0" smtClean="0">
                <a:ln>
                  <a:noFill/>
                </a:ln>
                <a:solidFill>
                  <a:schemeClr val="tx1"/>
                </a:solidFill>
                <a:effectLst/>
                <a:latin typeface="Arial" pitchFamily="34" charset="0"/>
                <a:cs typeface="Arial" pitchFamily="34" charset="0"/>
              </a:rPr>
              <a:t> State </a:t>
            </a:r>
            <a:r>
              <a:rPr kumimoji="0" lang="pl-PL" sz="1100" b="0" i="0" u="none" strike="noStrike" cap="none" normalizeH="0" baseline="0" dirty="0" err="1" smtClean="0">
                <a:ln>
                  <a:noFill/>
                </a:ln>
                <a:solidFill>
                  <a:schemeClr val="tx1"/>
                </a:solidFill>
                <a:effectLst/>
                <a:latin typeface="Arial" pitchFamily="34" charset="0"/>
                <a:cs typeface="Arial" pitchFamily="34" charset="0"/>
              </a:rPr>
              <a:t>Building</a:t>
            </a:r>
            <a:r>
              <a:rPr kumimoji="0" lang="pl-PL" sz="1100" b="0" i="0" u="none" strike="noStrike" cap="none" normalizeH="0" baseline="0" dirty="0" smtClean="0">
                <a:ln>
                  <a:noFill/>
                </a:ln>
                <a:solidFill>
                  <a:schemeClr val="tx1"/>
                </a:solidFill>
                <a:effectLst/>
                <a:latin typeface="Arial" pitchFamily="34" charset="0"/>
                <a:cs typeface="Arial" pitchFamily="34" charset="0"/>
              </a:rPr>
              <a:t>, najwyższym nowojorskim drapaczu chmur, organizowany jest coroczny bieg po schodach aż na sam szczyt budynku. Pokonanie ponad 400 metrów w górę, lub jak kto woli 1860 schodów, zajmuje najlepszym zawodnikom nieco ponad 11 minut. Luty jest także wyczekiwany przez właścicieli czworonogów, z okazji organizowanej w </a:t>
            </a:r>
            <a:r>
              <a:rPr kumimoji="0" lang="pl-PL" sz="1100" b="0" i="0" u="none" strike="noStrike" cap="none" normalizeH="0" baseline="0" dirty="0" err="1" smtClean="0">
                <a:ln>
                  <a:noFill/>
                </a:ln>
                <a:solidFill>
                  <a:schemeClr val="tx1"/>
                </a:solidFill>
                <a:effectLst/>
                <a:latin typeface="Arial" pitchFamily="34" charset="0"/>
                <a:cs typeface="Arial" pitchFamily="34" charset="0"/>
              </a:rPr>
              <a:t>Westminister</a:t>
            </a:r>
            <a:r>
              <a:rPr kumimoji="0" lang="pl-PL" sz="1100" b="0" i="0" u="none" strike="noStrike" cap="none" normalizeH="0" baseline="0" dirty="0" smtClean="0">
                <a:ln>
                  <a:noFill/>
                </a:ln>
                <a:solidFill>
                  <a:schemeClr val="tx1"/>
                </a:solidFill>
                <a:effectLst/>
                <a:latin typeface="Arial" pitchFamily="34" charset="0"/>
                <a:cs typeface="Arial" pitchFamily="34" charset="0"/>
              </a:rPr>
              <a:t> </a:t>
            </a:r>
            <a:r>
              <a:rPr kumimoji="0" lang="pl-PL" sz="1100" b="0" i="0" u="none" strike="noStrike" cap="none" normalizeH="0" baseline="0" dirty="0" err="1" smtClean="0">
                <a:ln>
                  <a:noFill/>
                </a:ln>
                <a:solidFill>
                  <a:schemeClr val="tx1"/>
                </a:solidFill>
                <a:effectLst/>
                <a:latin typeface="Arial" pitchFamily="34" charset="0"/>
                <a:cs typeface="Arial" pitchFamily="34" charset="0"/>
              </a:rPr>
              <a:t>Kennel</a:t>
            </a:r>
            <a:r>
              <a:rPr kumimoji="0" lang="pl-PL" sz="1100" b="0" i="0" u="none" strike="noStrike" cap="none" normalizeH="0" baseline="0" dirty="0" smtClean="0">
                <a:ln>
                  <a:noFill/>
                </a:ln>
                <a:solidFill>
                  <a:schemeClr val="tx1"/>
                </a:solidFill>
                <a:effectLst/>
                <a:latin typeface="Arial" pitchFamily="34" charset="0"/>
                <a:cs typeface="Arial" pitchFamily="34" charset="0"/>
              </a:rPr>
              <a:t> </a:t>
            </a:r>
            <a:r>
              <a:rPr kumimoji="0" lang="pl-PL" sz="1100" b="0" i="0" u="none" strike="noStrike" cap="none" normalizeH="0" baseline="0" dirty="0" err="1" smtClean="0">
                <a:ln>
                  <a:noFill/>
                </a:ln>
                <a:solidFill>
                  <a:schemeClr val="tx1"/>
                </a:solidFill>
                <a:effectLst/>
                <a:latin typeface="Arial" pitchFamily="34" charset="0"/>
                <a:cs typeface="Arial" pitchFamily="34" charset="0"/>
              </a:rPr>
              <a:t>Club</a:t>
            </a:r>
            <a:r>
              <a:rPr kumimoji="0" lang="pl-PL" sz="1100" b="0" i="0" u="none" strike="noStrike" cap="none" normalizeH="0" baseline="0" dirty="0" smtClean="0">
                <a:ln>
                  <a:noFill/>
                </a:ln>
                <a:solidFill>
                  <a:schemeClr val="tx1"/>
                </a:solidFill>
                <a:effectLst/>
                <a:latin typeface="Arial" pitchFamily="34" charset="0"/>
                <a:cs typeface="Arial" pitchFamily="34" charset="0"/>
              </a:rPr>
              <a:t> wystawy psów.</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marcu</a:t>
            </a:r>
            <a:r>
              <a:rPr kumimoji="0" lang="pl-PL" sz="1100" b="0" i="0" u="none" strike="noStrike" cap="none" normalizeH="0" baseline="0" dirty="0" smtClean="0">
                <a:ln>
                  <a:noFill/>
                </a:ln>
                <a:solidFill>
                  <a:schemeClr val="tx1"/>
                </a:solidFill>
                <a:effectLst/>
                <a:latin typeface="Arial" pitchFamily="34" charset="0"/>
                <a:cs typeface="Arial" pitchFamily="34" charset="0"/>
              </a:rPr>
              <a:t> największą atrakcją jest bez wątpienia organizowana 17 dnia miesiąca parada z okazji Dnia Św. Patryka. Jak powszechnie wiadomo, nie tylko nowojorczycy, ale w ogóle, Amerykanie uwielbiają parady. Ta, zrobiona z wielkim rozmachem, jest zdecydowanie najwspanialszą i największą z nich. Warto zobaczyć, jak Piąta Aleja tonie w zieleni. W marcu organizowane są także parady z okazji Dnia Niepodległości, Dnia Grecji oraz Wielkanocy, a w słynnym domu towarowym </a:t>
            </a:r>
            <a:r>
              <a:rPr kumimoji="0" lang="pl-PL" sz="1100" b="0" i="0" u="none" strike="noStrike" cap="none" normalizeH="0" baseline="0" dirty="0" err="1" smtClean="0">
                <a:ln>
                  <a:noFill/>
                </a:ln>
                <a:solidFill>
                  <a:schemeClr val="tx1"/>
                </a:solidFill>
                <a:effectLst/>
                <a:latin typeface="Arial" pitchFamily="34" charset="0"/>
                <a:cs typeface="Arial" pitchFamily="34" charset="0"/>
              </a:rPr>
              <a:t>Macy’s</a:t>
            </a:r>
            <a:r>
              <a:rPr kumimoji="0" lang="pl-PL" sz="1100" b="0" i="0" u="none" strike="noStrike" cap="none" normalizeH="0" baseline="0" dirty="0" smtClean="0">
                <a:ln>
                  <a:noFill/>
                </a:ln>
                <a:solidFill>
                  <a:schemeClr val="tx1"/>
                </a:solidFill>
                <a:effectLst/>
                <a:latin typeface="Arial" pitchFamily="34" charset="0"/>
                <a:cs typeface="Arial" pitchFamily="34" charset="0"/>
              </a:rPr>
              <a:t> odbywa się pokaz kwiatów.</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kwietniu</a:t>
            </a:r>
            <a:r>
              <a:rPr kumimoji="0" lang="pl-PL" sz="1100" b="0" i="0" u="none" strike="noStrike" cap="none" normalizeH="0" baseline="0" dirty="0" smtClean="0">
                <a:ln>
                  <a:noFill/>
                </a:ln>
                <a:solidFill>
                  <a:schemeClr val="tx1"/>
                </a:solidFill>
                <a:effectLst/>
                <a:latin typeface="Arial" pitchFamily="34" charset="0"/>
                <a:cs typeface="Arial" pitchFamily="34" charset="0"/>
              </a:rPr>
              <a:t> na nowo zaczyna się szaleństwo sportowe, bowiem rusza nowy sezon baseballowy, a barwy NYC reprezentują aż dwie drużyny: </a:t>
            </a:r>
            <a:r>
              <a:rPr kumimoji="0" lang="pl-PL" sz="1100" b="0" i="0" u="none" strike="noStrike" cap="none" normalizeH="0" baseline="0" dirty="0" err="1" smtClean="0">
                <a:ln>
                  <a:noFill/>
                </a:ln>
                <a:solidFill>
                  <a:schemeClr val="tx1"/>
                </a:solidFill>
                <a:effectLst/>
                <a:latin typeface="Arial" pitchFamily="34" charset="0"/>
                <a:cs typeface="Arial" pitchFamily="34" charset="0"/>
              </a:rPr>
              <a:t>Yankees</a:t>
            </a:r>
            <a:r>
              <a:rPr kumimoji="0" lang="pl-PL" sz="1100" b="0" i="0" u="none" strike="noStrike" cap="none" normalizeH="0" baseline="0" dirty="0" smtClean="0">
                <a:ln>
                  <a:noFill/>
                </a:ln>
                <a:solidFill>
                  <a:schemeClr val="tx1"/>
                </a:solidFill>
                <a:effectLst/>
                <a:latin typeface="Arial" pitchFamily="34" charset="0"/>
                <a:cs typeface="Arial" pitchFamily="34" charset="0"/>
              </a:rPr>
              <a:t> i </a:t>
            </a:r>
            <a:r>
              <a:rPr kumimoji="0" lang="pl-PL" sz="1100" b="0" i="0" u="none" strike="noStrike" cap="none" normalizeH="0" baseline="0" dirty="0" err="1" smtClean="0">
                <a:ln>
                  <a:noFill/>
                </a:ln>
                <a:solidFill>
                  <a:schemeClr val="tx1"/>
                </a:solidFill>
                <a:effectLst/>
                <a:latin typeface="Arial" pitchFamily="34" charset="0"/>
                <a:cs typeface="Arial" pitchFamily="34" charset="0"/>
              </a:rPr>
              <a:t>Mets</a:t>
            </a:r>
            <a:r>
              <a:rPr kumimoji="0" lang="pl-PL" sz="11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maju</a:t>
            </a:r>
            <a:r>
              <a:rPr kumimoji="0" lang="pl-PL" sz="1100" b="0" i="0" u="none" strike="noStrike" cap="none" normalizeH="0" baseline="0" dirty="0" smtClean="0">
                <a:ln>
                  <a:noFill/>
                </a:ln>
                <a:solidFill>
                  <a:schemeClr val="tx1"/>
                </a:solidFill>
                <a:effectLst/>
                <a:latin typeface="Arial" pitchFamily="34" charset="0"/>
                <a:cs typeface="Arial" pitchFamily="34" charset="0"/>
              </a:rPr>
              <a:t> swoje dni obchodzą Martin Luther King oraz Most Brooklyński. Z tej okazji nie zabraknie oczywiście parad, z kolei na Washington </a:t>
            </a:r>
            <a:r>
              <a:rPr kumimoji="0" lang="pl-PL" sz="1100" b="0" i="0" u="none" strike="noStrike" cap="none" normalizeH="0" baseline="0" dirty="0" err="1" smtClean="0">
                <a:ln>
                  <a:noFill/>
                </a:ln>
                <a:solidFill>
                  <a:schemeClr val="tx1"/>
                </a:solidFill>
                <a:effectLst/>
                <a:latin typeface="Arial" pitchFamily="34" charset="0"/>
                <a:cs typeface="Arial" pitchFamily="34" charset="0"/>
              </a:rPr>
              <a:t>Square</a:t>
            </a:r>
            <a:r>
              <a:rPr kumimoji="0" lang="pl-PL" sz="1100" b="0" i="0" u="none" strike="noStrike" cap="none" normalizeH="0" baseline="0" dirty="0" smtClean="0">
                <a:ln>
                  <a:noFill/>
                </a:ln>
                <a:solidFill>
                  <a:schemeClr val="tx1"/>
                </a:solidFill>
                <a:effectLst/>
                <a:latin typeface="Arial" pitchFamily="34" charset="0"/>
                <a:cs typeface="Arial" pitchFamily="34" charset="0"/>
              </a:rPr>
              <a:t> organizowana jest uliczna wystawa malarstwa i rzeźby.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Czerwiec</a:t>
            </a:r>
            <a:r>
              <a:rPr kumimoji="0" lang="pl-PL" sz="1100" b="0" i="0" u="none" strike="noStrike" cap="none" normalizeH="0" baseline="0" dirty="0" smtClean="0">
                <a:ln>
                  <a:noFill/>
                </a:ln>
                <a:solidFill>
                  <a:schemeClr val="tx1"/>
                </a:solidFill>
                <a:effectLst/>
                <a:latin typeface="Arial" pitchFamily="34" charset="0"/>
                <a:cs typeface="Arial" pitchFamily="34" charset="0"/>
              </a:rPr>
              <a:t> mogą sobie już rezerwować miłośnicy sztuki, której poświecony jest ten miesiąc. Odbywa się wtedy festiwal w dzielnicy muzeów (podczas jego trwania niemal wszędzie można wejść za darmo), w parkach można wysłuchać bezpłatnych koncertów </a:t>
            </a:r>
            <a:r>
              <a:rPr kumimoji="0" lang="pl-PL" sz="1100" b="0" i="0" u="none" strike="noStrike" cap="none" normalizeH="0" baseline="0" dirty="0" err="1" smtClean="0">
                <a:ln>
                  <a:noFill/>
                </a:ln>
                <a:solidFill>
                  <a:schemeClr val="tx1"/>
                </a:solidFill>
                <a:effectLst/>
                <a:latin typeface="Arial" pitchFamily="34" charset="0"/>
                <a:cs typeface="Arial" pitchFamily="34" charset="0"/>
              </a:rPr>
              <a:t>Metropolitan</a:t>
            </a:r>
            <a:r>
              <a:rPr kumimoji="0" lang="pl-PL" sz="1100" b="0" i="0" u="none" strike="noStrike" cap="none" normalizeH="0" baseline="0" dirty="0" smtClean="0">
                <a:ln>
                  <a:noFill/>
                </a:ln>
                <a:solidFill>
                  <a:schemeClr val="tx1"/>
                </a:solidFill>
                <a:effectLst/>
                <a:latin typeface="Arial" pitchFamily="34" charset="0"/>
                <a:cs typeface="Arial" pitchFamily="34" charset="0"/>
              </a:rPr>
              <a:t> Opera, swój sezon rozpoczyna jeszcze letni teatr uliczny. Wśród innych wydarzeń czerwca jest m.in. JVC Jazz </a:t>
            </a:r>
            <a:r>
              <a:rPr kumimoji="0" lang="pl-PL" sz="1100" b="0" i="0" u="none" strike="noStrike" cap="none" normalizeH="0" baseline="0" dirty="0" err="1" smtClean="0">
                <a:ln>
                  <a:noFill/>
                </a:ln>
                <a:solidFill>
                  <a:schemeClr val="tx1"/>
                </a:solidFill>
                <a:effectLst/>
                <a:latin typeface="Arial" pitchFamily="34" charset="0"/>
                <a:cs typeface="Arial" pitchFamily="34" charset="0"/>
              </a:rPr>
              <a:t>Festival</a:t>
            </a:r>
            <a:r>
              <a:rPr kumimoji="0" lang="pl-PL" sz="1100" b="0" i="0" u="none" strike="noStrike" cap="none" normalizeH="0" baseline="0" dirty="0" smtClean="0">
                <a:ln>
                  <a:noFill/>
                </a:ln>
                <a:solidFill>
                  <a:schemeClr val="tx1"/>
                </a:solidFill>
                <a:effectLst/>
                <a:latin typeface="Arial" pitchFamily="34" charset="0"/>
                <a:cs typeface="Arial" pitchFamily="34" charset="0"/>
              </a:rPr>
              <a:t> i koncerty Goldman </a:t>
            </a:r>
            <a:r>
              <a:rPr kumimoji="0" lang="pl-PL" sz="1100" b="0" i="0" u="none" strike="noStrike" cap="none" normalizeH="0" baseline="0" dirty="0" err="1" smtClean="0">
                <a:ln>
                  <a:noFill/>
                </a:ln>
                <a:solidFill>
                  <a:schemeClr val="tx1"/>
                </a:solidFill>
                <a:effectLst/>
                <a:latin typeface="Arial" pitchFamily="34" charset="0"/>
                <a:cs typeface="Arial" pitchFamily="34" charset="0"/>
              </a:rPr>
              <a:t>Memorial</a:t>
            </a:r>
            <a:r>
              <a:rPr kumimoji="0" lang="pl-PL" sz="1100" b="0" i="0" u="none" strike="noStrike" cap="none" normalizeH="0" baseline="0" dirty="0" smtClean="0">
                <a:ln>
                  <a:noFill/>
                </a:ln>
                <a:solidFill>
                  <a:schemeClr val="tx1"/>
                </a:solidFill>
                <a:effectLst/>
                <a:latin typeface="Arial" pitchFamily="34" charset="0"/>
                <a:cs typeface="Arial" pitchFamily="34" charset="0"/>
              </a:rPr>
              <a:t> Band.</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Lipiec</a:t>
            </a:r>
            <a:r>
              <a:rPr kumimoji="0" lang="pl-PL" sz="1100" b="0" i="0" u="none" strike="noStrike" cap="none" normalizeH="0" baseline="0" dirty="0" smtClean="0">
                <a:ln>
                  <a:noFill/>
                </a:ln>
                <a:solidFill>
                  <a:schemeClr val="tx1"/>
                </a:solidFill>
                <a:effectLst/>
                <a:latin typeface="Arial" pitchFamily="34" charset="0"/>
                <a:cs typeface="Arial" pitchFamily="34" charset="0"/>
              </a:rPr>
              <a:t> również rozpoczyna się mocnym akcentem. Już 4 lipca z okazji Dnia Niepodległości, ulubionego obok Dnia Dziękczynienia święta Amerykanów, </a:t>
            </a:r>
            <a:r>
              <a:rPr kumimoji="0" lang="pl-PL" sz="1100" b="0" i="0" u="none" strike="noStrike" cap="none" normalizeH="0" baseline="0" dirty="0" err="1" smtClean="0">
                <a:ln>
                  <a:noFill/>
                </a:ln>
                <a:solidFill>
                  <a:schemeClr val="tx1"/>
                </a:solidFill>
                <a:effectLst/>
                <a:latin typeface="Arial" pitchFamily="34" charset="0"/>
                <a:cs typeface="Arial" pitchFamily="34" charset="0"/>
              </a:rPr>
              <a:t>Macy’s</a:t>
            </a:r>
            <a:r>
              <a:rPr kumimoji="0" lang="pl-PL" sz="1100" b="0" i="0" u="none" strike="noStrike" cap="none" normalizeH="0" baseline="0" dirty="0" smtClean="0">
                <a:ln>
                  <a:noFill/>
                </a:ln>
                <a:solidFill>
                  <a:schemeClr val="tx1"/>
                </a:solidFill>
                <a:effectLst/>
                <a:latin typeface="Arial" pitchFamily="34" charset="0"/>
                <a:cs typeface="Arial" pitchFamily="34" charset="0"/>
              </a:rPr>
              <a:t> sponsoruje wspaniały pokaz fajerwerków. Za to w parkach można wysłuchać kolejnych darmowych koncertów, tym razem Filharmonii Nowojorskiej.</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sierpniu</a:t>
            </a:r>
            <a:r>
              <a:rPr kumimoji="0" lang="pl-PL" sz="1100" b="0" i="0" u="none" strike="noStrike" cap="none" normalizeH="0" baseline="0" dirty="0" smtClean="0">
                <a:ln>
                  <a:noFill/>
                </a:ln>
                <a:solidFill>
                  <a:schemeClr val="tx1"/>
                </a:solidFill>
                <a:effectLst/>
                <a:latin typeface="Arial" pitchFamily="34" charset="0"/>
                <a:cs typeface="Arial" pitchFamily="34" charset="0"/>
              </a:rPr>
              <a:t> obchodzony jest Tydzień Harlemu podczas którego można zaznajomić się z filmami, muzyką i sztuką poświeconą i wywodzącą się z tej dzielnicy. Sierpień jest także wyczekiwany przez tenisistów, a wszystko z powodu prestiżowego turnieju US </a:t>
            </a:r>
            <a:r>
              <a:rPr kumimoji="0" lang="pl-PL" sz="1100" b="0" i="0" u="none" strike="noStrike" cap="none" normalizeH="0" baseline="0" dirty="0" err="1" smtClean="0">
                <a:ln>
                  <a:noFill/>
                </a:ln>
                <a:solidFill>
                  <a:schemeClr val="tx1"/>
                </a:solidFill>
                <a:effectLst/>
                <a:latin typeface="Arial" pitchFamily="34" charset="0"/>
                <a:cs typeface="Arial" pitchFamily="34" charset="0"/>
              </a:rPr>
              <a:t>Open</a:t>
            </a:r>
            <a:r>
              <a:rPr kumimoji="0" lang="pl-PL" sz="11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Wrzesień</a:t>
            </a:r>
            <a:r>
              <a:rPr kumimoji="0" lang="pl-PL" sz="1100" b="0" i="0" u="none" strike="noStrike" cap="none" normalizeH="0" baseline="0" dirty="0" smtClean="0">
                <a:ln>
                  <a:noFill/>
                </a:ln>
                <a:solidFill>
                  <a:schemeClr val="tx1"/>
                </a:solidFill>
                <a:effectLst/>
                <a:latin typeface="Arial" pitchFamily="34" charset="0"/>
                <a:cs typeface="Arial" pitchFamily="34" charset="0"/>
              </a:rPr>
              <a:t> kojarzony jest zwłaszcza z inauguracją sezonu NFL, ale to także czas autentycznego jarmarku w Richmond Country, targów książki na Piątej Alei oraz trwającego 10 dni i wypełnionego procesjami i zabawami ulicznymi </a:t>
            </a:r>
            <a:r>
              <a:rPr kumimoji="0" lang="pl-PL" sz="1100" b="0" i="0" u="none" strike="noStrike" cap="none" normalizeH="0" baseline="0" dirty="0" err="1" smtClean="0">
                <a:ln>
                  <a:noFill/>
                </a:ln>
                <a:solidFill>
                  <a:schemeClr val="tx1"/>
                </a:solidFill>
                <a:effectLst/>
                <a:latin typeface="Arial" pitchFamily="34" charset="0"/>
                <a:cs typeface="Arial" pitchFamily="34" charset="0"/>
              </a:rPr>
              <a:t>Festa</a:t>
            </a:r>
            <a:r>
              <a:rPr kumimoji="0" lang="pl-PL" sz="1100" b="0" i="0" u="none" strike="noStrike" cap="none" normalizeH="0" baseline="0" dirty="0" smtClean="0">
                <a:ln>
                  <a:noFill/>
                </a:ln>
                <a:solidFill>
                  <a:schemeClr val="tx1"/>
                </a:solidFill>
                <a:effectLst/>
                <a:latin typeface="Arial" pitchFamily="34" charset="0"/>
                <a:cs typeface="Arial" pitchFamily="34" charset="0"/>
              </a:rPr>
              <a:t> di San </a:t>
            </a:r>
            <a:r>
              <a:rPr kumimoji="0" lang="pl-PL" sz="1100" b="0" i="0" u="none" strike="noStrike" cap="none" normalizeH="0" baseline="0" dirty="0" err="1" smtClean="0">
                <a:ln>
                  <a:noFill/>
                </a:ln>
                <a:solidFill>
                  <a:schemeClr val="tx1"/>
                </a:solidFill>
                <a:effectLst/>
                <a:latin typeface="Arial" pitchFamily="34" charset="0"/>
                <a:cs typeface="Arial" pitchFamily="34" charset="0"/>
              </a:rPr>
              <a:t>Gennaro</a:t>
            </a:r>
            <a:r>
              <a:rPr kumimoji="0" lang="pl-PL" sz="11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październiku</a:t>
            </a:r>
            <a:r>
              <a:rPr kumimoji="0" lang="pl-PL" sz="1100" b="0" i="0" u="none" strike="noStrike" cap="none" normalizeH="0" baseline="0" dirty="0" smtClean="0">
                <a:ln>
                  <a:noFill/>
                </a:ln>
                <a:solidFill>
                  <a:schemeClr val="tx1"/>
                </a:solidFill>
                <a:effectLst/>
                <a:latin typeface="Arial" pitchFamily="34" charset="0"/>
                <a:cs typeface="Arial" pitchFamily="34" charset="0"/>
              </a:rPr>
              <a:t> nowego sezonu doczekają się wreszcie fani grających w NBA nowojorskich </a:t>
            </a:r>
            <a:r>
              <a:rPr kumimoji="0" lang="pl-PL" sz="1100" b="0" i="0" u="none" strike="noStrike" cap="none" normalizeH="0" baseline="0" dirty="0" err="1" smtClean="0">
                <a:ln>
                  <a:noFill/>
                </a:ln>
                <a:solidFill>
                  <a:schemeClr val="tx1"/>
                </a:solidFill>
                <a:effectLst/>
                <a:latin typeface="Arial" pitchFamily="34" charset="0"/>
                <a:cs typeface="Arial" pitchFamily="34" charset="0"/>
              </a:rPr>
              <a:t>Knicks</a:t>
            </a:r>
            <a:r>
              <a:rPr kumimoji="0" lang="pl-PL" sz="1100" b="0" i="0" u="none" strike="noStrike" cap="none" normalizeH="0" baseline="0" dirty="0" smtClean="0">
                <a:ln>
                  <a:noFill/>
                </a:ln>
                <a:solidFill>
                  <a:schemeClr val="tx1"/>
                </a:solidFill>
                <a:effectLst/>
                <a:latin typeface="Arial" pitchFamily="34" charset="0"/>
                <a:cs typeface="Arial" pitchFamily="34" charset="0"/>
              </a:rPr>
              <a:t>. Warto wybrać się na chociaż jeden mecz do słynącej z gorącej atmosfery hali Madison </a:t>
            </a:r>
            <a:r>
              <a:rPr kumimoji="0" lang="pl-PL" sz="1100" b="0" i="0" u="none" strike="noStrike" cap="none" normalizeH="0" baseline="0" dirty="0" err="1" smtClean="0">
                <a:ln>
                  <a:noFill/>
                </a:ln>
                <a:solidFill>
                  <a:schemeClr val="tx1"/>
                </a:solidFill>
                <a:effectLst/>
                <a:latin typeface="Arial" pitchFamily="34" charset="0"/>
                <a:cs typeface="Arial" pitchFamily="34" charset="0"/>
              </a:rPr>
              <a:t>Square</a:t>
            </a:r>
            <a:r>
              <a:rPr kumimoji="0" lang="pl-PL" sz="1100" b="0" i="0" u="none" strike="noStrike" cap="none" normalizeH="0" baseline="0" dirty="0" smtClean="0">
                <a:ln>
                  <a:noFill/>
                </a:ln>
                <a:solidFill>
                  <a:schemeClr val="tx1"/>
                </a:solidFill>
                <a:effectLst/>
                <a:latin typeface="Arial" pitchFamily="34" charset="0"/>
                <a:cs typeface="Arial" pitchFamily="34" charset="0"/>
              </a:rPr>
              <a:t> Garden. Nawet jeśli nie jesteśmy fanami </a:t>
            </a:r>
            <a:r>
              <a:rPr kumimoji="0" lang="pl-PL" sz="1100" b="0" i="0" u="none" strike="noStrike" cap="none" normalizeH="0" baseline="0" dirty="0" err="1" smtClean="0">
                <a:ln>
                  <a:noFill/>
                </a:ln>
                <a:solidFill>
                  <a:schemeClr val="tx1"/>
                </a:solidFill>
                <a:effectLst/>
                <a:latin typeface="Arial" pitchFamily="34" charset="0"/>
                <a:cs typeface="Arial" pitchFamily="34" charset="0"/>
              </a:rPr>
              <a:t>Knicks</a:t>
            </a:r>
            <a:r>
              <a:rPr kumimoji="0" lang="pl-PL" sz="1100" b="0" i="0" u="none" strike="noStrike" cap="none" normalizeH="0" baseline="0" dirty="0" smtClean="0">
                <a:ln>
                  <a:noFill/>
                </a:ln>
                <a:solidFill>
                  <a:schemeClr val="tx1"/>
                </a:solidFill>
                <a:effectLst/>
                <a:latin typeface="Arial" pitchFamily="34" charset="0"/>
                <a:cs typeface="Arial" pitchFamily="34" charset="0"/>
              </a:rPr>
              <a:t>, to jest spora szansa, że na trybunach odnajdziemy takie sławy jak </a:t>
            </a:r>
            <a:r>
              <a:rPr kumimoji="0" lang="pl-PL" sz="1100" b="0" i="0" u="none" strike="noStrike" cap="none" normalizeH="0" baseline="0" dirty="0" err="1" smtClean="0">
                <a:ln>
                  <a:noFill/>
                </a:ln>
                <a:solidFill>
                  <a:schemeClr val="tx1"/>
                </a:solidFill>
                <a:effectLst/>
                <a:latin typeface="Arial" pitchFamily="34" charset="0"/>
                <a:cs typeface="Arial" pitchFamily="34" charset="0"/>
              </a:rPr>
              <a:t>Spike</a:t>
            </a:r>
            <a:r>
              <a:rPr kumimoji="0" lang="pl-PL" sz="1100" b="0" i="0" u="none" strike="noStrike" cap="none" normalizeH="0" baseline="0" dirty="0" smtClean="0">
                <a:ln>
                  <a:noFill/>
                </a:ln>
                <a:solidFill>
                  <a:schemeClr val="tx1"/>
                </a:solidFill>
                <a:effectLst/>
                <a:latin typeface="Arial" pitchFamily="34" charset="0"/>
                <a:cs typeface="Arial" pitchFamily="34" charset="0"/>
              </a:rPr>
              <a:t> Lee, </a:t>
            </a:r>
            <a:r>
              <a:rPr kumimoji="0" lang="pl-PL" sz="1100" b="0" i="0" u="none" strike="noStrike" cap="none" normalizeH="0" baseline="0" dirty="0" err="1" smtClean="0">
                <a:ln>
                  <a:noFill/>
                </a:ln>
                <a:solidFill>
                  <a:schemeClr val="tx1"/>
                </a:solidFill>
                <a:effectLst/>
                <a:latin typeface="Arial" pitchFamily="34" charset="0"/>
                <a:cs typeface="Arial" pitchFamily="34" charset="0"/>
              </a:rPr>
              <a:t>Denzel</a:t>
            </a:r>
            <a:r>
              <a:rPr kumimoji="0" lang="pl-PL" sz="1100" b="0" i="0" u="none" strike="noStrike" cap="none" normalizeH="0" baseline="0" dirty="0" smtClean="0">
                <a:ln>
                  <a:noFill/>
                </a:ln>
                <a:solidFill>
                  <a:schemeClr val="tx1"/>
                </a:solidFill>
                <a:effectLst/>
                <a:latin typeface="Arial" pitchFamily="34" charset="0"/>
                <a:cs typeface="Arial" pitchFamily="34" charset="0"/>
              </a:rPr>
              <a:t> Washington, Michael J. Fox, </a:t>
            </a:r>
            <a:r>
              <a:rPr kumimoji="0" lang="pl-PL" sz="1100" b="0" i="0" u="none" strike="noStrike" cap="none" normalizeH="0" baseline="0" dirty="0" err="1" smtClean="0">
                <a:ln>
                  <a:noFill/>
                </a:ln>
                <a:solidFill>
                  <a:schemeClr val="tx1"/>
                </a:solidFill>
                <a:effectLst/>
                <a:latin typeface="Arial" pitchFamily="34" charset="0"/>
                <a:cs typeface="Arial" pitchFamily="34" charset="0"/>
              </a:rPr>
              <a:t>Woopi</a:t>
            </a:r>
            <a:r>
              <a:rPr kumimoji="0" lang="pl-PL" sz="1100" b="0" i="0" u="none" strike="noStrike" cap="none" normalizeH="0" baseline="0" dirty="0" smtClean="0">
                <a:ln>
                  <a:noFill/>
                </a:ln>
                <a:solidFill>
                  <a:schemeClr val="tx1"/>
                </a:solidFill>
                <a:effectLst/>
                <a:latin typeface="Arial" pitchFamily="34" charset="0"/>
                <a:cs typeface="Arial" pitchFamily="34" charset="0"/>
              </a:rPr>
              <a:t> </a:t>
            </a:r>
            <a:r>
              <a:rPr kumimoji="0" lang="pl-PL" sz="1100" b="0" i="0" u="none" strike="noStrike" cap="none" normalizeH="0" baseline="0" dirty="0" err="1" smtClean="0">
                <a:ln>
                  <a:noFill/>
                </a:ln>
                <a:solidFill>
                  <a:schemeClr val="tx1"/>
                </a:solidFill>
                <a:effectLst/>
                <a:latin typeface="Arial" pitchFamily="34" charset="0"/>
                <a:cs typeface="Arial" pitchFamily="34" charset="0"/>
              </a:rPr>
              <a:t>Goldberg</a:t>
            </a:r>
            <a:r>
              <a:rPr kumimoji="0" lang="pl-PL" sz="1100" b="0" i="0" u="none" strike="noStrike" cap="none" normalizeH="0" baseline="0" dirty="0" smtClean="0">
                <a:ln>
                  <a:noFill/>
                </a:ln>
                <a:solidFill>
                  <a:schemeClr val="tx1"/>
                </a:solidFill>
                <a:effectLst/>
                <a:latin typeface="Arial" pitchFamily="34" charset="0"/>
                <a:cs typeface="Arial" pitchFamily="34" charset="0"/>
              </a:rPr>
              <a:t> czy Woody Allen. W tym miesiącu rusza również NHL, czyli najlepsza liga hokejowa świata. Czekają nas też 3 kolejne parady – w Dniu Kolumba, w Dniu Pułaskiego i z okazji </a:t>
            </a:r>
            <a:r>
              <a:rPr kumimoji="0" lang="pl-PL" sz="1100" b="0" i="0" u="none" strike="noStrike" cap="none" normalizeH="0" baseline="0" dirty="0" err="1" smtClean="0">
                <a:ln>
                  <a:noFill/>
                </a:ln>
                <a:solidFill>
                  <a:schemeClr val="tx1"/>
                </a:solidFill>
                <a:effectLst/>
                <a:latin typeface="Arial" pitchFamily="34" charset="0"/>
                <a:cs typeface="Arial" pitchFamily="34" charset="0"/>
              </a:rPr>
              <a:t>Hallloween</a:t>
            </a:r>
            <a:r>
              <a:rPr kumimoji="0" lang="pl-PL" sz="1100" b="0" i="0" u="none" strike="noStrike" cap="none" normalizeH="0" baseline="0" dirty="0" smtClean="0">
                <a:ln>
                  <a:noFill/>
                </a:ln>
                <a:solidFill>
                  <a:schemeClr val="tx1"/>
                </a:solidFill>
                <a:effectLst/>
                <a:latin typeface="Arial" pitchFamily="34" charset="0"/>
                <a:cs typeface="Arial" pitchFamily="34" charset="0"/>
              </a:rPr>
              <a:t>. Każdy chętny może też wziąć udział w słynnym Maratonie Nowojorskim, w którym nie tylko liczy się wynik, ale i udział. W 2003 roku swoich sił próbował m.in. Grzegorz Kołodko.</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listopadzie</a:t>
            </a:r>
            <a:r>
              <a:rPr kumimoji="0" lang="pl-PL" sz="1100" b="0" i="0" u="none" strike="noStrike" cap="none" normalizeH="0" baseline="0" dirty="0" smtClean="0">
                <a:ln>
                  <a:noFill/>
                </a:ln>
                <a:solidFill>
                  <a:schemeClr val="tx1"/>
                </a:solidFill>
                <a:effectLst/>
                <a:latin typeface="Arial" pitchFamily="34" charset="0"/>
                <a:cs typeface="Arial" pitchFamily="34" charset="0"/>
              </a:rPr>
              <a:t> nie należy przegapić parady z okazji Dnia Dziękczynienia, można się też wybrać na </a:t>
            </a:r>
            <a:r>
              <a:rPr kumimoji="0" lang="pl-PL" sz="1100" b="1" i="0" u="none" strike="noStrike" cap="none" normalizeH="0" baseline="0" dirty="0" smtClean="0">
                <a:ln>
                  <a:noFill/>
                </a:ln>
                <a:solidFill>
                  <a:srgbClr val="FF0000"/>
                </a:solidFill>
                <a:effectLst/>
                <a:latin typeface="Arial" pitchFamily="34" charset="0"/>
                <a:cs typeface="Arial" pitchFamily="34" charset="0"/>
              </a:rPr>
              <a:t>bożonarodzeniowe widowisko w słynnej Radio City </a:t>
            </a:r>
            <a:r>
              <a:rPr kumimoji="0" lang="pl-PL" sz="1100" b="1" i="0" u="none" strike="noStrike" cap="none" normalizeH="0" baseline="0" dirty="0" err="1" smtClean="0">
                <a:ln>
                  <a:noFill/>
                </a:ln>
                <a:solidFill>
                  <a:srgbClr val="FF0000"/>
                </a:solidFill>
                <a:effectLst/>
                <a:latin typeface="Arial" pitchFamily="34" charset="0"/>
                <a:cs typeface="Arial" pitchFamily="34" charset="0"/>
              </a:rPr>
              <a:t>Music</a:t>
            </a:r>
            <a:r>
              <a:rPr kumimoji="0" lang="pl-PL" sz="1100" b="1" i="0" u="none" strike="noStrike" cap="none" normalizeH="0" baseline="0" dirty="0" smtClean="0">
                <a:ln>
                  <a:noFill/>
                </a:ln>
                <a:solidFill>
                  <a:srgbClr val="FF0000"/>
                </a:solidFill>
                <a:effectLst/>
                <a:latin typeface="Arial" pitchFamily="34" charset="0"/>
                <a:cs typeface="Arial" pitchFamily="34" charset="0"/>
              </a:rPr>
              <a:t> Hall.</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100" b="1" i="0" u="none" strike="noStrike" cap="none" normalizeH="0" baseline="0" dirty="0" smtClean="0">
                <a:ln>
                  <a:noFill/>
                </a:ln>
                <a:solidFill>
                  <a:schemeClr val="tx1"/>
                </a:solidFill>
                <a:effectLst/>
                <a:latin typeface="Arial" pitchFamily="34" charset="0"/>
                <a:cs typeface="Arial" pitchFamily="34" charset="0"/>
              </a:rPr>
              <a:t>W grudniu</a:t>
            </a:r>
            <a:r>
              <a:rPr kumimoji="0" lang="pl-PL" sz="1100" b="0" i="0" u="none" strike="noStrike" cap="none" normalizeH="0" baseline="0" dirty="0" smtClean="0">
                <a:ln>
                  <a:noFill/>
                </a:ln>
                <a:solidFill>
                  <a:schemeClr val="tx1"/>
                </a:solidFill>
                <a:effectLst/>
                <a:latin typeface="Arial" pitchFamily="34" charset="0"/>
                <a:cs typeface="Arial" pitchFamily="34" charset="0"/>
              </a:rPr>
              <a:t> oczywiście miasto ogarnia szał zakupów i świąteczny nastrój i wtedy koniecznie trzeba wybrać się do </a:t>
            </a:r>
            <a:r>
              <a:rPr kumimoji="0" lang="pl-PL" sz="1100" b="1" i="0" u="none" strike="noStrike" cap="none" normalizeH="0" baseline="0" dirty="0" smtClean="0">
                <a:ln>
                  <a:noFill/>
                </a:ln>
                <a:solidFill>
                  <a:srgbClr val="FF0000"/>
                </a:solidFill>
                <a:effectLst/>
                <a:latin typeface="Arial" pitchFamily="34" charset="0"/>
                <a:cs typeface="Arial" pitchFamily="34" charset="0"/>
              </a:rPr>
              <a:t>Rockefeller Center na ceremonię zapalenia lampek choinkowych na ogromnym drzewku.</a:t>
            </a:r>
            <a:r>
              <a:rPr kumimoji="0" lang="pl-PL" sz="1100" b="0" i="0" u="none" strike="noStrike" cap="none" normalizeH="0" baseline="0" dirty="0" smtClean="0">
                <a:ln>
                  <a:noFill/>
                </a:ln>
                <a:solidFill>
                  <a:schemeClr val="tx1"/>
                </a:solidFill>
                <a:effectLst/>
                <a:latin typeface="Arial" pitchFamily="34" charset="0"/>
                <a:cs typeface="Arial" pitchFamily="34" charset="0"/>
              </a:rPr>
              <a:t> Nie ma się czym przejmować, jeśli nie będziemy zaproszeni na żaden sylwestrowy bal. Na Times </a:t>
            </a:r>
            <a:r>
              <a:rPr kumimoji="0" lang="pl-PL" sz="1100" b="0" i="0" u="none" strike="noStrike" cap="none" normalizeH="0" baseline="0" dirty="0" err="1" smtClean="0">
                <a:ln>
                  <a:noFill/>
                </a:ln>
                <a:solidFill>
                  <a:schemeClr val="tx1"/>
                </a:solidFill>
                <a:effectLst/>
                <a:latin typeface="Arial" pitchFamily="34" charset="0"/>
                <a:cs typeface="Arial" pitchFamily="34" charset="0"/>
              </a:rPr>
              <a:t>Square</a:t>
            </a:r>
            <a:r>
              <a:rPr kumimoji="0" lang="pl-PL" sz="1100" b="0" i="0" u="none" strike="noStrike" cap="none" normalizeH="0" baseline="0" dirty="0" smtClean="0">
                <a:ln>
                  <a:noFill/>
                </a:ln>
                <a:solidFill>
                  <a:schemeClr val="tx1"/>
                </a:solidFill>
                <a:effectLst/>
                <a:latin typeface="Arial" pitchFamily="34" charset="0"/>
                <a:cs typeface="Arial" pitchFamily="34" charset="0"/>
              </a:rPr>
              <a:t> i w Central Parku setki tysięcy nowojorczyków sprawią, ze zabawa będzie równie gorąca. A o północy opuszczanie diamentowej kuli i jeden z najwspanialszych na świecie pokazów fajerwerków oznajmi nadejście kolejnego, pełnego wrażeń roku</a:t>
            </a:r>
            <a:r>
              <a:rPr kumimoji="0" lang="pl-PL" sz="800" b="0" i="0" u="none" strike="noStrike" cap="none" normalizeH="0" baseline="0" dirty="0" smtClean="0">
                <a:ln>
                  <a:noFill/>
                </a:ln>
                <a:solidFill>
                  <a:schemeClr val="tx1"/>
                </a:solidFill>
                <a:effectLst/>
                <a:latin typeface="Arial" pitchFamily="34" charset="0"/>
                <a:cs typeface="Arial" pitchFamily="34" charset="0"/>
              </a:rPr>
              <a:t>.</a:t>
            </a:r>
          </a:p>
        </p:txBody>
      </p:sp>
      <p:sp>
        <p:nvSpPr>
          <p:cNvPr id="3" name="Elipsa 2"/>
          <p:cNvSpPr/>
          <p:nvPr/>
        </p:nvSpPr>
        <p:spPr>
          <a:xfrm>
            <a:off x="-684584" y="5184576"/>
            <a:ext cx="10369152" cy="17728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ciek\Pictures\P22769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Prostokąt 3"/>
          <p:cNvSpPr/>
          <p:nvPr/>
        </p:nvSpPr>
        <p:spPr>
          <a:xfrm>
            <a:off x="144016" y="1"/>
            <a:ext cx="8999984" cy="6858000"/>
          </a:xfrm>
          <a:prstGeom prst="rect">
            <a:avLst/>
          </a:prstGeom>
        </p:spPr>
        <p:txBody>
          <a:bodyPr wrap="square">
            <a:spAutoFit/>
          </a:bodyPr>
          <a:lstStyle/>
          <a:p>
            <a:endParaRPr lang="pl-PL" sz="1200" dirty="0" smtClean="0">
              <a:latin typeface="Arial" pitchFamily="34" charset="0"/>
              <a:cs typeface="Arial" pitchFamily="34" charset="0"/>
            </a:endParaRPr>
          </a:p>
          <a:p>
            <a:pPr algn="ctr"/>
            <a:r>
              <a:rPr lang="pl-PL" sz="1600" b="1" dirty="0" err="1" smtClean="0">
                <a:solidFill>
                  <a:srgbClr val="FF0000"/>
                </a:solidFill>
                <a:latin typeface="Arial" pitchFamily="34" charset="0"/>
                <a:cs typeface="Arial" pitchFamily="34" charset="0"/>
              </a:rPr>
              <a:t>How</a:t>
            </a:r>
            <a:r>
              <a:rPr lang="pl-PL" sz="1600" b="1" dirty="0" smtClean="0">
                <a:solidFill>
                  <a:srgbClr val="FF0000"/>
                </a:solidFill>
                <a:latin typeface="Arial" pitchFamily="34" charset="0"/>
                <a:cs typeface="Arial" pitchFamily="34" charset="0"/>
              </a:rPr>
              <a:t> to </a:t>
            </a:r>
            <a:r>
              <a:rPr lang="pl-PL" sz="1600" b="1" dirty="0" err="1" smtClean="0">
                <a:solidFill>
                  <a:srgbClr val="FF0000"/>
                </a:solidFill>
                <a:latin typeface="Arial" pitchFamily="34" charset="0"/>
                <a:cs typeface="Arial" pitchFamily="34" charset="0"/>
              </a:rPr>
              <a:t>get</a:t>
            </a:r>
            <a:r>
              <a:rPr lang="pl-PL" sz="1600" b="1" dirty="0" smtClean="0">
                <a:solidFill>
                  <a:srgbClr val="FF0000"/>
                </a:solidFill>
                <a:latin typeface="Arial" pitchFamily="34" charset="0"/>
                <a:cs typeface="Arial" pitchFamily="34" charset="0"/>
              </a:rPr>
              <a:t> </a:t>
            </a:r>
            <a:r>
              <a:rPr lang="pl-PL" sz="1600" b="1" dirty="0" err="1" smtClean="0">
                <a:solidFill>
                  <a:srgbClr val="FF0000"/>
                </a:solidFill>
                <a:latin typeface="Arial" pitchFamily="34" charset="0"/>
                <a:cs typeface="Arial" pitchFamily="34" charset="0"/>
              </a:rPr>
              <a:t>from</a:t>
            </a:r>
            <a:r>
              <a:rPr lang="pl-PL" sz="1600" b="1" dirty="0" smtClean="0">
                <a:solidFill>
                  <a:srgbClr val="FF0000"/>
                </a:solidFill>
                <a:latin typeface="Arial" pitchFamily="34" charset="0"/>
                <a:cs typeface="Arial" pitchFamily="34" charset="0"/>
              </a:rPr>
              <a:t> JFK to Manhattan – krótka instrukcja dla odwiedzających NYC pierwszy raz!!!</a:t>
            </a:r>
          </a:p>
          <a:p>
            <a:endParaRPr lang="pl-PL" sz="1600" dirty="0" smtClean="0">
              <a:latin typeface="Arial" pitchFamily="34" charset="0"/>
              <a:cs typeface="Arial" pitchFamily="34" charset="0"/>
            </a:endParaRPr>
          </a:p>
          <a:p>
            <a:r>
              <a:rPr lang="en-US" sz="1600" dirty="0" smtClean="0">
                <a:latin typeface="Arial" pitchFamily="34" charset="0"/>
                <a:cs typeface="Arial" pitchFamily="34" charset="0"/>
              </a:rPr>
              <a:t>My friend, the best and cheapest way will be by public transit. Here how to get from JFK </a:t>
            </a:r>
            <a:r>
              <a:rPr lang="en-US" sz="1600" dirty="0" smtClean="0">
                <a:solidFill>
                  <a:srgbClr val="FF0000"/>
                </a:solidFill>
                <a:latin typeface="Arial" pitchFamily="34" charset="0"/>
                <a:cs typeface="Arial" pitchFamily="34" charset="0"/>
              </a:rPr>
              <a:t>to the Rockefeller Center Hotel</a:t>
            </a:r>
            <a:r>
              <a:rPr lang="en-US" sz="1600" dirty="0" smtClean="0">
                <a:latin typeface="Arial" pitchFamily="34" charset="0"/>
                <a:cs typeface="Arial" pitchFamily="34" charset="0"/>
              </a:rPr>
              <a:t>, which is located at 51st Street between 5th and 6th Avenue.</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solidFill>
                  <a:srgbClr val="FF0000"/>
                </a:solidFill>
                <a:latin typeface="Arial" pitchFamily="34" charset="0"/>
                <a:cs typeface="Arial" pitchFamily="34" charset="0"/>
              </a:rPr>
              <a:t>Step 1</a:t>
            </a:r>
            <a:r>
              <a:rPr lang="en-US" sz="1600" dirty="0" smtClean="0">
                <a:latin typeface="Arial" pitchFamily="34" charset="0"/>
                <a:cs typeface="Arial" pitchFamily="34" charset="0"/>
              </a:rPr>
              <a:t>: take the </a:t>
            </a:r>
            <a:r>
              <a:rPr lang="en-US" sz="1600" dirty="0" err="1" smtClean="0">
                <a:latin typeface="Arial" pitchFamily="34" charset="0"/>
                <a:cs typeface="Arial" pitchFamily="34" charset="0"/>
              </a:rPr>
              <a:t>Airtrain</a:t>
            </a:r>
            <a:r>
              <a:rPr lang="en-US" sz="1600" dirty="0" smtClean="0">
                <a:latin typeface="Arial" pitchFamily="34" charset="0"/>
                <a:cs typeface="Arial" pitchFamily="34" charset="0"/>
              </a:rPr>
              <a:t> from the terminal to Jamaica Station. Please listen for the announcement "Station D: Jamaica Station."</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solidFill>
                  <a:srgbClr val="FF0000"/>
                </a:solidFill>
                <a:latin typeface="Arial" pitchFamily="34" charset="0"/>
                <a:cs typeface="Arial" pitchFamily="34" charset="0"/>
              </a:rPr>
              <a:t>Step 2</a:t>
            </a:r>
            <a:r>
              <a:rPr lang="en-US" sz="1600" dirty="0" smtClean="0">
                <a:latin typeface="Arial" pitchFamily="34" charset="0"/>
                <a:cs typeface="Arial" pitchFamily="34" charset="0"/>
              </a:rPr>
              <a:t>: at Jamaica Station, purchase a $7 </a:t>
            </a:r>
            <a:r>
              <a:rPr lang="en-US" sz="1600" dirty="0" err="1" smtClean="0">
                <a:latin typeface="Arial" pitchFamily="34" charset="0"/>
                <a:cs typeface="Arial" pitchFamily="34" charset="0"/>
              </a:rPr>
              <a:t>MetroCard</a:t>
            </a:r>
            <a:r>
              <a:rPr lang="en-US" sz="1600" dirty="0" smtClean="0">
                <a:latin typeface="Arial" pitchFamily="34" charset="0"/>
                <a:cs typeface="Arial" pitchFamily="34" charset="0"/>
              </a:rPr>
              <a:t> from the </a:t>
            </a:r>
            <a:r>
              <a:rPr lang="en-US" sz="1600" dirty="0" err="1" smtClean="0">
                <a:latin typeface="Arial" pitchFamily="34" charset="0"/>
                <a:cs typeface="Arial" pitchFamily="34" charset="0"/>
              </a:rPr>
              <a:t>MetroCard</a:t>
            </a:r>
            <a:r>
              <a:rPr lang="en-US" sz="1600" dirty="0" smtClean="0">
                <a:latin typeface="Arial" pitchFamily="34" charset="0"/>
                <a:cs typeface="Arial" pitchFamily="34" charset="0"/>
              </a:rPr>
              <a:t> Vending Machine, and exit the </a:t>
            </a:r>
            <a:r>
              <a:rPr lang="en-US" sz="1600" dirty="0" err="1" smtClean="0">
                <a:latin typeface="Arial" pitchFamily="34" charset="0"/>
                <a:cs typeface="Arial" pitchFamily="34" charset="0"/>
              </a:rPr>
              <a:t>Airtrain</a:t>
            </a:r>
            <a:r>
              <a:rPr lang="en-US" sz="1600" dirty="0" smtClean="0">
                <a:latin typeface="Arial" pitchFamily="34" charset="0"/>
                <a:cs typeface="Arial" pitchFamily="34" charset="0"/>
              </a:rPr>
              <a:t> system into Jamaica Station. Five dollars will be deducted from the </a:t>
            </a:r>
            <a:r>
              <a:rPr lang="en-US" sz="1600" dirty="0" err="1" smtClean="0">
                <a:latin typeface="Arial" pitchFamily="34" charset="0"/>
                <a:cs typeface="Arial" pitchFamily="34" charset="0"/>
              </a:rPr>
              <a:t>MetroCard</a:t>
            </a:r>
            <a:r>
              <a:rPr lang="en-US" sz="1600" dirty="0" smtClean="0">
                <a:latin typeface="Arial" pitchFamily="34" charset="0"/>
                <a:cs typeface="Arial" pitchFamily="34" charset="0"/>
              </a:rPr>
              <a:t>, when exiting the </a:t>
            </a:r>
            <a:r>
              <a:rPr lang="en-US" sz="1600" dirty="0" err="1" smtClean="0">
                <a:latin typeface="Arial" pitchFamily="34" charset="0"/>
                <a:cs typeface="Arial" pitchFamily="34" charset="0"/>
              </a:rPr>
              <a:t>Airtrain</a:t>
            </a:r>
            <a:r>
              <a:rPr lang="en-US" sz="1600" dirty="0" smtClean="0">
                <a:latin typeface="Arial" pitchFamily="34" charset="0"/>
                <a:cs typeface="Arial" pitchFamily="34" charset="0"/>
              </a:rPr>
              <a:t> system. The remaining $2 will use for the subway.</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solidFill>
                  <a:srgbClr val="FF0000"/>
                </a:solidFill>
                <a:latin typeface="Arial" pitchFamily="34" charset="0"/>
                <a:cs typeface="Arial" pitchFamily="34" charset="0"/>
              </a:rPr>
              <a:t>Step 3</a:t>
            </a:r>
            <a:r>
              <a:rPr lang="en-US" sz="1600" dirty="0" smtClean="0">
                <a:latin typeface="Arial" pitchFamily="34" charset="0"/>
                <a:cs typeface="Arial" pitchFamily="34" charset="0"/>
              </a:rPr>
              <a:t>: Once thought turnstile (</a:t>
            </a:r>
            <a:r>
              <a:rPr lang="en-US" sz="1600" dirty="0" err="1" smtClean="0">
                <a:latin typeface="Arial" pitchFamily="34" charset="0"/>
                <a:cs typeface="Arial" pitchFamily="34" charset="0"/>
              </a:rPr>
              <a:t>faregate</a:t>
            </a:r>
            <a:r>
              <a:rPr lang="en-US" sz="1600" dirty="0" smtClean="0">
                <a:latin typeface="Arial" pitchFamily="34" charset="0"/>
                <a:cs typeface="Arial" pitchFamily="34" charset="0"/>
              </a:rPr>
              <a:t>), follow the direction signs to the New York City subway. Upon entering the subway, take the Manhattan-bound (westbound) "E" express train (Blue Line on the map) from </a:t>
            </a:r>
            <a:r>
              <a:rPr lang="en-US" sz="1600" dirty="0" err="1" smtClean="0">
                <a:latin typeface="Arial" pitchFamily="34" charset="0"/>
                <a:cs typeface="Arial" pitchFamily="34" charset="0"/>
              </a:rPr>
              <a:t>Sutphin</a:t>
            </a:r>
            <a:r>
              <a:rPr lang="en-US" sz="1600" dirty="0" smtClean="0">
                <a:latin typeface="Arial" pitchFamily="34" charset="0"/>
                <a:cs typeface="Arial" pitchFamily="34" charset="0"/>
              </a:rPr>
              <a:t> Blvd-JFK/Jamaica Station to 5th Avenue/53rd Street.</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solidFill>
                  <a:srgbClr val="FF0000"/>
                </a:solidFill>
                <a:latin typeface="Arial" pitchFamily="34" charset="0"/>
                <a:cs typeface="Arial" pitchFamily="34" charset="0"/>
              </a:rPr>
              <a:t>Step 4</a:t>
            </a:r>
            <a:r>
              <a:rPr lang="en-US" sz="1600" dirty="0" smtClean="0">
                <a:latin typeface="Arial" pitchFamily="34" charset="0"/>
                <a:cs typeface="Arial" pitchFamily="34" charset="0"/>
              </a:rPr>
              <a:t>: at 5th Avenue/53rd Street, exit the subway and walk south along 5th Avenue from the subway station at 53rd Street to 51st Street. Turn right on 51st Street and walk a half block west (toward Times Square) from 5th Avenue to the Rockefeller Center Hotel. The hotel is located on the right side of the street.</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I hope this information is very helpful. If you have any questions or need travel directions while in town, just</a:t>
            </a:r>
            <a:r>
              <a:rPr lang="pl-PL" sz="1600" dirty="0" smtClean="0">
                <a:latin typeface="Arial" pitchFamily="34" charset="0"/>
                <a:cs typeface="Arial" pitchFamily="34" charset="0"/>
              </a:rPr>
              <a:t> </a:t>
            </a:r>
            <a:r>
              <a:rPr lang="pl-PL" sz="1600" dirty="0" err="1" smtClean="0">
                <a:latin typeface="Arial" pitchFamily="34" charset="0"/>
                <a:cs typeface="Arial" pitchFamily="34" charset="0"/>
              </a:rPr>
              <a:t>contact</a:t>
            </a:r>
            <a:r>
              <a:rPr lang="pl-PL" sz="1600" dirty="0" smtClean="0">
                <a:latin typeface="Arial" pitchFamily="34" charset="0"/>
                <a:cs typeface="Arial" pitchFamily="34" charset="0"/>
              </a:rPr>
              <a:t> me</a:t>
            </a:r>
            <a:r>
              <a:rPr lang="en-US" sz="1600" dirty="0" smtClean="0">
                <a:latin typeface="Arial" pitchFamily="34" charset="0"/>
                <a:cs typeface="Arial" pitchFamily="34" charset="0"/>
              </a:rPr>
              <a:t>. I'll be glad to help.</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Good luck</a:t>
            </a:r>
            <a:endParaRPr lang="pl-PL" sz="1600" dirty="0" smtClean="0">
              <a:latin typeface="Arial" pitchFamily="34" charset="0"/>
              <a:cs typeface="Arial" pitchFamily="34" charset="0"/>
            </a:endParaRPr>
          </a:p>
          <a:p>
            <a:pPr algn="r"/>
            <a:r>
              <a:rPr lang="pl-PL" sz="1400" b="1" dirty="0" err="1" smtClean="0">
                <a:solidFill>
                  <a:srgbClr val="FF0000"/>
                </a:solidFill>
                <a:latin typeface="Arial" pitchFamily="34" charset="0"/>
                <a:cs typeface="Arial" pitchFamily="34" charset="0"/>
              </a:rPr>
              <a:t>It</a:t>
            </a:r>
            <a:r>
              <a:rPr lang="pl-PL" sz="1400" b="1" dirty="0" smtClean="0">
                <a:solidFill>
                  <a:srgbClr val="FF0000"/>
                </a:solidFill>
                <a:latin typeface="Arial" pitchFamily="34" charset="0"/>
                <a:cs typeface="Arial" pitchFamily="34" charset="0"/>
              </a:rPr>
              <a:t> </a:t>
            </a:r>
            <a:r>
              <a:rPr lang="pl-PL" sz="1400" b="1" dirty="0" err="1" smtClean="0">
                <a:solidFill>
                  <a:srgbClr val="FF0000"/>
                </a:solidFill>
                <a:latin typeface="Arial" pitchFamily="34" charset="0"/>
                <a:cs typeface="Arial" pitchFamily="34" charset="0"/>
              </a:rPr>
              <a:t>is</a:t>
            </a:r>
            <a:r>
              <a:rPr lang="pl-PL" sz="1400" b="1" dirty="0" smtClean="0">
                <a:solidFill>
                  <a:srgbClr val="FF0000"/>
                </a:solidFill>
                <a:latin typeface="Arial" pitchFamily="34" charset="0"/>
                <a:cs typeface="Arial" pitchFamily="34" charset="0"/>
              </a:rPr>
              <a:t>  a </a:t>
            </a:r>
            <a:r>
              <a:rPr lang="pl-PL" sz="1400" b="1" dirty="0" err="1" smtClean="0">
                <a:solidFill>
                  <a:srgbClr val="FF0000"/>
                </a:solidFill>
                <a:latin typeface="Arial" pitchFamily="34" charset="0"/>
                <a:cs typeface="Arial" pitchFamily="34" charset="0"/>
              </a:rPr>
              <a:t>joke</a:t>
            </a:r>
            <a:r>
              <a:rPr lang="pl-PL" sz="1400" b="1" dirty="0" smtClean="0">
                <a:solidFill>
                  <a:srgbClr val="FF0000"/>
                </a:solidFill>
                <a:latin typeface="Arial" pitchFamily="34" charset="0"/>
                <a:cs typeface="Arial" pitchFamily="34" charset="0"/>
              </a:rPr>
              <a:t> </a:t>
            </a:r>
            <a:endParaRPr lang="pl-PL" sz="1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80528" y="425570"/>
            <a:ext cx="8783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l-PL" sz="1600" dirty="0" smtClean="0">
                <a:latin typeface="Arial" pitchFamily="34" charset="0"/>
                <a:cs typeface="Arial" pitchFamily="34" charset="0"/>
              </a:rPr>
              <a:t>Nowy Jork podzielony jest na 5 głównych dzielnic</a:t>
            </a:r>
          </a:p>
          <a:p>
            <a:pPr fontAlgn="base">
              <a:spcBef>
                <a:spcPct val="0"/>
              </a:spcBef>
              <a:spcAft>
                <a:spcPct val="0"/>
              </a:spcAft>
            </a:pPr>
            <a:r>
              <a:rPr lang="pl-PL" sz="1600" b="1" dirty="0" smtClean="0">
                <a:solidFill>
                  <a:srgbClr val="FF0000"/>
                </a:solidFill>
              </a:rPr>
              <a:t>1. Manhattan – z lotniska jedziemy na Manhattan do Centrum Rockefellera, potem do Muzeum </a:t>
            </a:r>
            <a:r>
              <a:rPr lang="pl-PL" sz="1600" b="1" dirty="0" err="1" smtClean="0">
                <a:solidFill>
                  <a:srgbClr val="FF0000"/>
                </a:solidFill>
              </a:rPr>
              <a:t>Solomona</a:t>
            </a:r>
            <a:r>
              <a:rPr lang="pl-PL" sz="1600" b="1" dirty="0" smtClean="0">
                <a:solidFill>
                  <a:srgbClr val="FF0000"/>
                </a:solidFill>
              </a:rPr>
              <a:t> R. </a:t>
            </a:r>
            <a:r>
              <a:rPr lang="pl-PL" sz="1600" b="1" dirty="0" err="1" smtClean="0">
                <a:solidFill>
                  <a:srgbClr val="FF0000"/>
                </a:solidFill>
              </a:rPr>
              <a:t>Guggenheima</a:t>
            </a:r>
            <a:r>
              <a:rPr lang="pl-PL" sz="1600" dirty="0" smtClean="0"/>
              <a:t/>
            </a:r>
            <a:br>
              <a:rPr lang="pl-PL" sz="1600" dirty="0" smtClean="0"/>
            </a:br>
            <a:r>
              <a:rPr lang="pl-PL" sz="1600" dirty="0" smtClean="0"/>
              <a:t>Na Manhattanie – wyspie o długości ok. 20 km, szerokości ok.5 km  – najgęściej zaludnionej – mieszka ponad 1,5 miliona mieszkańców. Tutaj znajduje się centrum bankowości Wall Street. Kiedyś </a:t>
            </a:r>
            <a:r>
              <a:rPr lang="pl-PL" sz="1600" dirty="0" err="1" smtClean="0"/>
              <a:t>World</a:t>
            </a:r>
            <a:r>
              <a:rPr lang="pl-PL" sz="1600" dirty="0" smtClean="0"/>
              <a:t> Trade Centre (11.09.2001), </a:t>
            </a:r>
            <a:r>
              <a:rPr lang="pl-PL" sz="1600" dirty="0" err="1" smtClean="0"/>
              <a:t>Rockefeler</a:t>
            </a:r>
            <a:r>
              <a:rPr lang="pl-PL" sz="1600" dirty="0" smtClean="0"/>
              <a:t> Center, Broadway. Manhattan można podzielić na 3 części: </a:t>
            </a:r>
            <a:r>
              <a:rPr lang="pl-PL" sz="1600" dirty="0" err="1" smtClean="0"/>
              <a:t>Downtown</a:t>
            </a:r>
            <a:r>
              <a:rPr lang="pl-PL" sz="1600" dirty="0" smtClean="0"/>
              <a:t>, Midtown oraz </a:t>
            </a:r>
            <a:r>
              <a:rPr lang="pl-PL" sz="1600" dirty="0" err="1" smtClean="0"/>
              <a:t>Uptown</a:t>
            </a:r>
            <a:r>
              <a:rPr lang="pl-PL" sz="1600" dirty="0" smtClean="0"/>
              <a:t>. Piąta Aleja (</a:t>
            </a:r>
            <a:r>
              <a:rPr lang="pl-PL" sz="1600" i="1" dirty="0" err="1" smtClean="0"/>
              <a:t>Fifth</a:t>
            </a:r>
            <a:r>
              <a:rPr lang="pl-PL" sz="1600" i="1" dirty="0" smtClean="0"/>
              <a:t> </a:t>
            </a:r>
            <a:r>
              <a:rPr lang="pl-PL" sz="1600" i="1" dirty="0" err="1" smtClean="0"/>
              <a:t>Avenue</a:t>
            </a:r>
            <a:r>
              <a:rPr lang="pl-PL" sz="1600" i="1" dirty="0" smtClean="0"/>
              <a:t>)</a:t>
            </a:r>
            <a:r>
              <a:rPr lang="pl-PL" sz="1600" dirty="0" smtClean="0"/>
              <a:t>, znana z ogromnej ilości sklepów, oddziela część wschodnią (</a:t>
            </a:r>
            <a:r>
              <a:rPr lang="pl-PL" sz="1600" i="1" dirty="0" smtClean="0"/>
              <a:t>East </a:t>
            </a:r>
            <a:r>
              <a:rPr lang="pl-PL" sz="1600" i="1" dirty="0" err="1" smtClean="0"/>
              <a:t>Side</a:t>
            </a:r>
            <a:r>
              <a:rPr lang="pl-PL" sz="1600" dirty="0" smtClean="0"/>
              <a:t>) od zachodniej (</a:t>
            </a:r>
            <a:r>
              <a:rPr lang="pl-PL" sz="1600" i="1" dirty="0" smtClean="0"/>
              <a:t>West </a:t>
            </a:r>
            <a:r>
              <a:rPr lang="pl-PL" sz="1600" i="1" dirty="0" err="1" smtClean="0"/>
              <a:t>Side</a:t>
            </a:r>
            <a:r>
              <a:rPr lang="pl-PL" sz="1600" dirty="0" smtClean="0"/>
              <a:t>). </a:t>
            </a:r>
            <a:br>
              <a:rPr lang="pl-PL" sz="1600" dirty="0" smtClean="0"/>
            </a:br>
            <a:r>
              <a:rPr lang="pl-PL" sz="1600" b="1" dirty="0" smtClean="0"/>
              <a:t>2. </a:t>
            </a:r>
            <a:r>
              <a:rPr lang="pl-PL" sz="1600" b="1" dirty="0" err="1" smtClean="0"/>
              <a:t>Bronx</a:t>
            </a:r>
            <a:r>
              <a:rPr lang="pl-PL" sz="1600" dirty="0" smtClean="0"/>
              <a:t/>
            </a:r>
            <a:br>
              <a:rPr lang="pl-PL" sz="1600" dirty="0" smtClean="0"/>
            </a:br>
            <a:r>
              <a:rPr lang="pl-PL" sz="1600" dirty="0" smtClean="0"/>
              <a:t>Tutaj narodził się latynoski jazz i czarny </a:t>
            </a:r>
            <a:r>
              <a:rPr lang="pl-PL" sz="1600" dirty="0" err="1" smtClean="0"/>
              <a:t>hip-hop</a:t>
            </a:r>
            <a:r>
              <a:rPr lang="pl-PL" sz="1600" dirty="0" smtClean="0"/>
              <a:t>. Dzielnica ta jako jedyna ma stałe połączenie z lądem. Zamieszkują w niej głównie ludzie pochodzenia latynoamerykańskiego oraz </a:t>
            </a:r>
            <a:r>
              <a:rPr lang="pl-PL" sz="1600" dirty="0" err="1" smtClean="0"/>
              <a:t>Afroamerykanie</a:t>
            </a:r>
            <a:r>
              <a:rPr lang="pl-PL" sz="1600" dirty="0" smtClean="0"/>
              <a:t>. Z </a:t>
            </a:r>
            <a:r>
              <a:rPr lang="pl-PL" sz="1600" dirty="0" err="1" smtClean="0"/>
              <a:t>Bronksu</a:t>
            </a:r>
            <a:r>
              <a:rPr lang="pl-PL" sz="1600" dirty="0" smtClean="0"/>
              <a:t> pochodzi </a:t>
            </a:r>
            <a:r>
              <a:rPr lang="pl-PL" sz="1600" dirty="0" err="1" smtClean="0"/>
              <a:t>m.in</a:t>
            </a:r>
            <a:r>
              <a:rPr lang="pl-PL" sz="1600" dirty="0" smtClean="0"/>
              <a:t> Jennifer </a:t>
            </a:r>
            <a:r>
              <a:rPr lang="pl-PL" sz="1600" dirty="0" err="1" smtClean="0"/>
              <a:t>Lopez</a:t>
            </a:r>
            <a:r>
              <a:rPr lang="pl-PL" sz="1600" dirty="0" smtClean="0"/>
              <a:t>.</a:t>
            </a:r>
            <a:br>
              <a:rPr lang="pl-PL" sz="1600" dirty="0" smtClean="0"/>
            </a:br>
            <a:r>
              <a:rPr lang="pl-PL" sz="1600" b="1" dirty="0" smtClean="0"/>
              <a:t>3. Brooklyn</a:t>
            </a:r>
            <a:r>
              <a:rPr lang="pl-PL" sz="1600" dirty="0" smtClean="0"/>
              <a:t/>
            </a:r>
            <a:br>
              <a:rPr lang="pl-PL" sz="1600" dirty="0" smtClean="0"/>
            </a:br>
            <a:r>
              <a:rPr lang="pl-PL" sz="1600" dirty="0" smtClean="0"/>
              <a:t>To najludniejsza dzielnica Nowego Jorku – mieszka tutaj około 2,5 miliona osób. Brooklyn często nazywany jest miastem drzew ze względu na dużą ilość parków. Spełnia także funkcję „sypialni” głównie dla osób pracujących na Manhattanie. </a:t>
            </a:r>
          </a:p>
          <a:p>
            <a:pPr fontAlgn="base">
              <a:spcBef>
                <a:spcPct val="0"/>
              </a:spcBef>
              <a:spcAft>
                <a:spcPct val="0"/>
              </a:spcAft>
            </a:pPr>
            <a:r>
              <a:rPr lang="pl-PL" sz="1600" b="1" dirty="0" smtClean="0"/>
              <a:t>4. </a:t>
            </a:r>
            <a:r>
              <a:rPr lang="pl-PL" sz="1600" b="1" dirty="0" err="1" smtClean="0"/>
              <a:t>Queens</a:t>
            </a:r>
            <a:r>
              <a:rPr lang="pl-PL" sz="1600" dirty="0" smtClean="0"/>
              <a:t/>
            </a:r>
            <a:br>
              <a:rPr lang="pl-PL" sz="1600" dirty="0" smtClean="0"/>
            </a:br>
            <a:r>
              <a:rPr lang="pl-PL" sz="1600" dirty="0" smtClean="0"/>
              <a:t>Znajdują się tutaj 2 z 3 nowojorskich lotnisk – lotnisko im. Johna F. </a:t>
            </a:r>
            <a:r>
              <a:rPr lang="pl-PL" sz="1600" dirty="0" err="1" smtClean="0"/>
              <a:t>Kennedy’ego</a:t>
            </a:r>
            <a:r>
              <a:rPr lang="pl-PL" sz="1600" dirty="0" smtClean="0"/>
              <a:t> oraz lotnisko </a:t>
            </a:r>
            <a:r>
              <a:rPr lang="pl-PL" sz="1600" dirty="0" err="1" smtClean="0"/>
              <a:t>LaGuardia</a:t>
            </a:r>
            <a:r>
              <a:rPr lang="pl-PL" sz="1600" dirty="0" smtClean="0"/>
              <a:t>. Najliczniejszą grupę mieszkańców </a:t>
            </a:r>
            <a:r>
              <a:rPr lang="pl-PL" sz="1600" dirty="0" err="1" smtClean="0"/>
              <a:t>Queens</a:t>
            </a:r>
            <a:r>
              <a:rPr lang="pl-PL" sz="1600" dirty="0" smtClean="0"/>
              <a:t> stanowi ludność pochodzenia azjatyckiego, głównie Chińczycy, Hindusi, Koreańczycy i Filipińczycy. Dzielnica ta w latach 1940. stanowiła epicentrum jazzu; tutaj tworzyli Louis Armstrong, Ella Fitzgerald. W </a:t>
            </a:r>
            <a:r>
              <a:rPr lang="pl-PL" sz="1600" dirty="0" err="1" smtClean="0"/>
              <a:t>Queens</a:t>
            </a:r>
            <a:r>
              <a:rPr lang="pl-PL" sz="1600" dirty="0" smtClean="0"/>
              <a:t> restauracje serwują kuchnie całego świata, m.in. chińską, dominikańską, meksykańską, grecką, arabską, indyjską itd.</a:t>
            </a:r>
            <a:br>
              <a:rPr lang="pl-PL" sz="1600" dirty="0" smtClean="0"/>
            </a:br>
            <a:r>
              <a:rPr lang="pl-PL" sz="1600" b="1" dirty="0" smtClean="0"/>
              <a:t>5. </a:t>
            </a:r>
            <a:r>
              <a:rPr lang="pl-PL" sz="1600" b="1" dirty="0" err="1" smtClean="0"/>
              <a:t>Staten</a:t>
            </a:r>
            <a:r>
              <a:rPr lang="pl-PL" sz="1600" b="1" dirty="0" smtClean="0"/>
              <a:t> Island</a:t>
            </a:r>
          </a:p>
          <a:p>
            <a:pPr fontAlgn="base">
              <a:spcBef>
                <a:spcPct val="0"/>
              </a:spcBef>
              <a:spcAft>
                <a:spcPct val="0"/>
              </a:spcAft>
            </a:pPr>
            <a:r>
              <a:rPr lang="pl-PL" sz="1600" dirty="0" smtClean="0"/>
              <a:t> Tu osiedlają się bogatsi mieszkańcy miasta. </a:t>
            </a:r>
            <a:endParaRPr lang="pl-PL"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4624"/>
            <a:ext cx="8229600" cy="1143000"/>
          </a:xfrm>
        </p:spPr>
        <p:txBody>
          <a:bodyPr>
            <a:normAutofit/>
          </a:bodyPr>
          <a:lstStyle/>
          <a:p>
            <a:r>
              <a:rPr lang="pl-PL" sz="3200" b="1" dirty="0" smtClean="0">
                <a:latin typeface="Arial" pitchFamily="34" charset="0"/>
                <a:cs typeface="Arial" pitchFamily="34" charset="0"/>
              </a:rPr>
              <a:t>Jak najlepiej dostać się na Manhattan… najtaniej i najszybciej metrem </a:t>
            </a:r>
            <a:endParaRPr lang="pl-PL" sz="3200" b="1" dirty="0">
              <a:latin typeface="Arial" pitchFamily="34" charset="0"/>
              <a:cs typeface="Arial" pitchFamily="34" charset="0"/>
            </a:endParaRPr>
          </a:p>
        </p:txBody>
      </p:sp>
      <p:pic>
        <p:nvPicPr>
          <p:cNvPr id="10" name="Symbol zastępczy zawartości 9" descr="Nowojorskie metro">
            <a:hlinkClick r:id="rId2" tooltip="&quot;Nowojorskie metro&quot;"/>
          </p:cNvPr>
          <p:cNvPicPr>
            <a:picLocks noGrp="1"/>
          </p:cNvPicPr>
          <p:nvPr>
            <p:ph idx="1"/>
          </p:nvPr>
        </p:nvPicPr>
        <p:blipFill>
          <a:blip r:embed="rId3" cstate="print"/>
          <a:srcRect/>
          <a:stretch>
            <a:fillRect/>
          </a:stretch>
        </p:blipFill>
        <p:spPr bwMode="auto">
          <a:xfrm>
            <a:off x="1259632" y="1628800"/>
            <a:ext cx="6912768" cy="4680519"/>
          </a:xfrm>
          <a:prstGeom prst="rect">
            <a:avLst/>
          </a:prstGeom>
          <a:noFill/>
          <a:ln w="9525">
            <a:noFill/>
            <a:miter lim="800000"/>
            <a:headEnd/>
            <a:tailEnd/>
          </a:ln>
        </p:spPr>
      </p:pic>
      <p:sp>
        <p:nvSpPr>
          <p:cNvPr id="9" name="pole tekstowe 8"/>
          <p:cNvSpPr txBox="1"/>
          <p:nvPr/>
        </p:nvSpPr>
        <p:spPr>
          <a:xfrm>
            <a:off x="0" y="1556792"/>
            <a:ext cx="9144000" cy="4801314"/>
          </a:xfrm>
          <a:prstGeom prst="rect">
            <a:avLst/>
          </a:prstGeom>
          <a:noFill/>
          <a:ln w="57150">
            <a:solidFill>
              <a:srgbClr val="FF0000"/>
            </a:solidFill>
          </a:ln>
        </p:spPr>
        <p:txBody>
          <a:bodyPr wrap="square" rtlCol="0">
            <a:spAutoFit/>
          </a:bodyPr>
          <a:lstStyle/>
          <a:p>
            <a:r>
              <a:rPr lang="pl-PL" b="1" dirty="0" smtClean="0">
                <a:latin typeface="Arial" pitchFamily="34" charset="0"/>
                <a:cs typeface="Arial" pitchFamily="34" charset="0"/>
              </a:rPr>
              <a:t>- 24 h na dobę </a:t>
            </a:r>
          </a:p>
          <a:p>
            <a:pPr>
              <a:buFontTx/>
              <a:buChar char="-"/>
            </a:pPr>
            <a:r>
              <a:rPr lang="pl-PL" b="1" dirty="0" smtClean="0">
                <a:latin typeface="Arial" pitchFamily="34" charset="0"/>
                <a:cs typeface="Arial" pitchFamily="34" charset="0"/>
              </a:rPr>
              <a:t> podróż tą samą linią lub zmiana na inne w jednej cenie, bez względu na dystans lub dzielnice</a:t>
            </a:r>
          </a:p>
          <a:p>
            <a:pPr>
              <a:buFontTx/>
              <a:buChar char="-"/>
            </a:pPr>
            <a:r>
              <a:rPr lang="pl-PL" b="1" dirty="0" smtClean="0">
                <a:latin typeface="Arial" pitchFamily="34" charset="0"/>
                <a:cs typeface="Arial" pitchFamily="34" charset="0"/>
              </a:rPr>
              <a:t> generalnie bezpieczne, w godzinach nocnych nie jest wskazane samotne podróżowanie, oczekiwanie na peronach tylko  w wyznaczonych miejscach</a:t>
            </a:r>
          </a:p>
          <a:p>
            <a:pPr>
              <a:buFontTx/>
              <a:buChar char="-"/>
            </a:pPr>
            <a:r>
              <a:rPr lang="pl-PL" b="1" dirty="0" smtClean="0">
                <a:latin typeface="Arial" pitchFamily="34" charset="0"/>
                <a:cs typeface="Arial" pitchFamily="34" charset="0"/>
              </a:rPr>
              <a:t> niezbyt czyste</a:t>
            </a:r>
          </a:p>
          <a:p>
            <a:pPr>
              <a:buFontTx/>
              <a:buChar char="-"/>
            </a:pPr>
            <a:r>
              <a:rPr lang="pl-PL" b="1" dirty="0" smtClean="0">
                <a:latin typeface="Arial" pitchFamily="34" charset="0"/>
                <a:cs typeface="Arial" pitchFamily="34" charset="0"/>
              </a:rPr>
              <a:t> linie oznaczone są literami lub cyframi. </a:t>
            </a:r>
          </a:p>
          <a:p>
            <a:pPr>
              <a:buFontTx/>
              <a:buChar char="-"/>
            </a:pPr>
            <a:r>
              <a:rPr lang="pl-PL" b="1" dirty="0" smtClean="0">
                <a:latin typeface="Arial" pitchFamily="34" charset="0"/>
                <a:cs typeface="Arial" pitchFamily="34" charset="0"/>
              </a:rPr>
              <a:t> mapy metra darmowe, interaktywne na stronie internetowej. </a:t>
            </a:r>
            <a:r>
              <a:rPr lang="pl-PL" b="1" dirty="0" err="1" smtClean="0">
                <a:latin typeface="Arial" pitchFamily="34" charset="0"/>
                <a:cs typeface="Arial" pitchFamily="34" charset="0"/>
              </a:rPr>
              <a:t>www.mta.info</a:t>
            </a:r>
            <a:endParaRPr lang="pl-PL" b="1" dirty="0" smtClean="0">
              <a:latin typeface="Arial" pitchFamily="34" charset="0"/>
              <a:cs typeface="Arial" pitchFamily="34" charset="0"/>
            </a:endParaRPr>
          </a:p>
          <a:p>
            <a:pPr>
              <a:buFontTx/>
              <a:buChar char="-"/>
            </a:pPr>
            <a:r>
              <a:rPr lang="pl-PL" b="1" dirty="0" smtClean="0">
                <a:latin typeface="Arial" pitchFamily="34" charset="0"/>
                <a:cs typeface="Arial" pitchFamily="34" charset="0"/>
              </a:rPr>
              <a:t> podręczna mapa w budkach na każdej stacji</a:t>
            </a:r>
          </a:p>
          <a:p>
            <a:r>
              <a:rPr lang="pl-PL" b="1" dirty="0" err="1" smtClean="0">
                <a:solidFill>
                  <a:srgbClr val="FF0000"/>
                </a:solidFill>
                <a:latin typeface="Arial" pitchFamily="34" charset="0"/>
                <a:cs typeface="Arial" pitchFamily="34" charset="0"/>
              </a:rPr>
              <a:t>MetroCard</a:t>
            </a:r>
            <a:endParaRPr lang="pl-PL" b="1" dirty="0" smtClean="0">
              <a:solidFill>
                <a:srgbClr val="FF0000"/>
              </a:solidFill>
              <a:latin typeface="Arial" pitchFamily="34" charset="0"/>
              <a:cs typeface="Arial" pitchFamily="34" charset="0"/>
            </a:endParaRPr>
          </a:p>
          <a:p>
            <a:r>
              <a:rPr lang="pl-PL" b="1" dirty="0" smtClean="0">
                <a:latin typeface="Arial" pitchFamily="34" charset="0"/>
                <a:cs typeface="Arial" pitchFamily="34" charset="0"/>
              </a:rPr>
              <a:t>Miejskie przedsiębiorstwo komunikacji </a:t>
            </a:r>
            <a:r>
              <a:rPr lang="pl-PL" b="1" i="1" dirty="0" err="1" smtClean="0">
                <a:latin typeface="Arial" pitchFamily="34" charset="0"/>
                <a:cs typeface="Arial" pitchFamily="34" charset="0"/>
              </a:rPr>
              <a:t>The</a:t>
            </a:r>
            <a:r>
              <a:rPr lang="pl-PL" b="1" i="1" dirty="0" smtClean="0">
                <a:latin typeface="Arial" pitchFamily="34" charset="0"/>
                <a:cs typeface="Arial" pitchFamily="34" charset="0"/>
              </a:rPr>
              <a:t> New York City Transit Authority</a:t>
            </a:r>
            <a:r>
              <a:rPr lang="pl-PL" b="1" dirty="0" smtClean="0">
                <a:latin typeface="Arial" pitchFamily="34" charset="0"/>
                <a:cs typeface="Arial" pitchFamily="34" charset="0"/>
              </a:rPr>
              <a:t> sprzedaje karty ‘</a:t>
            </a:r>
            <a:r>
              <a:rPr lang="pl-PL" b="1" dirty="0" err="1" smtClean="0">
                <a:latin typeface="Arial" pitchFamily="34" charset="0"/>
                <a:cs typeface="Arial" pitchFamily="34" charset="0"/>
              </a:rPr>
              <a:t>MetroCard</a:t>
            </a:r>
            <a:r>
              <a:rPr lang="pl-PL" b="1" dirty="0" smtClean="0">
                <a:latin typeface="Arial" pitchFamily="34" charset="0"/>
                <a:cs typeface="Arial" pitchFamily="34" charset="0"/>
              </a:rPr>
              <a:t>' do użytku w autobusach i pociągach, które obsługuje (możliwa opłata za autobus w formie wyliczonych monet, bramki metra (</a:t>
            </a:r>
            <a:r>
              <a:rPr lang="pl-PL" b="1" i="1" dirty="0" smtClean="0">
                <a:latin typeface="Arial" pitchFamily="34" charset="0"/>
                <a:cs typeface="Arial" pitchFamily="34" charset="0"/>
              </a:rPr>
              <a:t>Subway</a:t>
            </a:r>
            <a:r>
              <a:rPr lang="pl-PL" b="1" dirty="0" smtClean="0">
                <a:latin typeface="Arial" pitchFamily="34" charset="0"/>
                <a:cs typeface="Arial" pitchFamily="34" charset="0"/>
              </a:rPr>
              <a:t>) przyjmują tylko karty </a:t>
            </a:r>
            <a:r>
              <a:rPr lang="pl-PL" b="1" dirty="0" err="1" smtClean="0">
                <a:latin typeface="Arial" pitchFamily="34" charset="0"/>
                <a:cs typeface="Arial" pitchFamily="34" charset="0"/>
              </a:rPr>
              <a:t>MetroCard</a:t>
            </a:r>
            <a:r>
              <a:rPr lang="pl-PL" b="1" dirty="0" smtClean="0">
                <a:latin typeface="Arial" pitchFamily="34" charset="0"/>
                <a:cs typeface="Arial" pitchFamily="34" charset="0"/>
              </a:rPr>
              <a:t>). </a:t>
            </a:r>
          </a:p>
          <a:p>
            <a:r>
              <a:rPr lang="pl-PL" b="1" dirty="0" smtClean="0">
                <a:latin typeface="Arial" pitchFamily="34" charset="0"/>
                <a:cs typeface="Arial" pitchFamily="34" charset="0"/>
              </a:rPr>
              <a:t>Karty </a:t>
            </a:r>
            <a:r>
              <a:rPr lang="pl-PL" b="1" dirty="0" err="1" smtClean="0">
                <a:latin typeface="Arial" pitchFamily="34" charset="0"/>
                <a:cs typeface="Arial" pitchFamily="34" charset="0"/>
              </a:rPr>
              <a:t>MetroCard</a:t>
            </a:r>
            <a:r>
              <a:rPr lang="pl-PL" b="1" dirty="0" smtClean="0">
                <a:latin typeface="Arial" pitchFamily="34" charset="0"/>
                <a:cs typeface="Arial" pitchFamily="34" charset="0"/>
              </a:rPr>
              <a:t> można kupić przez Internet, na stacjach metra, w kioskach i niektórych sklepach spożywczych (punkty sprzedaży kart metra wyświetlają afisze z logiem </a:t>
            </a:r>
            <a:r>
              <a:rPr lang="pl-PL" b="1" dirty="0" err="1" smtClean="0">
                <a:latin typeface="Arial" pitchFamily="34" charset="0"/>
                <a:cs typeface="Arial" pitchFamily="34" charset="0"/>
              </a:rPr>
              <a:t>MetroCard</a:t>
            </a:r>
            <a:r>
              <a:rPr lang="pl-PL" b="1" dirty="0" smtClean="0">
                <a:latin typeface="Arial" pitchFamily="34" charset="0"/>
                <a:cs typeface="Arial" pitchFamily="34" charset="0"/>
              </a:rPr>
              <a:t>.</a:t>
            </a:r>
          </a:p>
        </p:txBody>
      </p:sp>
      <p:pic>
        <p:nvPicPr>
          <p:cNvPr id="11" name="Obraz 10" descr="MetroCard">
            <a:hlinkClick r:id="rId4" tooltip="&quot;MetroCard&quot;"/>
          </p:cNvPr>
          <p:cNvPicPr/>
          <p:nvPr/>
        </p:nvPicPr>
        <p:blipFill>
          <a:blip r:embed="rId5" cstate="print"/>
          <a:srcRect/>
          <a:stretch>
            <a:fillRect/>
          </a:stretch>
        </p:blipFill>
        <p:spPr bwMode="auto">
          <a:xfrm>
            <a:off x="2267744" y="1916832"/>
            <a:ext cx="4824536" cy="4176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256"/>
            <a:ext cx="8229600" cy="1143000"/>
          </a:xfrm>
        </p:spPr>
        <p:txBody>
          <a:bodyPr/>
          <a:lstStyle/>
          <a:p>
            <a:r>
              <a:rPr lang="pl-PL" b="1" dirty="0" smtClean="0">
                <a:latin typeface="Arial" pitchFamily="34" charset="0"/>
                <a:cs typeface="Arial" pitchFamily="34" charset="0"/>
              </a:rPr>
              <a:t>MTA NYC Metro </a:t>
            </a:r>
            <a:endParaRPr lang="pl-PL" b="1" dirty="0">
              <a:latin typeface="Arial" pitchFamily="34" charset="0"/>
              <a:cs typeface="Arial" pitchFamily="34" charset="0"/>
            </a:endParaRPr>
          </a:p>
        </p:txBody>
      </p:sp>
      <p:pic>
        <p:nvPicPr>
          <p:cNvPr id="5122" name="Picture 2" descr="C:\Users\Maciek\Pictures\555px-NYC_subway-4D.png"/>
          <p:cNvPicPr>
            <a:picLocks noChangeAspect="1" noChangeArrowheads="1"/>
          </p:cNvPicPr>
          <p:nvPr/>
        </p:nvPicPr>
        <p:blipFill>
          <a:blip r:embed="rId2" cstate="print"/>
          <a:srcRect/>
          <a:stretch>
            <a:fillRect/>
          </a:stretch>
        </p:blipFill>
        <p:spPr bwMode="auto">
          <a:xfrm>
            <a:off x="683569" y="908720"/>
            <a:ext cx="7416824" cy="5976664"/>
          </a:xfrm>
          <a:prstGeom prst="rect">
            <a:avLst/>
          </a:prstGeom>
          <a:noFill/>
        </p:spPr>
      </p:pic>
      <p:sp>
        <p:nvSpPr>
          <p:cNvPr id="6" name="Elipsa 5"/>
          <p:cNvSpPr/>
          <p:nvPr/>
        </p:nvSpPr>
        <p:spPr>
          <a:xfrm>
            <a:off x="7236296" y="3717032"/>
            <a:ext cx="914400" cy="6983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6948264" y="5301208"/>
            <a:ext cx="2016224" cy="1412776"/>
          </a:xfrm>
          <a:prstGeom prst="rect">
            <a:avLst/>
          </a:prstGeom>
          <a:solidFill>
            <a:schemeClr val="accent1">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Jedziemy na Manhattan – do światowej stolicy finansów, biznesu i handlu </a:t>
            </a:r>
            <a:endParaRPr lang="pl-PL" dirty="0"/>
          </a:p>
        </p:txBody>
      </p:sp>
      <p:sp>
        <p:nvSpPr>
          <p:cNvPr id="8" name="Elipsa 7"/>
          <p:cNvSpPr/>
          <p:nvPr/>
        </p:nvSpPr>
        <p:spPr>
          <a:xfrm>
            <a:off x="755576" y="1772816"/>
            <a:ext cx="1872208" cy="3456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7452320" y="3212976"/>
            <a:ext cx="1445652" cy="369332"/>
          </a:xfrm>
          <a:prstGeom prst="rect">
            <a:avLst/>
          </a:prstGeom>
          <a:noFill/>
        </p:spPr>
        <p:txBody>
          <a:bodyPr wrap="none" rtlCol="0">
            <a:spAutoFit/>
          </a:bodyPr>
          <a:lstStyle/>
          <a:p>
            <a:r>
              <a:rPr lang="pl-PL" b="1" dirty="0" smtClean="0">
                <a:solidFill>
                  <a:srgbClr val="FF0000"/>
                </a:solidFill>
                <a:latin typeface="Arial" pitchFamily="34" charset="0"/>
                <a:cs typeface="Arial" pitchFamily="34" charset="0"/>
              </a:rPr>
              <a:t>JFK </a:t>
            </a:r>
            <a:r>
              <a:rPr lang="pl-PL" b="1" dirty="0" err="1" smtClean="0">
                <a:solidFill>
                  <a:srgbClr val="FF0000"/>
                </a:solidFill>
                <a:latin typeface="Arial" pitchFamily="34" charset="0"/>
                <a:cs typeface="Arial" pitchFamily="34" charset="0"/>
              </a:rPr>
              <a:t>Airport</a:t>
            </a:r>
            <a:endParaRPr lang="pl-PL" b="1" dirty="0">
              <a:solidFill>
                <a:srgbClr val="FF0000"/>
              </a:solidFill>
              <a:latin typeface="Arial" pitchFamily="34" charset="0"/>
              <a:cs typeface="Arial" pitchFamily="34" charset="0"/>
            </a:endParaRPr>
          </a:p>
        </p:txBody>
      </p:sp>
      <p:sp>
        <p:nvSpPr>
          <p:cNvPr id="10" name="pole tekstowe 9"/>
          <p:cNvSpPr txBox="1"/>
          <p:nvPr/>
        </p:nvSpPr>
        <p:spPr>
          <a:xfrm>
            <a:off x="971600" y="5301208"/>
            <a:ext cx="1338828" cy="369332"/>
          </a:xfrm>
          <a:prstGeom prst="rect">
            <a:avLst/>
          </a:prstGeom>
          <a:noFill/>
        </p:spPr>
        <p:txBody>
          <a:bodyPr wrap="none" rtlCol="0">
            <a:spAutoFit/>
          </a:bodyPr>
          <a:lstStyle/>
          <a:p>
            <a:r>
              <a:rPr lang="pl-PL" b="1" dirty="0" smtClean="0">
                <a:solidFill>
                  <a:srgbClr val="FF0000"/>
                </a:solidFill>
                <a:latin typeface="Arial" pitchFamily="34" charset="0"/>
                <a:cs typeface="Arial" pitchFamily="34" charset="0"/>
              </a:rPr>
              <a:t>Manhattan</a:t>
            </a:r>
            <a:endParaRPr lang="pl-PL"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Prostokąt 3"/>
          <p:cNvSpPr/>
          <p:nvPr/>
        </p:nvSpPr>
        <p:spPr>
          <a:xfrm>
            <a:off x="144016" y="1484784"/>
            <a:ext cx="8999984" cy="1815882"/>
          </a:xfrm>
          <a:prstGeom prst="rect">
            <a:avLst/>
          </a:prstGeom>
        </p:spPr>
        <p:txBody>
          <a:bodyPr wrap="square">
            <a:spAutoFit/>
          </a:bodyPr>
          <a:lstStyle/>
          <a:p>
            <a:endParaRPr lang="pl-PL" sz="1600" b="1"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pl-PL" sz="1600" dirty="0">
              <a:latin typeface="Arial" pitchFamily="34" charset="0"/>
              <a:cs typeface="Arial" pitchFamily="34" charset="0"/>
            </a:endParaRPr>
          </a:p>
        </p:txBody>
      </p:sp>
      <p:sp>
        <p:nvSpPr>
          <p:cNvPr id="5" name="Tytuł 1"/>
          <p:cNvSpPr>
            <a:spLocks noGrp="1"/>
          </p:cNvSpPr>
          <p:nvPr>
            <p:ph type="title"/>
          </p:nvPr>
        </p:nvSpPr>
        <p:spPr>
          <a:xfrm>
            <a:off x="457200" y="44624"/>
            <a:ext cx="8229600" cy="1143000"/>
          </a:xfrm>
        </p:spPr>
        <p:txBody>
          <a:bodyPr>
            <a:noAutofit/>
          </a:bodyPr>
          <a:lstStyle/>
          <a:p>
            <a:r>
              <a:rPr lang="pl-PL" sz="3200" b="1" dirty="0" smtClean="0">
                <a:latin typeface="Arial" pitchFamily="34" charset="0"/>
                <a:cs typeface="Arial" pitchFamily="34" charset="0"/>
              </a:rPr>
              <a:t>Jak najlepiej dostać się na Manhattan… najwygodniej i najprościej taksówką</a:t>
            </a:r>
            <a:endParaRPr lang="pl-PL" sz="3200" b="1" dirty="0">
              <a:latin typeface="Arial" pitchFamily="34" charset="0"/>
              <a:cs typeface="Arial" pitchFamily="34" charset="0"/>
            </a:endParaRPr>
          </a:p>
        </p:txBody>
      </p:sp>
      <p:pic>
        <p:nvPicPr>
          <p:cNvPr id="7" name="Obraz 6"/>
          <p:cNvPicPr/>
          <p:nvPr/>
        </p:nvPicPr>
        <p:blipFill>
          <a:blip r:embed="rId2" cstate="print"/>
          <a:srcRect/>
          <a:stretch>
            <a:fillRect/>
          </a:stretch>
        </p:blipFill>
        <p:spPr bwMode="auto">
          <a:xfrm>
            <a:off x="912614" y="1772816"/>
            <a:ext cx="731877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27584" y="1026703"/>
            <a:ext cx="83164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2294440"/>
            <a:ext cx="9216008" cy="265451"/>
          </a:xfrm>
          <a:prstGeom prst="rect">
            <a:avLst/>
          </a:prstGeom>
          <a:noFill/>
          <a:ln w="9525">
            <a:noFill/>
            <a:miter lim="800000"/>
            <a:headEnd/>
            <a:tailEnd/>
          </a:ln>
          <a:effectLst/>
        </p:spPr>
        <p:txBody>
          <a:bodyPr vert="horz" wrap="square" lIns="6348" tIns="9522" rIns="6348" bIns="952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Prostokąt 3"/>
          <p:cNvSpPr/>
          <p:nvPr/>
        </p:nvSpPr>
        <p:spPr>
          <a:xfrm>
            <a:off x="144016" y="1484784"/>
            <a:ext cx="8999984" cy="4770537"/>
          </a:xfrm>
          <a:prstGeom prst="rect">
            <a:avLst/>
          </a:prstGeom>
        </p:spPr>
        <p:txBody>
          <a:bodyPr wrap="square">
            <a:spAutoFit/>
          </a:bodyPr>
          <a:lstStyle/>
          <a:p>
            <a:r>
              <a:rPr lang="en-US" sz="1600" b="1" dirty="0" smtClean="0">
                <a:solidFill>
                  <a:srgbClr val="FF0000"/>
                </a:solidFill>
                <a:latin typeface="Arial" pitchFamily="34" charset="0"/>
                <a:cs typeface="Arial" pitchFamily="34" charset="0"/>
              </a:rPr>
              <a:t>Taxi </a:t>
            </a:r>
            <a:r>
              <a:rPr lang="pl-PL" sz="1600" b="1" dirty="0" smtClean="0">
                <a:solidFill>
                  <a:srgbClr val="FF0000"/>
                </a:solidFill>
                <a:latin typeface="Arial" pitchFamily="34" charset="0"/>
                <a:cs typeface="Arial" pitchFamily="34" charset="0"/>
              </a:rPr>
              <a:t>z lotniska </a:t>
            </a:r>
            <a:r>
              <a:rPr lang="en-US" sz="1600" b="1" dirty="0" smtClean="0">
                <a:solidFill>
                  <a:srgbClr val="FF0000"/>
                </a:solidFill>
                <a:latin typeface="Arial" pitchFamily="34" charset="0"/>
                <a:cs typeface="Arial" pitchFamily="34" charset="0"/>
              </a:rPr>
              <a:t>JFK </a:t>
            </a:r>
            <a:r>
              <a:rPr lang="pl-PL" sz="1600" b="1" dirty="0" smtClean="0">
                <a:solidFill>
                  <a:srgbClr val="FF0000"/>
                </a:solidFill>
                <a:latin typeface="Arial" pitchFamily="34" charset="0"/>
                <a:cs typeface="Arial" pitchFamily="34" charset="0"/>
              </a:rPr>
              <a:t>do</a:t>
            </a:r>
            <a:r>
              <a:rPr lang="en-US" sz="1600" b="1" dirty="0" smtClean="0">
                <a:solidFill>
                  <a:srgbClr val="FF0000"/>
                </a:solidFill>
                <a:latin typeface="Arial" pitchFamily="34" charset="0"/>
                <a:cs typeface="Arial" pitchFamily="34" charset="0"/>
              </a:rPr>
              <a:t> </a:t>
            </a:r>
            <a:r>
              <a:rPr lang="pl-PL" sz="1600" b="1" dirty="0" smtClean="0">
                <a:solidFill>
                  <a:srgbClr val="FF0000"/>
                </a:solidFill>
                <a:latin typeface="Arial" pitchFamily="34" charset="0"/>
                <a:cs typeface="Arial" pitchFamily="34" charset="0"/>
              </a:rPr>
              <a:t>R</a:t>
            </a:r>
            <a:r>
              <a:rPr lang="en-US" sz="1600" b="1" dirty="0" err="1" smtClean="0">
                <a:solidFill>
                  <a:srgbClr val="FF0000"/>
                </a:solidFill>
                <a:latin typeface="Arial" pitchFamily="34" charset="0"/>
                <a:cs typeface="Arial" pitchFamily="34" charset="0"/>
              </a:rPr>
              <a:t>ockefeller</a:t>
            </a:r>
            <a:r>
              <a:rPr lang="pl-PL" sz="1600" b="1" dirty="0" smtClean="0">
                <a:solidFill>
                  <a:srgbClr val="FF0000"/>
                </a:solidFill>
                <a:latin typeface="Arial" pitchFamily="34" charset="0"/>
                <a:cs typeface="Arial" pitchFamily="34" charset="0"/>
              </a:rPr>
              <a:t> C</a:t>
            </a:r>
            <a:r>
              <a:rPr lang="en-US" sz="1600" b="1" dirty="0" smtClean="0">
                <a:solidFill>
                  <a:srgbClr val="FF0000"/>
                </a:solidFill>
                <a:latin typeface="Arial" pitchFamily="34" charset="0"/>
                <a:cs typeface="Arial" pitchFamily="34" charset="0"/>
              </a:rPr>
              <a:t>enter</a:t>
            </a:r>
            <a:r>
              <a:rPr lang="pl-PL" sz="1600" b="1" dirty="0" smtClean="0">
                <a:solidFill>
                  <a:srgbClr val="FF0000"/>
                </a:solidFill>
                <a:latin typeface="Arial" pitchFamily="34" charset="0"/>
                <a:cs typeface="Arial" pitchFamily="34" charset="0"/>
              </a:rPr>
              <a:t> na Manhattanie</a:t>
            </a:r>
            <a:r>
              <a:rPr lang="en-US" sz="1600" b="1" dirty="0" smtClean="0">
                <a:solidFill>
                  <a:srgbClr val="FF0000"/>
                </a:solidFill>
                <a:latin typeface="Arial" pitchFamily="34" charset="0"/>
                <a:cs typeface="Arial" pitchFamily="34" charset="0"/>
              </a:rPr>
              <a:t> </a:t>
            </a: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pl-PL" sz="1600" b="1" dirty="0" smtClean="0">
                <a:latin typeface="Arial" pitchFamily="34" charset="0"/>
                <a:cs typeface="Arial" pitchFamily="34" charset="0"/>
              </a:rPr>
              <a:t>Odległość</a:t>
            </a:r>
            <a:r>
              <a:rPr lang="en-US" sz="1600" b="1" dirty="0" smtClean="0">
                <a:latin typeface="Arial" pitchFamily="34" charset="0"/>
                <a:cs typeface="Arial" pitchFamily="34" charset="0"/>
              </a:rPr>
              <a:t>: 28.67 km</a:t>
            </a:r>
            <a:endParaRPr lang="pl-PL" sz="1600" b="1" dirty="0" smtClean="0">
              <a:latin typeface="Arial" pitchFamily="34" charset="0"/>
              <a:cs typeface="Arial" pitchFamily="34" charset="0"/>
            </a:endParaRPr>
          </a:p>
          <a:p>
            <a:endParaRPr lang="pl-PL" sz="1600" dirty="0" smtClean="0">
              <a:latin typeface="Arial" pitchFamily="34" charset="0"/>
              <a:cs typeface="Arial" pitchFamily="34" charset="0"/>
            </a:endParaRPr>
          </a:p>
          <a:p>
            <a:r>
              <a:rPr lang="pl-PL" sz="1600" b="1" dirty="0" smtClean="0">
                <a:latin typeface="Arial" pitchFamily="34" charset="0"/>
                <a:cs typeface="Arial" pitchFamily="34" charset="0"/>
              </a:rPr>
              <a:t>Czas trwania podróży</a:t>
            </a:r>
            <a:r>
              <a:rPr lang="en-US" sz="1600" b="1" dirty="0" smtClean="0">
                <a:latin typeface="Arial" pitchFamily="34" charset="0"/>
                <a:cs typeface="Arial" pitchFamily="34" charset="0"/>
              </a:rPr>
              <a:t>: 34 min</a:t>
            </a:r>
            <a:r>
              <a:rPr lang="pl-PL" sz="1600" b="1" dirty="0" smtClean="0">
                <a:latin typeface="Arial" pitchFamily="34" charset="0"/>
                <a:cs typeface="Arial" pitchFamily="34" charset="0"/>
              </a:rPr>
              <a:t> (należy uwzględnić korki)</a:t>
            </a: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pl-PL" sz="1600" b="1" dirty="0" smtClean="0">
                <a:latin typeface="Arial" pitchFamily="34" charset="0"/>
                <a:cs typeface="Arial" pitchFamily="34" charset="0"/>
              </a:rPr>
              <a:t>Cena: </a:t>
            </a:r>
            <a:r>
              <a:rPr lang="en-US" sz="1600" b="1" dirty="0" smtClean="0">
                <a:latin typeface="Arial" pitchFamily="34" charset="0"/>
                <a:cs typeface="Arial" pitchFamily="34" charset="0"/>
              </a:rPr>
              <a:t>$</a:t>
            </a:r>
            <a:r>
              <a:rPr lang="pl-PL" sz="1600" b="1" dirty="0" smtClean="0">
                <a:latin typeface="Arial" pitchFamily="34" charset="0"/>
                <a:cs typeface="Arial" pitchFamily="34" charset="0"/>
              </a:rPr>
              <a:t> </a:t>
            </a:r>
            <a:r>
              <a:rPr lang="en-US" sz="1600" b="1" dirty="0" smtClean="0">
                <a:latin typeface="Arial" pitchFamily="34" charset="0"/>
                <a:cs typeface="Arial" pitchFamily="34" charset="0"/>
              </a:rPr>
              <a:t>45.00</a:t>
            </a:r>
            <a:r>
              <a:rPr lang="pl-PL" sz="1600" b="1" dirty="0" smtClean="0">
                <a:latin typeface="Arial" pitchFamily="34" charset="0"/>
                <a:cs typeface="Arial" pitchFamily="34" charset="0"/>
              </a:rPr>
              <a:t> </a:t>
            </a:r>
          </a:p>
          <a:p>
            <a:endParaRPr lang="pl-PL" sz="1600" dirty="0" smtClean="0"/>
          </a:p>
          <a:p>
            <a:endParaRPr lang="pl-PL" sz="1600" dirty="0" smtClean="0"/>
          </a:p>
          <a:p>
            <a:r>
              <a:rPr lang="pl-PL" sz="1600" dirty="0" smtClean="0"/>
              <a:t>Napiwek to 10-20% zapłaconej taryfy</a:t>
            </a:r>
          </a:p>
          <a:p>
            <a:endParaRPr lang="pl-PL" sz="1600" dirty="0" smtClean="0"/>
          </a:p>
          <a:p>
            <a:r>
              <a:rPr lang="pl-PL" sz="1600" dirty="0" smtClean="0"/>
              <a:t>Pasażer płaci za przejazd przez mosty czy tunele </a:t>
            </a:r>
          </a:p>
          <a:p>
            <a:endParaRPr lang="pl-PL" sz="1600" dirty="0" smtClean="0"/>
          </a:p>
          <a:p>
            <a:r>
              <a:rPr lang="pl-PL" sz="1600" dirty="0" smtClean="0"/>
              <a:t>W taksówkach można płacić kartą kredytową</a:t>
            </a:r>
          </a:p>
          <a:p>
            <a:r>
              <a:rPr lang="pl-PL" sz="1600" dirty="0" smtClean="0"/>
              <a:t> American Express, </a:t>
            </a:r>
            <a:r>
              <a:rPr lang="pl-PL" sz="1600" dirty="0" err="1" smtClean="0"/>
              <a:t>MasterCard</a:t>
            </a:r>
            <a:r>
              <a:rPr lang="pl-PL" sz="1600" dirty="0" smtClean="0"/>
              <a:t>, VISA, </a:t>
            </a:r>
            <a:r>
              <a:rPr lang="pl-PL" sz="1600" dirty="0" err="1" smtClean="0"/>
              <a:t>Discover</a:t>
            </a:r>
            <a:r>
              <a:rPr lang="pl-PL" sz="1600" dirty="0" smtClean="0"/>
              <a:t> </a:t>
            </a:r>
          </a:p>
          <a:p>
            <a:r>
              <a:rPr lang="pl-PL" sz="1600" dirty="0" smtClean="0"/>
              <a:t>i bankową Visa lub </a:t>
            </a:r>
            <a:r>
              <a:rPr lang="pl-PL" sz="1600" dirty="0" err="1" smtClean="0"/>
              <a:t>MasterCard</a:t>
            </a:r>
            <a:endParaRPr lang="pl-PL" sz="1600" dirty="0" smtClean="0"/>
          </a:p>
          <a:p>
            <a:endParaRPr lang="pl-PL" sz="1600" b="1" dirty="0" smtClean="0">
              <a:latin typeface="Arial" pitchFamily="34" charset="0"/>
              <a:cs typeface="Arial" pitchFamily="34" charset="0"/>
            </a:endParaRPr>
          </a:p>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p:txBody>
      </p:sp>
      <p:sp>
        <p:nvSpPr>
          <p:cNvPr id="5" name="Tytuł 1"/>
          <p:cNvSpPr>
            <a:spLocks noGrp="1"/>
          </p:cNvSpPr>
          <p:nvPr>
            <p:ph type="title"/>
          </p:nvPr>
        </p:nvSpPr>
        <p:spPr>
          <a:xfrm>
            <a:off x="457200" y="44624"/>
            <a:ext cx="8229600" cy="1143000"/>
          </a:xfrm>
        </p:spPr>
        <p:txBody>
          <a:bodyPr>
            <a:normAutofit/>
          </a:bodyPr>
          <a:lstStyle/>
          <a:p>
            <a:r>
              <a:rPr lang="pl-PL" sz="3200" b="1" dirty="0" smtClean="0">
                <a:latin typeface="Arial" pitchFamily="34" charset="0"/>
                <a:cs typeface="Arial" pitchFamily="34" charset="0"/>
              </a:rPr>
              <a:t>Jak najlepiej dostać się na Manhattan… najwygodniej i najprościej taksówką</a:t>
            </a:r>
            <a:endParaRPr lang="pl-PL" sz="3200" b="1" dirty="0">
              <a:latin typeface="Arial" pitchFamily="34" charset="0"/>
              <a:cs typeface="Arial" pitchFamily="34" charset="0"/>
            </a:endParaRPr>
          </a:p>
        </p:txBody>
      </p:sp>
      <p:pic>
        <p:nvPicPr>
          <p:cNvPr id="6146" name="Picture 2" descr="C:\Users\Maciek\Pictures\NYC-Taxi-Jason-Smith-1897.jpg"/>
          <p:cNvPicPr>
            <a:picLocks noChangeAspect="1" noChangeArrowheads="1"/>
          </p:cNvPicPr>
          <p:nvPr/>
        </p:nvPicPr>
        <p:blipFill>
          <a:blip r:embed="rId2" cstate="print"/>
          <a:srcRect/>
          <a:stretch>
            <a:fillRect/>
          </a:stretch>
        </p:blipFill>
        <p:spPr bwMode="auto">
          <a:xfrm>
            <a:off x="4185592" y="2924944"/>
            <a:ext cx="4922912" cy="328194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2629</TotalTime>
  <Words>2927</Words>
  <Application>Microsoft Office PowerPoint</Application>
  <PresentationFormat>Pokaz na ekranie (4:3)</PresentationFormat>
  <Paragraphs>270</Paragraphs>
  <Slides>34</Slides>
  <Notes>0</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Motyw pakietu Office</vt:lpstr>
      <vt:lpstr>     wycieczka po Nowym Jorku   </vt:lpstr>
      <vt:lpstr>          </vt:lpstr>
      <vt:lpstr>Arrival –   Lotnisko JFK (w Nowym Jorku) Lotnisko Newark (w New Jersey)</vt:lpstr>
      <vt:lpstr>Slajd 4</vt:lpstr>
      <vt:lpstr>Slajd 5</vt:lpstr>
      <vt:lpstr>Jak najlepiej dostać się na Manhattan… najtaniej i najszybciej metrem </vt:lpstr>
      <vt:lpstr>MTA NYC Metro </vt:lpstr>
      <vt:lpstr>Jak najlepiej dostać się na Manhattan… najwygodniej i najprościej taksówką</vt:lpstr>
      <vt:lpstr>Jak najlepiej dostać się na Manhattan… najwygodniej i najprościej taksówką</vt:lpstr>
      <vt:lpstr>Slajd 10</vt:lpstr>
      <vt:lpstr>Slajd 11</vt:lpstr>
      <vt:lpstr>Rockefeller Center – Centrum Rockefellera</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Maciek</dc:creator>
  <cp:lastModifiedBy>Maciek</cp:lastModifiedBy>
  <cp:revision>226</cp:revision>
  <dcterms:created xsi:type="dcterms:W3CDTF">2011-10-14T22:27:17Z</dcterms:created>
  <dcterms:modified xsi:type="dcterms:W3CDTF">2012-01-03T21:56:56Z</dcterms:modified>
</cp:coreProperties>
</file>