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8" r:id="rId3"/>
    <p:sldId id="306" r:id="rId4"/>
    <p:sldId id="338" r:id="rId5"/>
    <p:sldId id="340" r:id="rId6"/>
    <p:sldId id="347" r:id="rId7"/>
    <p:sldId id="349" r:id="rId8"/>
    <p:sldId id="339" r:id="rId9"/>
    <p:sldId id="351" r:id="rId10"/>
    <p:sldId id="352" r:id="rId11"/>
    <p:sldId id="353" r:id="rId12"/>
    <p:sldId id="348" r:id="rId13"/>
    <p:sldId id="350" r:id="rId14"/>
    <p:sldId id="342" r:id="rId15"/>
    <p:sldId id="341" r:id="rId16"/>
    <p:sldId id="343" r:id="rId17"/>
    <p:sldId id="345" r:id="rId18"/>
    <p:sldId id="344" r:id="rId19"/>
    <p:sldId id="346" r:id="rId20"/>
    <p:sldId id="354" r:id="rId21"/>
    <p:sldId id="355" r:id="rId22"/>
    <p:sldId id="356" r:id="rId23"/>
    <p:sldId id="35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385D8A"/>
    <a:srgbClr val="9999FF"/>
    <a:srgbClr val="6699FF"/>
    <a:srgbClr val="FF3300"/>
    <a:srgbClr val="003300"/>
    <a:srgbClr val="00FF99"/>
    <a:srgbClr val="990033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B92F6-F86F-497F-818D-558256216F03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AE083-50B9-4690-A3C2-6922B2EB31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651-468E-45F2-9FE5-15068828D468}" type="datetimeFigureOut">
              <a:rPr lang="pl-PL" smtClean="0"/>
              <a:pPr/>
              <a:t>2012-10-23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1/10/Flag_of_Scotland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upload.wikimedia.org/wikipedia/commons/0/0d/Ben_Nev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9/Braeriach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upload.wikimedia.org/wikipedia/commons/e/e5/An_Gearanach_from_Stob_Coire_a_Chairn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en.wikipedia.org/wiki/File:Scotland_relief_location_map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5/54/Allt_a'_Mhuilin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//upload.wikimedia.org/wikipedia/en/2/20/Ben_Nevis_massif.PNG" TargetMode="Externa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4/49/Ben_Nevis_and_Fort_William_from_west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//upload.wikimedia.org/wikipedia/commons/0/0c/Ben_Nevis_Tourist_Rout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commons/8/87/Carn_Mor_Dearg_aret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//upload.wikimedia.org/wikipedia/commons/7/74/Ben_Nevis_cornic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//upload.wikimedia.org/wikipedia/commons/4/43/Ben_N_Face_annotat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0/0a/Ben_Nevis_summit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//upload.wikimedia.org/wikipedia/commons/6/6f/War_Memorial,_Ben_Nevi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l.wikipedia.org/w/index.php?title=Plik:Royal_Arms_of_the_Kingdom_of_Scotland.svg&amp;filetimestamp=20100720135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//upload.wikimedia.org/wikipedia/commons/8/8e/Insignia_of_Knight_of_the_Thistle.p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4/44/ScotlandLabelled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l.wikipedia.org/w/index.php?title=Plik:Scotland_Highland.png&amp;filetimestamp=200712280804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a/a6/Highlands_lowland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//upload.wikimedia.org/wikipedia/commons/7/7c/Scotland_(Location)_Named_(HR)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l.wikipedia.org/w/index.php?title=Plik:Scotland_location_map.svg&amp;filetimestamp=2008100918273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lik:Flag of Scotl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9" y="0"/>
            <a:ext cx="9134533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9396256">
            <a:off x="1486790" y="2042961"/>
            <a:ext cx="7772400" cy="1224136"/>
          </a:xfrm>
        </p:spPr>
        <p:txBody>
          <a:bodyPr>
            <a:noAutofit/>
          </a:bodyPr>
          <a:lstStyle/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Wycieczka po Szkocji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 rot="18398021">
            <a:off x="7037054" y="4263573"/>
            <a:ext cx="553998" cy="23822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Maciej Kranc 2A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75856" y="1059049"/>
            <a:ext cx="5868144" cy="56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Zamek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Inverness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leży na wzgórzu nad prawym brzegiem rzeki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Ness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i składa się z dwóch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budynków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Malcolm III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Canmore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w 1057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zniszczył drewnianą warownię należącą legendarnie do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Macbetha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i odbudował ją z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kamienia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Według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innych źródeł została zniszczona przez króla Roberta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Pierwsza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konstrukcja z kamienia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została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zniszczona w XV 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Zamek został jeszcze raz zniszczony w 1746 roku. 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Obecny budynek z czerwonego piaskowca wybudowany został w 1836 roku, zaprojektowany przez architekta Williama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Burna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(1789 - 1870). Budynek jest dziś siedzibą Sądu Najwyższego oraz samorządu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Drugi budynek znany, jako North Block ukończony został w 1848 roku i pełnił funkcję więzienia. Dzisiaj znajduje się tu siedziba sądu okręgowego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Pozostała część obiektu to średniowieczny zamek odnowiony w 1909 roku. Przed zamkiem znajduje się posąg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Jacobite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bohaterskiej Flory MacDonald (1722-90) i jej psa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/>
              <a:t>z oryginalnego zamku zachowały się</a:t>
            </a:r>
            <a:r>
              <a:rPr lang="pl-PL" sz="1600" b="1" dirty="0" smtClean="0">
                <a:solidFill>
                  <a:srgbClr val="A50021"/>
                </a:solidFill>
              </a:rPr>
              <a:t>: studnia, schody leżące od strony </a:t>
            </a:r>
            <a:r>
              <a:rPr lang="pl-PL" sz="1600" b="1" dirty="0" err="1" smtClean="0">
                <a:solidFill>
                  <a:srgbClr val="A50021"/>
                </a:solidFill>
              </a:rPr>
              <a:t>Castle</a:t>
            </a:r>
            <a:r>
              <a:rPr lang="pl-PL" sz="1600" b="1" dirty="0" smtClean="0">
                <a:solidFill>
                  <a:srgbClr val="A50021"/>
                </a:solidFill>
              </a:rPr>
              <a:t> Street oraz część muru obronnego</a:t>
            </a:r>
            <a:endParaRPr lang="pl-PL" sz="16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337233" y="332656"/>
            <a:ext cx="505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385D8A"/>
                </a:solidFill>
              </a:rPr>
              <a:t>Zamek w </a:t>
            </a:r>
            <a:r>
              <a:rPr lang="pl-PL" sz="2400" b="1" dirty="0" err="1" smtClean="0">
                <a:solidFill>
                  <a:srgbClr val="385D8A"/>
                </a:solidFill>
              </a:rPr>
              <a:t>Inverness</a:t>
            </a:r>
            <a:r>
              <a:rPr lang="pl-PL" sz="2400" b="1" dirty="0" smtClean="0">
                <a:solidFill>
                  <a:srgbClr val="385D8A"/>
                </a:solidFill>
              </a:rPr>
              <a:t>  -  </a:t>
            </a:r>
            <a:r>
              <a:rPr lang="pl-PL" sz="2400" b="1" dirty="0" err="1" smtClean="0">
                <a:solidFill>
                  <a:srgbClr val="385D8A"/>
                </a:solidFill>
              </a:rPr>
              <a:t>Inverness</a:t>
            </a:r>
            <a:r>
              <a:rPr lang="pl-PL" sz="2400" b="1" dirty="0" smtClean="0">
                <a:solidFill>
                  <a:srgbClr val="385D8A"/>
                </a:solidFill>
              </a:rPr>
              <a:t> </a:t>
            </a:r>
            <a:r>
              <a:rPr lang="pl-PL" sz="2400" b="1" dirty="0" err="1" smtClean="0">
                <a:solidFill>
                  <a:srgbClr val="385D8A"/>
                </a:solidFill>
              </a:rPr>
              <a:t>Castle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568505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Kontakt  </a:t>
            </a:r>
          </a:p>
          <a:p>
            <a:r>
              <a:rPr lang="en-US" dirty="0" smtClean="0"/>
              <a:t>Castle Hill,</a:t>
            </a:r>
            <a:br>
              <a:rPr lang="en-US" dirty="0" smtClean="0"/>
            </a:br>
            <a:r>
              <a:rPr lang="en-US" dirty="0" smtClean="0"/>
              <a:t>Inverness IV2 3EG </a:t>
            </a:r>
            <a:br>
              <a:rPr lang="en-US" dirty="0" smtClean="0"/>
            </a:br>
            <a:r>
              <a:rPr lang="en-US" dirty="0" smtClean="0"/>
              <a:t>Tel: +44 (0)1463 710637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5158933"/>
            <a:ext cx="195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Godziny otwarcia </a:t>
            </a:r>
          </a:p>
          <a:p>
            <a:r>
              <a:rPr lang="pl-PL" dirty="0" smtClean="0"/>
              <a:t>10:30 – 17:30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105273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Ilustracja zamku w </a:t>
            </a:r>
            <a:r>
              <a:rPr lang="pl-PL" b="1" dirty="0" err="1" smtClean="0"/>
              <a:t>Inverness</a:t>
            </a:r>
            <a:r>
              <a:rPr lang="pl-PL" b="1" dirty="0" smtClean="0"/>
              <a:t> widnieje na</a:t>
            </a:r>
            <a:r>
              <a:rPr lang="pl-PL" dirty="0" smtClean="0"/>
              <a:t> rewersie banknotu o nominale 50 funtów, emitowanego przez Royal Bank of Scotland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79512" y="256490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 okresie letnim, około godziny 19,</a:t>
            </a:r>
            <a:r>
              <a:rPr lang="pl-PL" dirty="0" smtClean="0"/>
              <a:t> przy południowym wejściu gra dudziarz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360785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Od marca do października </a:t>
            </a:r>
            <a:r>
              <a:rPr lang="pl-PL" dirty="0" smtClean="0"/>
              <a:t>niewielka część zamku udostępniona jest dla zwiedzających.</a:t>
            </a:r>
          </a:p>
          <a:p>
            <a:r>
              <a:rPr lang="pl-PL" b="1" dirty="0" smtClean="0"/>
              <a:t>Wstęp wolny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419872" y="548680"/>
            <a:ext cx="375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385D8A"/>
                </a:solidFill>
              </a:rPr>
              <a:t>Inverness</a:t>
            </a:r>
            <a:r>
              <a:rPr lang="pl-PL" sz="2400" b="1" dirty="0" smtClean="0">
                <a:solidFill>
                  <a:srgbClr val="385D8A"/>
                </a:solidFill>
              </a:rPr>
              <a:t> – Zamek Makbeta</a:t>
            </a:r>
            <a:endParaRPr lang="pl-PL" sz="2400" b="1" dirty="0">
              <a:solidFill>
                <a:srgbClr val="385D8A"/>
              </a:solidFill>
            </a:endParaRPr>
          </a:p>
        </p:txBody>
      </p:sp>
      <p:pic>
        <p:nvPicPr>
          <p:cNvPr id="63490" name="Picture 2" descr="http://www.zamki-szkocji.com/wp-content/uploads/2011/09/36-Widok-z-południowego-zach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980729"/>
            <a:ext cx="4355976" cy="2454198"/>
          </a:xfrm>
          <a:prstGeom prst="rect">
            <a:avLst/>
          </a:prstGeom>
          <a:noFill/>
        </p:spPr>
      </p:pic>
      <p:pic>
        <p:nvPicPr>
          <p:cNvPr id="63492" name="Picture 4" descr="http://www.zamki-szkocji.com/wp-content/uploads/2011/09/2-Widok-z-północnego-zacho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499992" cy="2458666"/>
          </a:xfrm>
          <a:prstGeom prst="rect">
            <a:avLst/>
          </a:prstGeom>
          <a:noFill/>
        </p:spPr>
      </p:pic>
      <p:pic>
        <p:nvPicPr>
          <p:cNvPr id="63494" name="Picture 6" descr="http://www.zamki-szkocji.com/wp-content/uploads/2011/09/7-Elewacja-południo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3717033"/>
            <a:ext cx="4283968" cy="2383892"/>
          </a:xfrm>
          <a:prstGeom prst="rect">
            <a:avLst/>
          </a:prstGeom>
          <a:noFill/>
        </p:spPr>
      </p:pic>
      <p:pic>
        <p:nvPicPr>
          <p:cNvPr id="63496" name="Picture 8" descr="http://www.zamki-szkocji.com/wp-content/uploads/2011/09/29-Widok-z-zacho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4601072" cy="2376264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045381" y="3419708"/>
            <a:ext cx="95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zamek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3498" name="Picture 10" descr="http://www.zamki-szkocji.com/wp-content/uploads/2011/09/18-Studn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6" y="2060848"/>
            <a:ext cx="3933930" cy="2953172"/>
          </a:xfrm>
          <a:prstGeom prst="rect">
            <a:avLst/>
          </a:prstGeom>
          <a:noFill/>
        </p:spPr>
      </p:pic>
      <p:pic>
        <p:nvPicPr>
          <p:cNvPr id="63500" name="Picture 12" descr="http://www.zamki-szkocji.com/wp-content/uploads/2011/09/38-Część-północno-zachod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060004"/>
            <a:ext cx="4149954" cy="295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154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385D8A"/>
                </a:solidFill>
              </a:rPr>
              <a:t>Glen Nevis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3746063"/>
            <a:ext cx="52565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(</a:t>
            </a:r>
            <a:r>
              <a:rPr lang="pl-PL" dirty="0" err="1" smtClean="0"/>
              <a:t>gael</a:t>
            </a:r>
            <a:r>
              <a:rPr lang="pl-PL" dirty="0" smtClean="0"/>
              <a:t>. </a:t>
            </a:r>
            <a:r>
              <a:rPr lang="pl-PL" i="1" dirty="0" err="1" smtClean="0"/>
              <a:t>Gleann</a:t>
            </a:r>
            <a:r>
              <a:rPr lang="pl-PL" i="1" dirty="0" smtClean="0"/>
              <a:t> </a:t>
            </a:r>
            <a:r>
              <a:rPr lang="pl-PL" i="1" dirty="0" err="1" smtClean="0"/>
              <a:t>Nibheis</a:t>
            </a:r>
            <a:r>
              <a:rPr lang="pl-PL" dirty="0" smtClean="0"/>
              <a:t>) – dolina w Szkocji, na zachodnim wybrzeżu, niedaleko miasta Fort William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Dolinę ograniczają od północy masywy najwyższych gór Wielkiej Brytanii – m.in.  Ben Nevis, od południa łańcuch </a:t>
            </a:r>
            <a:r>
              <a:rPr lang="pl-PL" dirty="0" err="1" smtClean="0"/>
              <a:t>Mamore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Strumień płynący dnem doliny – </a:t>
            </a:r>
            <a:r>
              <a:rPr lang="pl-PL" dirty="0" err="1" smtClean="0"/>
              <a:t>Water</a:t>
            </a:r>
            <a:r>
              <a:rPr lang="pl-PL" dirty="0" smtClean="0"/>
              <a:t> of Nevis – tworzy w jej najwyższym punkcie jeden z najwyższych wodospadów Szkocji – </a:t>
            </a:r>
            <a:r>
              <a:rPr lang="pl-PL" dirty="0" err="1" smtClean="0"/>
              <a:t>Steall</a:t>
            </a:r>
            <a:r>
              <a:rPr lang="pl-PL" dirty="0" smtClean="0"/>
              <a:t> Falls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Malownicza sceneria doliny stała się plenerem wielu filmów, m.in. </a:t>
            </a:r>
            <a:r>
              <a:rPr lang="pl-PL" i="1" dirty="0" err="1" smtClean="0"/>
              <a:t>Braveheart</a:t>
            </a:r>
            <a:r>
              <a:rPr lang="pl-PL" i="1" dirty="0" smtClean="0"/>
              <a:t> Waleczne serce</a:t>
            </a:r>
            <a:r>
              <a:rPr lang="pl-PL" dirty="0" smtClean="0"/>
              <a:t>, </a:t>
            </a:r>
            <a:r>
              <a:rPr lang="pl-PL" i="1" dirty="0" smtClean="0"/>
              <a:t>Rob Roy</a:t>
            </a:r>
            <a:r>
              <a:rPr lang="pl-PL" dirty="0" smtClean="0"/>
              <a:t> i </a:t>
            </a:r>
            <a:r>
              <a:rPr lang="pl-PL" i="1" dirty="0" smtClean="0"/>
              <a:t>Nieśmiertelny</a:t>
            </a:r>
            <a:endParaRPr lang="pl-PL" dirty="0" smtClean="0"/>
          </a:p>
        </p:txBody>
      </p:sp>
      <p:pic>
        <p:nvPicPr>
          <p:cNvPr id="38920" name="Picture 8" descr="Zdjęcie: Ścieżka z Fort William do doliny Glen Nevis. Fot. Bogdan Miklusz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32443"/>
            <a:ext cx="3428380" cy="2568565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35496" y="3429000"/>
            <a:ext cx="417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Ścieżka z Fort William do doliny Glen Nevis</a:t>
            </a:r>
            <a:endParaRPr lang="pl-PL" dirty="0"/>
          </a:p>
        </p:txBody>
      </p:sp>
      <p:pic>
        <p:nvPicPr>
          <p:cNvPr id="38922" name="Picture 10" descr="Zdjęcie: W oddali Highland cattles. (krowy wyżynne) Fot. Bogdan Miklus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2" y="3789040"/>
            <a:ext cx="3471594" cy="2603698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35496" y="6381328"/>
            <a:ext cx="291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Highlandskie</a:t>
            </a:r>
            <a:r>
              <a:rPr lang="pl-PL" dirty="0" smtClean="0"/>
              <a:t> krowy w dolinie</a:t>
            </a:r>
            <a:endParaRPr lang="pl-PL" dirty="0"/>
          </a:p>
        </p:txBody>
      </p:sp>
      <p:pic>
        <p:nvPicPr>
          <p:cNvPr id="38924" name="Picture 12" descr="Zdjęcie: Fot. Bogdan Miklusz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779" y="980728"/>
            <a:ext cx="3351581" cy="251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15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385D8A"/>
                </a:solidFill>
              </a:rPr>
              <a:t>Grampiany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4300061"/>
            <a:ext cx="52565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ang. </a:t>
            </a:r>
            <a:r>
              <a:rPr lang="pl-PL" i="1" dirty="0" smtClean="0"/>
              <a:t>Grampian Mountains</a:t>
            </a:r>
            <a:r>
              <a:rPr lang="pl-PL" dirty="0" smtClean="0"/>
              <a:t>,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Grampians</a:t>
            </a:r>
            <a:r>
              <a:rPr lang="pl-PL" dirty="0" smtClean="0"/>
              <a:t>, </a:t>
            </a:r>
            <a:r>
              <a:rPr lang="pl-PL" i="1" dirty="0" smtClean="0"/>
              <a:t>Central </a:t>
            </a:r>
            <a:r>
              <a:rPr lang="pl-PL" i="1" dirty="0" err="1" smtClean="0"/>
              <a:t>Highlands</a:t>
            </a:r>
            <a:r>
              <a:rPr lang="pl-PL" dirty="0" smtClean="0"/>
              <a:t>, </a:t>
            </a:r>
            <a:r>
              <a:rPr lang="pl-PL" dirty="0" err="1" smtClean="0"/>
              <a:t>gael</a:t>
            </a:r>
            <a:r>
              <a:rPr lang="pl-PL" dirty="0" smtClean="0"/>
              <a:t>. </a:t>
            </a:r>
            <a:r>
              <a:rPr lang="pl-PL" i="1" dirty="0" err="1" smtClean="0"/>
              <a:t>Am</a:t>
            </a:r>
            <a:r>
              <a:rPr lang="pl-PL" i="1" dirty="0" smtClean="0"/>
              <a:t> </a:t>
            </a:r>
            <a:r>
              <a:rPr lang="pl-PL" i="1" dirty="0" err="1" smtClean="0"/>
              <a:t>Monadh</a:t>
            </a:r>
            <a:r>
              <a:rPr lang="pl-PL" dirty="0" smtClean="0"/>
              <a:t>) - pasmo górskie w Szkocji, najwyższe w Wielkiej Brytanii. Jest to jedno z trzech głównych pasm Szkocji obok Gór Kaledońskich i Wyżyny </a:t>
            </a:r>
            <a:r>
              <a:rPr lang="pl-PL" dirty="0" err="1" smtClean="0"/>
              <a:t>Południowoszkockiej</a:t>
            </a:r>
            <a:r>
              <a:rPr lang="pl-P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Charakteryzują się rzeźbą górzysto-pagórkowatą, ubogą roślinnością i brakiem lasów. Rejon obfituje w wiele jezior, z których największe to Loch </a:t>
            </a:r>
            <a:r>
              <a:rPr lang="pl-PL" dirty="0" err="1" smtClean="0"/>
              <a:t>Lomond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Najwyższym szczytem jest Ben Nevis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2238426"/>
            <a:ext cx="9144000" cy="447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6979" rIns="334857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pl-PL" sz="2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 </a:t>
            </a:r>
          </a:p>
        </p:txBody>
      </p:sp>
      <p:pic>
        <p:nvPicPr>
          <p:cNvPr id="38914" name="Picture 2" descr="Plik:Ben_Nev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098121"/>
            <a:ext cx="3779912" cy="2834935"/>
          </a:xfrm>
          <a:prstGeom prst="rect">
            <a:avLst/>
          </a:prstGeom>
          <a:noFill/>
        </p:spPr>
      </p:pic>
      <p:pic>
        <p:nvPicPr>
          <p:cNvPr id="38916" name="Picture 4" descr="Plik:An_Gearanach_from_Stob_Coire_a_Chair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29" y="4005064"/>
            <a:ext cx="3760791" cy="2463800"/>
          </a:xfrm>
          <a:prstGeom prst="rect">
            <a:avLst/>
          </a:prstGeom>
          <a:noFill/>
        </p:spPr>
      </p:pic>
      <p:pic>
        <p:nvPicPr>
          <p:cNvPr id="38918" name="Picture 6" descr="Plik:Braeriac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4795" y="1124744"/>
            <a:ext cx="4206591" cy="2808312"/>
          </a:xfrm>
          <a:prstGeom prst="rect">
            <a:avLst/>
          </a:prstGeom>
          <a:noFill/>
        </p:spPr>
      </p:pic>
      <p:pic>
        <p:nvPicPr>
          <p:cNvPr id="13" name="Picture 6" descr="http://www.globtroter.pl/zdjecia/szkocja/53355_szkocja_grampian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005064"/>
            <a:ext cx="496855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1447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385D8A"/>
                </a:solidFill>
              </a:rPr>
              <a:t>Ben Nevis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2564904"/>
            <a:ext cx="52565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</a:t>
            </a:r>
            <a:r>
              <a:rPr lang="en-US" b="1" dirty="0" smtClean="0"/>
              <a:t>Ben Nevis</a:t>
            </a:r>
            <a:r>
              <a:rPr lang="en-US" dirty="0" smtClean="0"/>
              <a:t> (Scottish Gaelic: </a:t>
            </a:r>
            <a:r>
              <a:rPr lang="en-US" i="1" dirty="0" err="1" smtClean="0"/>
              <a:t>Beinn</a:t>
            </a:r>
            <a:r>
              <a:rPr lang="en-US" i="1" dirty="0" smtClean="0"/>
              <a:t> </a:t>
            </a:r>
            <a:r>
              <a:rPr lang="en-US" i="1" dirty="0" err="1" smtClean="0"/>
              <a:t>Nibheis</a:t>
            </a:r>
            <a:r>
              <a:rPr lang="en-US" dirty="0" smtClean="0"/>
              <a:t>, </a:t>
            </a:r>
            <a:r>
              <a:rPr lang="pl-PL" dirty="0" smtClean="0"/>
              <a:t>wym.</a:t>
            </a:r>
            <a:r>
              <a:rPr lang="en-US" dirty="0" smtClean="0"/>
              <a:t> [</a:t>
            </a:r>
            <a:r>
              <a:rPr lang="en-US" dirty="0" err="1" smtClean="0"/>
              <a:t>peˈɲivəʃ</a:t>
            </a:r>
            <a:r>
              <a:rPr lang="en-US" dirty="0" smtClean="0"/>
              <a:t>])</a:t>
            </a:r>
            <a:r>
              <a:rPr lang="pl-PL" dirty="0" smtClean="0"/>
              <a:t> to najwyższy szczyt na Wyspach Brytyjskich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1,344 m</a:t>
            </a:r>
            <a:r>
              <a:rPr lang="pl-PL" dirty="0" smtClean="0"/>
              <a:t> n.p.m. </a:t>
            </a:r>
            <a:r>
              <a:rPr lang="en-US" dirty="0" smtClean="0"/>
              <a:t>(4,409 ft)</a:t>
            </a:r>
            <a:r>
              <a:rPr lang="pl-PL" dirty="0" smtClean="0"/>
              <a:t>, położony na zachodnim krańcu Gór Grampian w rejonie </a:t>
            </a:r>
            <a:r>
              <a:rPr lang="pl-PL" dirty="0" err="1" smtClean="0"/>
              <a:t>Lochaber</a:t>
            </a:r>
            <a:r>
              <a:rPr lang="pl-PL" dirty="0" smtClean="0"/>
              <a:t> szkockiego </a:t>
            </a:r>
            <a:r>
              <a:rPr lang="pl-PL" dirty="0" err="1" smtClean="0"/>
              <a:t>Highlands</a:t>
            </a:r>
            <a:r>
              <a:rPr lang="pl-PL" dirty="0" smtClean="0"/>
              <a:t>, niedaleko miasta </a:t>
            </a:r>
            <a:r>
              <a:rPr lang="en-US" dirty="0" smtClean="0"/>
              <a:t>Fort William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Popularny rejon wycieczkowy – około 1</a:t>
            </a:r>
            <a:r>
              <a:rPr lang="en-US" dirty="0" smtClean="0"/>
              <a:t>00,000 </a:t>
            </a:r>
            <a:r>
              <a:rPr lang="pl-PL" dirty="0" smtClean="0"/>
              <a:t>wejść w roku, z czego </a:t>
            </a:r>
            <a:r>
              <a:rPr lang="en-US" dirty="0" smtClean="0"/>
              <a:t> </a:t>
            </a:r>
            <a:r>
              <a:rPr lang="pl-PL" dirty="0" smtClean="0"/>
              <a:t>około ¾ drogą P</a:t>
            </a:r>
            <a:r>
              <a:rPr lang="en-US" dirty="0" err="1" smtClean="0"/>
              <a:t>ony</a:t>
            </a:r>
            <a:r>
              <a:rPr lang="en-US" dirty="0" smtClean="0"/>
              <a:t> Path </a:t>
            </a:r>
            <a:r>
              <a:rPr lang="pl-PL" dirty="0" smtClean="0"/>
              <a:t>z</a:t>
            </a:r>
            <a:r>
              <a:rPr lang="en-US" dirty="0" smtClean="0"/>
              <a:t> </a:t>
            </a:r>
            <a:r>
              <a:rPr lang="pl-PL" dirty="0" smtClean="0"/>
              <a:t>Glen Nevis.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700-metr</a:t>
            </a:r>
            <a:r>
              <a:rPr lang="pl-PL" dirty="0" smtClean="0"/>
              <a:t>owe</a:t>
            </a:r>
            <a:r>
              <a:rPr lang="en-US" dirty="0" smtClean="0"/>
              <a:t> (2,300 ft) </a:t>
            </a:r>
            <a:r>
              <a:rPr lang="pl-PL" dirty="0" smtClean="0"/>
              <a:t>k</a:t>
            </a:r>
            <a:r>
              <a:rPr lang="en-US" dirty="0" err="1" smtClean="0"/>
              <a:t>lif</a:t>
            </a:r>
            <a:r>
              <a:rPr lang="pl-PL" dirty="0" smtClean="0"/>
              <a:t>y</a:t>
            </a:r>
            <a:r>
              <a:rPr lang="en-US" dirty="0" smtClean="0"/>
              <a:t> </a:t>
            </a:r>
            <a:r>
              <a:rPr lang="pl-PL" dirty="0" smtClean="0"/>
              <a:t>północnego zbocza są jednymi z najwyższych klifów w Zjednoczonym Królestwie, są też głównym miejscem wspinaczek po lodzie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Wierzchołek jest wygasłym wulkanem, na którym stoją ruiny obserwatorium meteorologicznego czynnego w latach 1883 – 1904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1 stopa = ok. 3,3 m</a:t>
            </a:r>
            <a:endParaRPr lang="en-US" dirty="0" smtClean="0"/>
          </a:p>
        </p:txBody>
      </p:sp>
      <p:pic>
        <p:nvPicPr>
          <p:cNvPr id="53250" name="Picture 2" descr="Ben Nevis is located in Scotland">
            <a:hlinkClick r:id="rId2" tooltip="Ben Nevis is located in Scotlan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720278" cy="4896544"/>
          </a:xfrm>
          <a:prstGeom prst="rect">
            <a:avLst/>
          </a:prstGeom>
          <a:noFill/>
        </p:spPr>
      </p:pic>
      <p:sp>
        <p:nvSpPr>
          <p:cNvPr id="10" name="Trójkąt równoramienny 9"/>
          <p:cNvSpPr/>
          <p:nvPr/>
        </p:nvSpPr>
        <p:spPr>
          <a:xfrm>
            <a:off x="1691680" y="5013176"/>
            <a:ext cx="124600" cy="122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835696" y="908720"/>
            <a:ext cx="1800200" cy="4104456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411760" y="548680"/>
            <a:ext cx="679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385D8A"/>
                </a:solidFill>
              </a:rPr>
              <a:t>Ben Nevis (ang.) - </a:t>
            </a:r>
            <a:r>
              <a:rPr lang="pl-PL" sz="2400" b="1" dirty="0" err="1" smtClean="0">
                <a:solidFill>
                  <a:srgbClr val="385D8A"/>
                </a:solidFill>
              </a:rPr>
              <a:t>Beinn</a:t>
            </a:r>
            <a:r>
              <a:rPr lang="pl-PL" sz="2400" b="1" dirty="0" smtClean="0">
                <a:solidFill>
                  <a:srgbClr val="385D8A"/>
                </a:solidFill>
              </a:rPr>
              <a:t> </a:t>
            </a:r>
            <a:r>
              <a:rPr lang="pl-PL" sz="2400" b="1" dirty="0" err="1" smtClean="0">
                <a:solidFill>
                  <a:srgbClr val="385D8A"/>
                </a:solidFill>
              </a:rPr>
              <a:t>Nibheis</a:t>
            </a:r>
            <a:r>
              <a:rPr lang="pl-PL" sz="2400" b="1" dirty="0" smtClean="0">
                <a:solidFill>
                  <a:srgbClr val="385D8A"/>
                </a:solidFill>
              </a:rPr>
              <a:t> (szkockie/gaelickie)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3717032"/>
            <a:ext cx="52565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"Ben Nevis" </a:t>
            </a:r>
            <a:r>
              <a:rPr lang="pl-PL" dirty="0" smtClean="0"/>
              <a:t>jest angielskim odpowiednikiem szkockiej nazwy </a:t>
            </a:r>
            <a:r>
              <a:rPr lang="en-US" dirty="0" smtClean="0"/>
              <a:t>"</a:t>
            </a:r>
            <a:r>
              <a:rPr lang="en-US" dirty="0" err="1" smtClean="0"/>
              <a:t>Beinn</a:t>
            </a:r>
            <a:r>
              <a:rPr lang="en-US" dirty="0" smtClean="0"/>
              <a:t> </a:t>
            </a:r>
            <a:r>
              <a:rPr lang="en-US" dirty="0" err="1" smtClean="0"/>
              <a:t>Nibheis</a:t>
            </a:r>
            <a:r>
              <a:rPr lang="en-US" dirty="0" smtClean="0"/>
              <a:t>". "</a:t>
            </a:r>
            <a:r>
              <a:rPr lang="en-US" dirty="0" err="1" smtClean="0"/>
              <a:t>Beinn</a:t>
            </a:r>
            <a:r>
              <a:rPr lang="en-US" dirty="0" smtClean="0"/>
              <a:t>" </a:t>
            </a:r>
            <a:r>
              <a:rPr lang="pl-PL" dirty="0" smtClean="0"/>
              <a:t>jest najpopularniejszym szkockim określeniem na góry, </a:t>
            </a:r>
            <a:r>
              <a:rPr lang="en-US" dirty="0" smtClean="0"/>
              <a:t> "</a:t>
            </a:r>
            <a:r>
              <a:rPr lang="en-US" dirty="0" err="1" smtClean="0"/>
              <a:t>Nibheis</a:t>
            </a:r>
            <a:r>
              <a:rPr lang="en-US" dirty="0" smtClean="0"/>
              <a:t>" </a:t>
            </a:r>
            <a:r>
              <a:rPr lang="pl-PL" dirty="0" smtClean="0"/>
              <a:t>jest różnie rozumianym, ale często tłumaczonym jako </a:t>
            </a:r>
            <a:r>
              <a:rPr lang="en-US" dirty="0" smtClean="0"/>
              <a:t>„</a:t>
            </a:r>
            <a:r>
              <a:rPr lang="pl-PL" dirty="0" smtClean="0"/>
              <a:t>zły, złośliwy</a:t>
            </a:r>
            <a:r>
              <a:rPr lang="en-US" dirty="0" smtClean="0"/>
              <a:t>„</a:t>
            </a:r>
            <a:r>
              <a:rPr lang="pl-PL" dirty="0" smtClean="0"/>
              <a:t> lub</a:t>
            </a:r>
            <a:r>
              <a:rPr lang="en-US" dirty="0" smtClean="0"/>
              <a:t> „</a:t>
            </a:r>
            <a:r>
              <a:rPr lang="pl-PL" dirty="0" smtClean="0"/>
              <a:t>jadowity</a:t>
            </a:r>
            <a:r>
              <a:rPr lang="en-US" dirty="0" smtClean="0"/>
              <a:t>“. </a:t>
            </a:r>
            <a:r>
              <a:rPr lang="pl-PL" dirty="0" smtClean="0"/>
              <a:t>Inne tłumaczenie</a:t>
            </a:r>
            <a:r>
              <a:rPr lang="en-US" dirty="0" smtClean="0"/>
              <a:t>"</a:t>
            </a:r>
            <a:r>
              <a:rPr lang="en-US" dirty="0" err="1" smtClean="0"/>
              <a:t>Beinn</a:t>
            </a:r>
            <a:r>
              <a:rPr lang="en-US" dirty="0" smtClean="0"/>
              <a:t> </a:t>
            </a:r>
            <a:r>
              <a:rPr lang="en-US" dirty="0" err="1" smtClean="0"/>
              <a:t>Nibheis</a:t>
            </a:r>
            <a:r>
              <a:rPr lang="en-US" dirty="0" smtClean="0"/>
              <a:t>" </a:t>
            </a:r>
            <a:r>
              <a:rPr lang="pl-PL" dirty="0" smtClean="0"/>
              <a:t>pochodzi od słów</a:t>
            </a:r>
            <a:r>
              <a:rPr lang="en-US" dirty="0" smtClean="0"/>
              <a:t> „</a:t>
            </a:r>
            <a:r>
              <a:rPr lang="pl-PL" dirty="0" smtClean="0"/>
              <a:t>niebo</a:t>
            </a:r>
            <a:r>
              <a:rPr lang="en-US" dirty="0" smtClean="0"/>
              <a:t>, </a:t>
            </a:r>
            <a:r>
              <a:rPr lang="pl-PL" dirty="0" smtClean="0"/>
              <a:t>chmury</a:t>
            </a:r>
            <a:r>
              <a:rPr lang="en-US" dirty="0" smtClean="0"/>
              <a:t>" </a:t>
            </a:r>
            <a:r>
              <a:rPr lang="pl-PL" dirty="0" smtClean="0"/>
              <a:t>i </a:t>
            </a:r>
            <a:r>
              <a:rPr lang="en-US" dirty="0" smtClean="0"/>
              <a:t>„</a:t>
            </a:r>
            <a:r>
              <a:rPr lang="pl-PL" dirty="0" smtClean="0"/>
              <a:t>czubek głowy</a:t>
            </a:r>
            <a:r>
              <a:rPr lang="en-US" dirty="0" smtClean="0"/>
              <a:t>„</a:t>
            </a:r>
            <a:r>
              <a:rPr lang="pl-PL" dirty="0" smtClean="0"/>
              <a:t> -  dosłowne tłumaczenie brzmiałoby: </a:t>
            </a:r>
            <a:r>
              <a:rPr lang="en-US" dirty="0" smtClean="0"/>
              <a:t>"the mountain with its head in the clouds„</a:t>
            </a:r>
            <a:r>
              <a:rPr lang="pl-PL" dirty="0" smtClean="0"/>
              <a:t> – „ góry z głową w chmurach” lub </a:t>
            </a:r>
            <a:r>
              <a:rPr lang="en-US" dirty="0" smtClean="0"/>
              <a:t>"mountain of Heaven„</a:t>
            </a:r>
            <a:r>
              <a:rPr lang="pl-PL" dirty="0" smtClean="0"/>
              <a:t>  - „góry nieba”.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Popularnie zwana jest Ben. </a:t>
            </a:r>
          </a:p>
        </p:txBody>
      </p:sp>
      <p:pic>
        <p:nvPicPr>
          <p:cNvPr id="52226" name="Picture 2" descr="File:Allt a' Mhuilin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052736"/>
            <a:ext cx="3552396" cy="2664296"/>
          </a:xfrm>
          <a:prstGeom prst="rect">
            <a:avLst/>
          </a:prstGeom>
          <a:noFill/>
        </p:spPr>
      </p:pic>
      <p:pic>
        <p:nvPicPr>
          <p:cNvPr id="52228" name="Picture 4" descr="http://upload.wikimedia.org/wikipedia/commons/0/04/Ben_Nevis_south_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508" y="4077072"/>
            <a:ext cx="3572396" cy="2679297"/>
          </a:xfrm>
          <a:prstGeom prst="rect">
            <a:avLst/>
          </a:prstGeom>
          <a:noFill/>
        </p:spPr>
      </p:pic>
      <p:pic>
        <p:nvPicPr>
          <p:cNvPr id="52230" name="Picture 6" descr="File:Ben Nevis massif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8128" y="1045985"/>
            <a:ext cx="3716239" cy="2671047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251520" y="1196752"/>
            <a:ext cx="168847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Północna ściana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79512" y="4149080"/>
            <a:ext cx="192706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Południowa ściana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11960" y="1124744"/>
            <a:ext cx="178651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Zachodnia ściana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250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385D8A"/>
                </a:solidFill>
              </a:rPr>
              <a:t>Ben Nevis - Klimat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2887682"/>
            <a:ext cx="52565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</a:t>
            </a:r>
            <a:r>
              <a:rPr lang="pl-PL" dirty="0" smtClean="0"/>
              <a:t>Nadmorskie położenie i topografia terenu sprawiają, że klimat jest tu zimny i pochmurny - niebezpieczeństwo dla źle przygotowanych turystów!!!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pl-PL" dirty="0" smtClean="0"/>
              <a:t>Mgła występuje przez około </a:t>
            </a:r>
            <a:r>
              <a:rPr lang="en-US" dirty="0" smtClean="0"/>
              <a:t>80% </a:t>
            </a:r>
            <a:r>
              <a:rPr lang="pl-PL" dirty="0" smtClean="0"/>
              <a:t>czasu między listopadem i styczniem oraz  </a:t>
            </a:r>
            <a:r>
              <a:rPr lang="en-US" dirty="0" smtClean="0"/>
              <a:t>55% </a:t>
            </a:r>
            <a:r>
              <a:rPr lang="pl-PL" dirty="0" smtClean="0"/>
              <a:t>czasu między majem i czerwcem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Średnia temperatura w zimie to około </a:t>
            </a:r>
            <a:r>
              <a:rPr lang="en-US" dirty="0" smtClean="0"/>
              <a:t>−5 °C (23 °F)</a:t>
            </a:r>
            <a:r>
              <a:rPr lang="pl-PL" dirty="0" smtClean="0"/>
              <a:t>, a średnia temperatura miesiąca w całym roku to </a:t>
            </a:r>
            <a:r>
              <a:rPr lang="en-US" dirty="0" smtClean="0"/>
              <a:t>−0.5 °C (31.1 °F)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Średnia ilość wichur w roku to </a:t>
            </a:r>
            <a:r>
              <a:rPr lang="en-US" dirty="0" smtClean="0"/>
              <a:t>261</a:t>
            </a:r>
            <a:r>
              <a:rPr lang="pl-PL" dirty="0" smtClean="0"/>
              <a:t>, </a:t>
            </a:r>
            <a:r>
              <a:rPr lang="en-US" dirty="0" smtClean="0"/>
              <a:t> </a:t>
            </a:r>
            <a:r>
              <a:rPr lang="pl-PL" dirty="0" smtClean="0"/>
              <a:t>a opadów </a:t>
            </a:r>
            <a:r>
              <a:rPr lang="en-US" dirty="0" smtClean="0"/>
              <a:t>4,350 m</a:t>
            </a:r>
            <a:r>
              <a:rPr lang="pl-PL" dirty="0" smtClean="0"/>
              <a:t>m. Dla porównania: </a:t>
            </a:r>
            <a:r>
              <a:rPr lang="en-US" dirty="0" smtClean="0"/>
              <a:t>2,050 m</a:t>
            </a:r>
            <a:r>
              <a:rPr lang="pl-PL" dirty="0" smtClean="0"/>
              <a:t>m w</a:t>
            </a:r>
            <a:r>
              <a:rPr lang="en-US" dirty="0" smtClean="0"/>
              <a:t> </a:t>
            </a:r>
            <a:r>
              <a:rPr lang="pl-PL" dirty="0" smtClean="0"/>
              <a:t>pobliskim </a:t>
            </a:r>
            <a:r>
              <a:rPr lang="en-US" dirty="0" smtClean="0"/>
              <a:t>Fort William</a:t>
            </a:r>
            <a:r>
              <a:rPr lang="pl-PL" dirty="0" smtClean="0"/>
              <a:t> i </a:t>
            </a:r>
            <a:r>
              <a:rPr lang="en-US" dirty="0" smtClean="0"/>
              <a:t>840 </a:t>
            </a:r>
            <a:r>
              <a:rPr lang="pl-PL" dirty="0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Invernes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pl-PL" dirty="0" smtClean="0"/>
              <a:t>oraz</a:t>
            </a:r>
            <a:r>
              <a:rPr lang="en-US" dirty="0" smtClean="0"/>
              <a:t> 580 m</a:t>
            </a:r>
            <a:r>
              <a:rPr lang="pl-PL" dirty="0" smtClean="0"/>
              <a:t>m w </a:t>
            </a:r>
            <a:r>
              <a:rPr lang="en-US" dirty="0" err="1" smtClean="0"/>
              <a:t>Lond</a:t>
            </a:r>
            <a:r>
              <a:rPr lang="pl-PL" dirty="0" err="1" smtClean="0"/>
              <a:t>ynie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Śnieg leży tam prawie przez cały rok, szczególnie na północnych zboczach</a:t>
            </a:r>
            <a:endParaRPr lang="en-US" dirty="0" smtClean="0"/>
          </a:p>
        </p:txBody>
      </p:sp>
      <p:pic>
        <p:nvPicPr>
          <p:cNvPr id="54274" name="Picture 2" descr="File:Ben Nevis and Fort William from w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3936437" cy="2952328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2008" y="6093296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 Nevis </a:t>
            </a:r>
            <a:r>
              <a:rPr lang="pl-PL" dirty="0" smtClean="0"/>
              <a:t>i</a:t>
            </a:r>
            <a:r>
              <a:rPr lang="en-US" dirty="0" smtClean="0"/>
              <a:t> Fort William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3513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385D8A"/>
                </a:solidFill>
              </a:rPr>
              <a:t>Ben Nevis – Wejście łatwe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1807071"/>
            <a:ext cx="52565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en-US" dirty="0" smtClean="0"/>
              <a:t>Pony Track </a:t>
            </a:r>
            <a:r>
              <a:rPr lang="pl-PL" dirty="0" smtClean="0"/>
              <a:t> znana także jako </a:t>
            </a:r>
            <a:r>
              <a:rPr lang="en-US" i="1" dirty="0" smtClean="0"/>
              <a:t>Ben Path</a:t>
            </a:r>
            <a:r>
              <a:rPr lang="en-US" dirty="0" smtClean="0"/>
              <a:t>, the </a:t>
            </a:r>
            <a:r>
              <a:rPr lang="en-US" i="1" dirty="0" smtClean="0"/>
              <a:t>Mountain Path</a:t>
            </a:r>
            <a:r>
              <a:rPr lang="pl-PL" i="1" dirty="0" smtClean="0"/>
              <a:t>,</a:t>
            </a:r>
            <a:r>
              <a:rPr lang="en-US" dirty="0" smtClean="0"/>
              <a:t> the </a:t>
            </a:r>
            <a:r>
              <a:rPr lang="en-US" i="1" dirty="0" smtClean="0"/>
              <a:t>Tourist Route</a:t>
            </a:r>
            <a:r>
              <a:rPr lang="pl-PL" dirty="0" smtClean="0"/>
              <a:t> to najłatwiejsza i najpopularniejsza droga wspinaczki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Nazwa pochodzi z czasów jej powstania w 1883 roku  kiedy konie Pony wwoziły zaopatrzenie na szczyt do obserwatorium meteorologicznego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Zaczyna się w</a:t>
            </a:r>
            <a:r>
              <a:rPr lang="en-US" dirty="0" smtClean="0"/>
              <a:t> </a:t>
            </a:r>
            <a:r>
              <a:rPr lang="en-US" dirty="0" err="1" smtClean="0"/>
              <a:t>Achintee</a:t>
            </a:r>
            <a:r>
              <a:rPr lang="en-US" dirty="0" smtClean="0"/>
              <a:t> </a:t>
            </a:r>
            <a:r>
              <a:rPr lang="pl-PL" dirty="0" smtClean="0"/>
              <a:t>po wschodniej stronie </a:t>
            </a:r>
            <a:r>
              <a:rPr lang="en-US" dirty="0" smtClean="0"/>
              <a:t>Glen Nevis </a:t>
            </a:r>
            <a:r>
              <a:rPr lang="pl-PL" dirty="0" smtClean="0"/>
              <a:t>około</a:t>
            </a:r>
            <a:r>
              <a:rPr lang="en-US" dirty="0" smtClean="0"/>
              <a:t> 2 km (1.2 mi</a:t>
            </a:r>
            <a:r>
              <a:rPr lang="pl-PL" dirty="0" smtClean="0"/>
              <a:t>li</a:t>
            </a:r>
            <a:r>
              <a:rPr lang="en-US" dirty="0" smtClean="0"/>
              <a:t>) </a:t>
            </a:r>
            <a:r>
              <a:rPr lang="pl-PL" dirty="0" smtClean="0"/>
              <a:t>od centrum miasta</a:t>
            </a:r>
            <a:r>
              <a:rPr lang="en-US" dirty="0" smtClean="0"/>
              <a:t> Fort William </a:t>
            </a:r>
            <a:r>
              <a:rPr lang="pl-PL" dirty="0" smtClean="0"/>
              <a:t> na poziomie około 2</a:t>
            </a:r>
            <a:r>
              <a:rPr lang="en-US" dirty="0" smtClean="0"/>
              <a:t>0 m</a:t>
            </a:r>
            <a:r>
              <a:rPr lang="pl-PL" dirty="0" smtClean="0"/>
              <a:t>. </a:t>
            </a:r>
            <a:r>
              <a:rPr lang="pl-PL" dirty="0" err="1" smtClean="0"/>
              <a:t>npm</a:t>
            </a:r>
            <a:r>
              <a:rPr lang="pl-P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Ścieżka pnie się stromo do siodła/przełęczy </a:t>
            </a:r>
            <a:r>
              <a:rPr lang="en-US" dirty="0" err="1" smtClean="0"/>
              <a:t>Lochan</a:t>
            </a:r>
            <a:r>
              <a:rPr lang="en-US" dirty="0" smtClean="0"/>
              <a:t> </a:t>
            </a:r>
            <a:r>
              <a:rPr lang="en-US" dirty="0" err="1" smtClean="0"/>
              <a:t>Meall</a:t>
            </a:r>
            <a:r>
              <a:rPr lang="en-US" dirty="0" smtClean="0"/>
              <a:t> an t-</a:t>
            </a:r>
            <a:r>
              <a:rPr lang="en-US" dirty="0" err="1" smtClean="0"/>
              <a:t>Suidhe</a:t>
            </a:r>
            <a:r>
              <a:rPr lang="en-US" dirty="0" smtClean="0"/>
              <a:t> </a:t>
            </a:r>
            <a:r>
              <a:rPr lang="pl-PL" dirty="0" smtClean="0"/>
              <a:t>znanego również jako </a:t>
            </a:r>
            <a:r>
              <a:rPr lang="en-US" dirty="0" smtClean="0"/>
              <a:t> 'Halfway Lake‘</a:t>
            </a:r>
            <a:r>
              <a:rPr lang="pl-PL" dirty="0" smtClean="0"/>
              <a:t> – Jezioro Pół Drogi  na wys. </a:t>
            </a:r>
            <a:r>
              <a:rPr lang="en-US" dirty="0" smtClean="0"/>
              <a:t>570 m,</a:t>
            </a:r>
            <a:r>
              <a:rPr lang="pl-PL" dirty="0" smtClean="0"/>
              <a:t> pozostałe 700 m do kamienistej zachodniej ściany </a:t>
            </a:r>
            <a:r>
              <a:rPr lang="en-US" dirty="0" smtClean="0"/>
              <a:t>Ben Nevis</a:t>
            </a:r>
            <a:r>
              <a:rPr lang="pl-PL" dirty="0" smtClean="0"/>
              <a:t> pnie się </a:t>
            </a:r>
            <a:r>
              <a:rPr lang="en-US" dirty="0" err="1" smtClean="0"/>
              <a:t>seri</a:t>
            </a:r>
            <a:r>
              <a:rPr lang="pl-PL" dirty="0" smtClean="0"/>
              <a:t>ą „</a:t>
            </a:r>
            <a:r>
              <a:rPr lang="en-US" dirty="0" smtClean="0"/>
              <a:t>z</a:t>
            </a:r>
            <a:r>
              <a:rPr lang="pl-PL" dirty="0" smtClean="0"/>
              <a:t>y</a:t>
            </a:r>
            <a:r>
              <a:rPr lang="en-US" dirty="0" err="1" smtClean="0"/>
              <a:t>gza</a:t>
            </a:r>
            <a:r>
              <a:rPr lang="pl-PL" dirty="0" err="1" smtClean="0"/>
              <a:t>ków</a:t>
            </a:r>
            <a:r>
              <a:rPr lang="pl-PL" dirty="0" smtClean="0"/>
              <a:t>” – UWAGA! trudniejsze zejście, męczące dla kolan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pl-PL" dirty="0" smtClean="0"/>
              <a:t>Droga jest ogólnie dobrze utrzymana, w górnych partiach NIEBEZPIECZEŃSTWO w postaci wolnych, osuwających się kamieni</a:t>
            </a:r>
            <a:endParaRPr lang="en-US" dirty="0" smtClean="0"/>
          </a:p>
        </p:txBody>
      </p:sp>
      <p:pic>
        <p:nvPicPr>
          <p:cNvPr id="55298" name="Picture 2" descr="File:Ben Nevis Tourist Rou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700808"/>
            <a:ext cx="385192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366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385D8A"/>
                </a:solidFill>
              </a:rPr>
              <a:t>Ben Nevis – Wejście trudne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1530072"/>
            <a:ext cx="52565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Droga dla doświadczonych wspinaczy zaczyna się w </a:t>
            </a:r>
            <a:r>
              <a:rPr lang="en-US" dirty="0" smtClean="0"/>
              <a:t> </a:t>
            </a:r>
            <a:r>
              <a:rPr lang="en-US" dirty="0" err="1" smtClean="0"/>
              <a:t>Torlundy</a:t>
            </a:r>
            <a:r>
              <a:rPr lang="en-US" dirty="0" smtClean="0"/>
              <a:t>,</a:t>
            </a:r>
            <a:r>
              <a:rPr lang="pl-PL" dirty="0" smtClean="0"/>
              <a:t> kilka mil na północny-wschód od </a:t>
            </a:r>
            <a:r>
              <a:rPr lang="en-US" dirty="0" smtClean="0"/>
              <a:t>Fort William </a:t>
            </a:r>
            <a:r>
              <a:rPr lang="pl-PL" dirty="0" smtClean="0"/>
              <a:t>przy drodze </a:t>
            </a:r>
            <a:r>
              <a:rPr lang="en-US" dirty="0" smtClean="0"/>
              <a:t>A82</a:t>
            </a:r>
            <a:r>
              <a:rPr lang="pl-PL" dirty="0" smtClean="0"/>
              <a:t> i biegnie wzdłuż </a:t>
            </a:r>
            <a:r>
              <a:rPr lang="en-US" dirty="0" err="1" smtClean="0"/>
              <a:t>Allt</a:t>
            </a:r>
            <a:r>
              <a:rPr lang="en-US" dirty="0" smtClean="0"/>
              <a:t> a' </a:t>
            </a:r>
            <a:r>
              <a:rPr lang="en-US" dirty="0" err="1" smtClean="0"/>
              <a:t>Mhuilinn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pl-PL" dirty="0" smtClean="0"/>
              <a:t>Z </a:t>
            </a:r>
            <a:r>
              <a:rPr lang="en-US" dirty="0" smtClean="0"/>
              <a:t>Glen Nevis </a:t>
            </a:r>
            <a:r>
              <a:rPr lang="pl-PL" dirty="0" smtClean="0"/>
              <a:t>idąc </a:t>
            </a:r>
            <a:r>
              <a:rPr lang="en-US" dirty="0" smtClean="0"/>
              <a:t>Pony Track </a:t>
            </a:r>
            <a:r>
              <a:rPr lang="pl-PL" dirty="0" smtClean="0"/>
              <a:t>aż do </a:t>
            </a:r>
            <a:r>
              <a:rPr lang="en-US" dirty="0" err="1" smtClean="0"/>
              <a:t>Lochan</a:t>
            </a:r>
            <a:r>
              <a:rPr lang="en-US" dirty="0" smtClean="0"/>
              <a:t> </a:t>
            </a:r>
            <a:r>
              <a:rPr lang="en-US" dirty="0" err="1" smtClean="0"/>
              <a:t>Meall</a:t>
            </a:r>
            <a:r>
              <a:rPr lang="en-US" dirty="0" smtClean="0"/>
              <a:t> an t-</a:t>
            </a:r>
            <a:r>
              <a:rPr lang="en-US" dirty="0" err="1" smtClean="0"/>
              <a:t>Suidhe</a:t>
            </a:r>
            <a:r>
              <a:rPr lang="pl-PL" dirty="0" smtClean="0"/>
              <a:t> – Jeziora Pół Drogi</a:t>
            </a:r>
            <a:r>
              <a:rPr lang="en-US" dirty="0" smtClean="0"/>
              <a:t>, </a:t>
            </a:r>
            <a:r>
              <a:rPr lang="pl-PL" dirty="0" smtClean="0"/>
              <a:t>potem schodząc lekko do </a:t>
            </a:r>
            <a:r>
              <a:rPr lang="en-US" dirty="0" smtClean="0"/>
              <a:t>CIC Hut. </a:t>
            </a:r>
            <a:r>
              <a:rPr lang="pl-PL" dirty="0" smtClean="0"/>
              <a:t>Później droga dochodzi do </a:t>
            </a:r>
            <a:r>
              <a:rPr lang="en-US" dirty="0" err="1" smtClean="0"/>
              <a:t>Càrn</a:t>
            </a:r>
            <a:r>
              <a:rPr lang="en-US" dirty="0" smtClean="0"/>
              <a:t> </a:t>
            </a:r>
            <a:r>
              <a:rPr lang="en-US" dirty="0" err="1" smtClean="0"/>
              <a:t>Mòr</a:t>
            </a:r>
            <a:r>
              <a:rPr lang="en-US" dirty="0" smtClean="0"/>
              <a:t> </a:t>
            </a:r>
            <a:r>
              <a:rPr lang="en-US" dirty="0" err="1" smtClean="0"/>
              <a:t>Dearg</a:t>
            </a:r>
            <a:r>
              <a:rPr lang="en-US" dirty="0" smtClean="0"/>
              <a:t> </a:t>
            </a:r>
            <a:r>
              <a:rPr lang="pl-PL" dirty="0" smtClean="0"/>
              <a:t>i przebiega wzdłuż </a:t>
            </a:r>
            <a:r>
              <a:rPr lang="en-US" dirty="0" err="1" smtClean="0"/>
              <a:t>Càrn</a:t>
            </a:r>
            <a:r>
              <a:rPr lang="en-US" dirty="0" smtClean="0"/>
              <a:t> </a:t>
            </a:r>
            <a:r>
              <a:rPr lang="en-US" dirty="0" err="1" smtClean="0"/>
              <a:t>Mòr</a:t>
            </a:r>
            <a:r>
              <a:rPr lang="en-US" dirty="0" smtClean="0"/>
              <a:t> </a:t>
            </a:r>
            <a:r>
              <a:rPr lang="en-US" dirty="0" err="1" smtClean="0"/>
              <a:t>Dearg</a:t>
            </a:r>
            <a:r>
              <a:rPr lang="en-US" dirty="0" smtClean="0"/>
              <a:t> Arête ("CMD Arête")</a:t>
            </a:r>
            <a:r>
              <a:rPr lang="pl-PL" dirty="0" smtClean="0"/>
              <a:t> przed</a:t>
            </a:r>
            <a:r>
              <a:rPr lang="en-US" dirty="0" smtClean="0"/>
              <a:t> </a:t>
            </a:r>
            <a:r>
              <a:rPr lang="pl-PL" dirty="0" smtClean="0"/>
              <a:t>stromym wspięciem się na szczyt B</a:t>
            </a:r>
            <a:r>
              <a:rPr lang="en-US" dirty="0" smtClean="0"/>
              <a:t>en Nevis. </a:t>
            </a:r>
            <a:r>
              <a:rPr lang="pl-PL" dirty="0" smtClean="0"/>
              <a:t>Długość trasy </a:t>
            </a:r>
            <a:r>
              <a:rPr lang="en-US" dirty="0" smtClean="0"/>
              <a:t>1,500 m</a:t>
            </a:r>
            <a:r>
              <a:rPr lang="pl-PL" dirty="0" smtClean="0"/>
              <a:t>, wymagane doświadczenie.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 tej drogi można zobaczyć klify na północnej ścianie, których nie widać z </a:t>
            </a:r>
            <a:r>
              <a:rPr lang="pl-PL" dirty="0" err="1" smtClean="0"/>
              <a:t>Pon</a:t>
            </a:r>
            <a:r>
              <a:rPr lang="en-US" dirty="0" smtClean="0"/>
              <a:t>y Track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Można także wspiąć się od strony parkingu samochodowego </a:t>
            </a:r>
            <a:r>
              <a:rPr lang="en-US" dirty="0" smtClean="0"/>
              <a:t>Nevis Gorge</a:t>
            </a:r>
            <a:r>
              <a:rPr lang="pl-PL" dirty="0" smtClean="0"/>
              <a:t> ze szczytu drogi w</a:t>
            </a:r>
            <a:r>
              <a:rPr lang="en-US" dirty="0" smtClean="0"/>
              <a:t> Glen Nevis, </a:t>
            </a:r>
            <a:r>
              <a:rPr lang="pl-PL" dirty="0" smtClean="0"/>
              <a:t>albo przez południowo-wschodnią ścianę </a:t>
            </a:r>
            <a:r>
              <a:rPr lang="en-US" dirty="0" smtClean="0"/>
              <a:t> </a:t>
            </a:r>
            <a:r>
              <a:rPr lang="pl-PL" dirty="0" smtClean="0"/>
              <a:t>lub przez szczyt </a:t>
            </a:r>
            <a:r>
              <a:rPr lang="en-US" dirty="0" err="1" smtClean="0"/>
              <a:t>Càrn</a:t>
            </a:r>
            <a:r>
              <a:rPr lang="en-US" dirty="0" smtClean="0"/>
              <a:t> </a:t>
            </a:r>
            <a:r>
              <a:rPr lang="en-US" dirty="0" err="1" smtClean="0"/>
              <a:t>Dearg</a:t>
            </a:r>
            <a:r>
              <a:rPr lang="en-US" dirty="0" smtClean="0"/>
              <a:t> (</a:t>
            </a:r>
            <a:r>
              <a:rPr lang="pl-PL" dirty="0" smtClean="0"/>
              <a:t>południowo-zachodnia strona)</a:t>
            </a:r>
            <a:r>
              <a:rPr lang="en-US" dirty="0" smtClean="0"/>
              <a:t>. </a:t>
            </a:r>
            <a:r>
              <a:rPr lang="pl-PL" dirty="0" smtClean="0"/>
              <a:t>Drogi krótsze, bardziej strome, tylko dla doświadczonych</a:t>
            </a:r>
            <a:endParaRPr lang="en-US" dirty="0" smtClean="0"/>
          </a:p>
        </p:txBody>
      </p:sp>
      <p:pic>
        <p:nvPicPr>
          <p:cNvPr id="55300" name="Picture 4" descr="File:Carn Mor Dearg are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80728"/>
            <a:ext cx="3779912" cy="2515769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72008" y="3429000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CMD Arête </a:t>
            </a:r>
            <a:r>
              <a:rPr lang="pl-PL" dirty="0" smtClean="0"/>
              <a:t>pod śniegiem, ze szczytu </a:t>
            </a:r>
            <a:r>
              <a:rPr lang="en-US" dirty="0" smtClean="0"/>
              <a:t> </a:t>
            </a:r>
            <a:r>
              <a:rPr lang="en-US" dirty="0" err="1" smtClean="0"/>
              <a:t>Càrn</a:t>
            </a:r>
            <a:r>
              <a:rPr lang="en-US" dirty="0" smtClean="0"/>
              <a:t> </a:t>
            </a:r>
            <a:r>
              <a:rPr lang="en-US" dirty="0" err="1" smtClean="0"/>
              <a:t>Mòr</a:t>
            </a:r>
            <a:r>
              <a:rPr lang="en-US" dirty="0" smtClean="0"/>
              <a:t> </a:t>
            </a:r>
            <a:r>
              <a:rPr lang="en-US" dirty="0" err="1" smtClean="0"/>
              <a:t>Dearg</a:t>
            </a:r>
            <a:endParaRPr lang="pl-PL" dirty="0"/>
          </a:p>
        </p:txBody>
      </p:sp>
      <p:pic>
        <p:nvPicPr>
          <p:cNvPr id="55304" name="Picture 8" descr="File:Ben Nevis corn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005065"/>
            <a:ext cx="3816424" cy="2613386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5496" y="65160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Widok na południowo-zachodnią stronę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548680"/>
            <a:ext cx="8803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Ben Nevis – Szczyt - Najwyższy punkt w Zjednoczonym Królestwie!!!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4300061"/>
            <a:ext cx="52565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Szczyt </a:t>
            </a:r>
            <a:r>
              <a:rPr lang="en-US" dirty="0" smtClean="0"/>
              <a:t>Ben Nevis </a:t>
            </a:r>
            <a:r>
              <a:rPr lang="pl-PL" dirty="0" smtClean="0"/>
              <a:t>jest płaski i kamienisty, zajmuje około </a:t>
            </a:r>
            <a:r>
              <a:rPr lang="en-US" dirty="0" smtClean="0"/>
              <a:t>40 he</a:t>
            </a:r>
            <a:r>
              <a:rPr lang="pl-PL" dirty="0" err="1" smtClean="0"/>
              <a:t>ktarów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pl-PL" dirty="0" smtClean="0"/>
              <a:t>Znajdują się tam ruiny obserwatorium meteorologicznego, wieża triangulacyjna (geodezyjna), pomnik poległym w czasie II wojny światowej, spalony fortepian wniesiony charytatywnie ponad 20 lat wcześniej przez wysiedlonych mieszkańców</a:t>
            </a:r>
            <a:r>
              <a:rPr lang="en-US" dirty="0" smtClean="0"/>
              <a:t> Dundee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Przy idealnej pogodzie widoczność&gt; 190 km (120 mil)</a:t>
            </a:r>
            <a:endParaRPr lang="en-US" dirty="0" smtClean="0"/>
          </a:p>
        </p:txBody>
      </p:sp>
      <p:pic>
        <p:nvPicPr>
          <p:cNvPr id="55302" name="Picture 6" descr="File:Ben N Face annota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840426" cy="288032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0" y="3933056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Północna ściana</a:t>
            </a:r>
            <a:endParaRPr lang="pl-PL" dirty="0"/>
          </a:p>
        </p:txBody>
      </p:sp>
      <p:pic>
        <p:nvPicPr>
          <p:cNvPr id="57346" name="Picture 2" descr="File:War Memorial, Ben Nev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4276513"/>
            <a:ext cx="3635896" cy="2581487"/>
          </a:xfrm>
          <a:prstGeom prst="rect">
            <a:avLst/>
          </a:prstGeom>
          <a:noFill/>
        </p:spPr>
      </p:pic>
      <p:pic>
        <p:nvPicPr>
          <p:cNvPr id="57348" name="Picture 4" descr="File:Ben Nevis summi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196752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thumb/b/bd/Royal_Arms_of_the_Kingdom_of_Scotland.svg/200px-Royal_Arms_of_the_Kingdom_of_Scotland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1"/>
            <a:ext cx="2160240" cy="251668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pl-PL" sz="12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 rot="20427661">
            <a:off x="222248" y="1443893"/>
            <a:ext cx="8229600" cy="9235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900" b="1" dirty="0" smtClean="0"/>
              <a:t>Szkocja</a:t>
            </a:r>
            <a:r>
              <a:rPr lang="pl-PL" sz="2900" dirty="0" smtClean="0"/>
              <a:t> (ang. </a:t>
            </a:r>
            <a:r>
              <a:rPr lang="pl-PL" sz="2900" i="1" dirty="0" smtClean="0"/>
              <a:t>Scotland</a:t>
            </a:r>
            <a:r>
              <a:rPr lang="pl-PL" sz="2900" dirty="0" smtClean="0"/>
              <a:t>; </a:t>
            </a:r>
            <a:r>
              <a:rPr lang="pl-PL" sz="2900" dirty="0" err="1" smtClean="0"/>
              <a:t>gael</a:t>
            </a:r>
            <a:r>
              <a:rPr lang="pl-PL" sz="2900" dirty="0" smtClean="0"/>
              <a:t>. </a:t>
            </a:r>
            <a:r>
              <a:rPr lang="pl-PL" sz="2900" i="1" dirty="0" smtClean="0"/>
              <a:t>Alba</a:t>
            </a:r>
            <a:r>
              <a:rPr lang="pl-PL" sz="2900" dirty="0" smtClean="0"/>
              <a:t>, wym. [</a:t>
            </a:r>
            <a:r>
              <a:rPr lang="pl-PL" sz="2900" dirty="0" err="1" smtClean="0"/>
              <a:t>ˈalˠ̪apə</a:t>
            </a:r>
            <a:r>
              <a:rPr lang="pl-PL" sz="2900" dirty="0" smtClean="0"/>
              <a:t>]) – część składowa Zjednoczonego Królestwa Wielkiej Brytanii i Irlandii Północnej, a dawniej niezależne królestwo</a:t>
            </a:r>
            <a:endParaRPr lang="pl-PL" sz="2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24000" y="3108960"/>
          <a:ext cx="6096000" cy="6400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pl-PL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pl-PL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Symbol zastępczy zawartości 6"/>
          <p:cNvSpPr txBox="1">
            <a:spLocks/>
          </p:cNvSpPr>
          <p:nvPr/>
        </p:nvSpPr>
        <p:spPr>
          <a:xfrm rot="20654353">
            <a:off x="1350409" y="3387435"/>
            <a:ext cx="7815947" cy="1220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Patronem Szkocji jest św. Andrzej.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Kwiatem charakteryzującym Szkocję jest popłoch pospolity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(często  błędnie utożsamiany z ostem)</a:t>
            </a:r>
          </a:p>
        </p:txBody>
      </p:sp>
      <p:sp>
        <p:nvSpPr>
          <p:cNvPr id="9" name="Symbol zastępczy zawartości 6"/>
          <p:cNvSpPr txBox="1">
            <a:spLocks/>
          </p:cNvSpPr>
          <p:nvPr/>
        </p:nvSpPr>
        <p:spPr>
          <a:xfrm rot="20613811">
            <a:off x="598347" y="2414047"/>
            <a:ext cx="8229600" cy="93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pl-PL" sz="2000" dirty="0" smtClean="0"/>
              <a:t>Obejmuje północną część wyspy Wielkiej Brytanii oraz Hebrydy, Orkady i Szetlandy. Na południu graniczy z Anglią.  Stolica Edynburg, największe miasto Glasgow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ole tekstowe 11"/>
          <p:cNvSpPr txBox="1"/>
          <p:nvPr/>
        </p:nvSpPr>
        <p:spPr>
          <a:xfrm rot="20664383">
            <a:off x="1672929" y="4706407"/>
            <a:ext cx="7458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Od 1996 roku Szkocja podzielona jest na 32 jednostki administracyjne </a:t>
            </a:r>
          </a:p>
          <a:p>
            <a:r>
              <a:rPr lang="pl-PL" sz="2000" dirty="0" smtClean="0"/>
              <a:t>zwane hrabstwami.</a:t>
            </a:r>
            <a:endParaRPr lang="pl-PL" sz="2000" dirty="0"/>
          </a:p>
        </p:txBody>
      </p:sp>
      <p:pic>
        <p:nvPicPr>
          <p:cNvPr id="18434" name="Picture 2" descr="Plik:Insignia of Knight of the Thistl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87118"/>
            <a:ext cx="2088232" cy="237088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2549626" y="6453336"/>
            <a:ext cx="467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najwyższy order królestwa Szkocji – Order Ostu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548680"/>
            <a:ext cx="620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 Potwór z Loch </a:t>
            </a:r>
            <a:r>
              <a:rPr lang="pl-PL" sz="2400" b="1" dirty="0" err="1" smtClean="0">
                <a:solidFill>
                  <a:srgbClr val="FF0000"/>
                </a:solidFill>
              </a:rPr>
              <a:t>Ness</a:t>
            </a:r>
            <a:r>
              <a:rPr lang="pl-PL" sz="2400" b="1" dirty="0" smtClean="0">
                <a:solidFill>
                  <a:srgbClr val="FF0000"/>
                </a:solidFill>
              </a:rPr>
              <a:t> – legenda wiecznie żywa!!!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95536" y="1340768"/>
            <a:ext cx="171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Gdzie jesteśmy?</a:t>
            </a:r>
          </a:p>
          <a:p>
            <a:endParaRPr lang="pl-PL" dirty="0"/>
          </a:p>
        </p:txBody>
      </p:sp>
      <p:pic>
        <p:nvPicPr>
          <p:cNvPr id="1031" name="Picture 7" descr="http://upload.wikimedia.org/wikipedia/commons/thumb/f/fb/Loch_Ness_Map_(new).jpg/220px-Loch_Ness_Map_(new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4032448" cy="4930586"/>
          </a:xfrm>
          <a:prstGeom prst="rect">
            <a:avLst/>
          </a:prstGeom>
          <a:noFill/>
        </p:spPr>
      </p:pic>
      <p:sp>
        <p:nvSpPr>
          <p:cNvPr id="16" name="Elipsa 15"/>
          <p:cNvSpPr/>
          <p:nvPr/>
        </p:nvSpPr>
        <p:spPr>
          <a:xfrm>
            <a:off x="3851920" y="3284984"/>
            <a:ext cx="2376264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2195736" y="1700808"/>
            <a:ext cx="2088232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51520" y="5879013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Nad jeziorem </a:t>
            </a:r>
            <a:r>
              <a:rPr lang="pl-PL" b="1" dirty="0" err="1" smtClean="0">
                <a:solidFill>
                  <a:srgbClr val="002060"/>
                </a:solidFill>
              </a:rPr>
              <a:t>Ness</a:t>
            </a:r>
            <a:endParaRPr lang="pl-PL" b="1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123728" y="4581128"/>
            <a:ext cx="1728192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548680"/>
            <a:ext cx="620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 Potwór z Loch </a:t>
            </a:r>
            <a:r>
              <a:rPr lang="pl-PL" sz="2400" b="1" dirty="0" err="1" smtClean="0">
                <a:solidFill>
                  <a:srgbClr val="FF0000"/>
                </a:solidFill>
              </a:rPr>
              <a:t>Ness</a:t>
            </a:r>
            <a:r>
              <a:rPr lang="pl-PL" sz="2400" b="1" dirty="0" smtClean="0">
                <a:solidFill>
                  <a:srgbClr val="FF0000"/>
                </a:solidFill>
              </a:rPr>
              <a:t> – legenda wiecznie żywa!!!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nessi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55" y="1196752"/>
            <a:ext cx="2488162" cy="2304256"/>
          </a:xfrm>
          <a:prstGeom prst="rect">
            <a:avLst/>
          </a:prstGeom>
          <a:noFill/>
        </p:spPr>
      </p:pic>
      <p:pic>
        <p:nvPicPr>
          <p:cNvPr id="1027" name="Picture 3" descr="C:\Users\Maciek\Pictures\badwater_nes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5122218" cy="2810817"/>
          </a:xfrm>
          <a:prstGeom prst="rect">
            <a:avLst/>
          </a:prstGeom>
          <a:noFill/>
        </p:spPr>
      </p:pic>
      <p:pic>
        <p:nvPicPr>
          <p:cNvPr id="1028" name="Picture 4" descr="C:\Users\Maciek\Pictures\w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600400" cy="2532281"/>
          </a:xfrm>
          <a:prstGeom prst="rect">
            <a:avLst/>
          </a:prstGeom>
          <a:noFill/>
        </p:spPr>
      </p:pic>
      <p:pic>
        <p:nvPicPr>
          <p:cNvPr id="1029" name="Picture 5" descr="C:\Users\Maciek\Pictures\potwor-z-loch-ness-legen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4153239" cy="254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54868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QUIZ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47664" y="54868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Highlands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19872" y="548680"/>
            <a:ext cx="243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I jego osobliwości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71600" y="1700808"/>
            <a:ext cx="483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Co oznacza po </a:t>
            </a:r>
            <a:r>
              <a:rPr lang="pl-PL" dirty="0" err="1" smtClean="0"/>
              <a:t>szkocku</a:t>
            </a:r>
            <a:r>
              <a:rPr lang="pl-PL" dirty="0" smtClean="0"/>
              <a:t> nazwa góry Ben Nevis?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95589" y="2339588"/>
            <a:ext cx="428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2. Ile wynoszą opady na szczycie Ben Nevis?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71600" y="2915652"/>
            <a:ext cx="665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3</a:t>
            </a:r>
            <a:r>
              <a:rPr lang="pl-PL" dirty="0" smtClean="0"/>
              <a:t>. Jak nazywa się najpopularniejsza droga wejścia na szczyt Ben Nevis</a:t>
            </a:r>
          </a:p>
          <a:p>
            <a:pPr marL="342900" indent="-342900"/>
            <a:r>
              <a:rPr lang="pl-PL" dirty="0" smtClean="0"/>
              <a:t> i skąd pochodzi nazwa?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43608" y="3779748"/>
            <a:ext cx="451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4</a:t>
            </a:r>
            <a:r>
              <a:rPr lang="pl-PL" dirty="0" smtClean="0"/>
              <a:t>. Czyj posąg stoi przed zamkiem w </a:t>
            </a:r>
            <a:r>
              <a:rPr lang="pl-PL" dirty="0" err="1" smtClean="0"/>
              <a:t>Inverness</a:t>
            </a:r>
            <a:r>
              <a:rPr lang="pl-PL" dirty="0" smtClean="0"/>
              <a:t>?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043608" y="4499828"/>
            <a:ext cx="287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5</a:t>
            </a:r>
            <a:r>
              <a:rPr lang="pl-PL" dirty="0" smtClean="0"/>
              <a:t>. Kto jest patronem Szkocji?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043608" y="5291916"/>
            <a:ext cx="513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6. Jakie jest najwyższe oznaczenie Królestwa Szkocji ?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116052" y="6093296"/>
            <a:ext cx="349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7. Czy potwór z Loch </a:t>
            </a:r>
            <a:r>
              <a:rPr lang="pl-PL" dirty="0" err="1" smtClean="0"/>
              <a:t>Ness</a:t>
            </a:r>
            <a:r>
              <a:rPr lang="pl-PL" dirty="0" smtClean="0"/>
              <a:t> istnieje?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54868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QUIZ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47664" y="54868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Highlands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19872" y="548680"/>
            <a:ext cx="243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I jego osobliwości</a:t>
            </a: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71600" y="1700808"/>
            <a:ext cx="483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Co oznacza po </a:t>
            </a:r>
            <a:r>
              <a:rPr lang="pl-PL" dirty="0" err="1" smtClean="0"/>
              <a:t>szkocku</a:t>
            </a:r>
            <a:r>
              <a:rPr lang="pl-PL" dirty="0" smtClean="0"/>
              <a:t> nazwa góry Ben Nevis?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95589" y="2339588"/>
            <a:ext cx="428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2. Ile wynoszą opady na szczycie Ben Nevis?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71600" y="2915652"/>
            <a:ext cx="665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3</a:t>
            </a:r>
            <a:r>
              <a:rPr lang="pl-PL" dirty="0" smtClean="0"/>
              <a:t>. Jak nazywa się najpopularniejsza droga wejścia na szczyt Ben Nevis</a:t>
            </a:r>
          </a:p>
          <a:p>
            <a:pPr marL="342900" indent="-342900"/>
            <a:r>
              <a:rPr lang="pl-PL" dirty="0" smtClean="0"/>
              <a:t> i skąd pochodzi nazwa?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43608" y="3779748"/>
            <a:ext cx="451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4</a:t>
            </a:r>
            <a:r>
              <a:rPr lang="pl-PL" dirty="0" smtClean="0"/>
              <a:t>. Czyj posąg stoi przed zamkiem w </a:t>
            </a:r>
            <a:r>
              <a:rPr lang="pl-PL" dirty="0" err="1" smtClean="0"/>
              <a:t>Inverness</a:t>
            </a:r>
            <a:r>
              <a:rPr lang="pl-PL" dirty="0" smtClean="0"/>
              <a:t>?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043608" y="4499828"/>
            <a:ext cx="287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5</a:t>
            </a:r>
            <a:r>
              <a:rPr lang="pl-PL" dirty="0" smtClean="0"/>
              <a:t>. Kto jest patronem Szkocji?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043608" y="5291916"/>
            <a:ext cx="513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6. Jakie jest najwyższe oznaczenie Królestwa Szkocji 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116052" y="6093296"/>
            <a:ext cx="349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7. Czy potwór z Loch </a:t>
            </a:r>
            <a:r>
              <a:rPr lang="pl-PL" dirty="0" err="1" smtClean="0"/>
              <a:t>Ness</a:t>
            </a:r>
            <a:r>
              <a:rPr lang="pl-PL" dirty="0" smtClean="0"/>
              <a:t> istnieje?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331640" y="2060848"/>
            <a:ext cx="444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1. Góra z głową w chmurach, 2. złośliwa góra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268452" y="263691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4350 mm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268452" y="3501008"/>
            <a:ext cx="695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Pony </a:t>
            </a:r>
            <a:r>
              <a:rPr lang="pl-PL" b="1" dirty="0" err="1" smtClean="0">
                <a:solidFill>
                  <a:srgbClr val="FF0000"/>
                </a:solidFill>
              </a:rPr>
              <a:t>Truck</a:t>
            </a:r>
            <a:r>
              <a:rPr lang="pl-PL" b="1" dirty="0" smtClean="0">
                <a:solidFill>
                  <a:srgbClr val="FF0000"/>
                </a:solidFill>
              </a:rPr>
              <a:t>, koniki pony wwoziły towary do obserwatorium  na szczycie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268452" y="4149080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Flora McDonald z psem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1268452" y="4869160"/>
            <a:ext cx="129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Św. Andrzej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268452" y="5661248"/>
            <a:ext cx="12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Order ostu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16052" y="6093296"/>
            <a:ext cx="338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dirty="0" smtClean="0"/>
              <a:t>7. Czy potwór z Loch </a:t>
            </a:r>
            <a:r>
              <a:rPr lang="pl-PL" dirty="0" err="1" smtClean="0"/>
              <a:t>Ness</a:t>
            </a:r>
            <a:r>
              <a:rPr lang="pl-PL" dirty="0" smtClean="0"/>
              <a:t> istnieje 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260068" y="6444044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l-PL" b="1" dirty="0" err="1" smtClean="0">
                <a:solidFill>
                  <a:srgbClr val="FF0000"/>
                </a:solidFill>
              </a:rPr>
              <a:t>Nobody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knows</a:t>
            </a:r>
            <a:endParaRPr lang="pl-PL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27584" y="421496"/>
            <a:ext cx="36724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 smtClean="0"/>
              <a:t>Aberdeen (18)</a:t>
            </a:r>
          </a:p>
          <a:p>
            <a:r>
              <a:rPr lang="pl-PL" sz="1200" dirty="0" err="1" smtClean="0"/>
              <a:t>Aberdeenshire</a:t>
            </a:r>
            <a:r>
              <a:rPr lang="pl-PL" sz="1200" dirty="0" smtClean="0"/>
              <a:t> (17)</a:t>
            </a:r>
          </a:p>
          <a:p>
            <a:r>
              <a:rPr lang="pl-PL" sz="1200" dirty="0" err="1" smtClean="0"/>
              <a:t>Angus</a:t>
            </a:r>
            <a:r>
              <a:rPr lang="pl-PL" sz="1200" dirty="0" smtClean="0"/>
              <a:t> (16)</a:t>
            </a:r>
          </a:p>
          <a:p>
            <a:r>
              <a:rPr lang="pl-PL" sz="1200" dirty="0" err="1" smtClean="0"/>
              <a:t>Argyll</a:t>
            </a:r>
            <a:r>
              <a:rPr lang="pl-PL" sz="1200" dirty="0" smtClean="0"/>
              <a:t> and Bute (22)</a:t>
            </a:r>
          </a:p>
          <a:p>
            <a:r>
              <a:rPr lang="pl-PL" sz="1200" dirty="0" err="1" smtClean="0"/>
              <a:t>Clackmannanshire</a:t>
            </a:r>
            <a:r>
              <a:rPr lang="pl-PL" sz="1200" dirty="0" smtClean="0"/>
              <a:t> (13)</a:t>
            </a:r>
          </a:p>
          <a:p>
            <a:r>
              <a:rPr lang="pl-PL" sz="1200" dirty="0" err="1" smtClean="0"/>
              <a:t>Dumfries</a:t>
            </a:r>
            <a:r>
              <a:rPr lang="pl-PL" sz="1200" dirty="0" smtClean="0"/>
              <a:t> and </a:t>
            </a:r>
            <a:r>
              <a:rPr lang="pl-PL" sz="1200" dirty="0" err="1" smtClean="0"/>
              <a:t>Galloway</a:t>
            </a:r>
            <a:r>
              <a:rPr lang="pl-PL" sz="1200" dirty="0" smtClean="0"/>
              <a:t> (28)</a:t>
            </a:r>
          </a:p>
          <a:p>
            <a:r>
              <a:rPr lang="pl-PL" sz="1200" dirty="0" smtClean="0"/>
              <a:t>Dundee (hrabstwo) (15)</a:t>
            </a:r>
          </a:p>
          <a:p>
            <a:r>
              <a:rPr lang="pl-PL" sz="1200" dirty="0" smtClean="0"/>
              <a:t>East </a:t>
            </a:r>
            <a:r>
              <a:rPr lang="pl-PL" sz="1200" dirty="0" err="1" smtClean="0"/>
              <a:t>Ayrshire</a:t>
            </a:r>
            <a:r>
              <a:rPr lang="pl-PL" sz="1200" dirty="0" smtClean="0"/>
              <a:t> (26)</a:t>
            </a:r>
          </a:p>
          <a:p>
            <a:r>
              <a:rPr lang="pl-PL" sz="1200" dirty="0" smtClean="0"/>
              <a:t>East </a:t>
            </a:r>
            <a:r>
              <a:rPr lang="pl-PL" sz="1200" dirty="0" err="1" smtClean="0"/>
              <a:t>Dunbartonshire</a:t>
            </a:r>
            <a:r>
              <a:rPr lang="pl-PL" sz="1200" dirty="0" smtClean="0"/>
              <a:t> (4)</a:t>
            </a:r>
          </a:p>
          <a:p>
            <a:r>
              <a:rPr lang="pl-PL" sz="1200" dirty="0" smtClean="0"/>
              <a:t>East </a:t>
            </a:r>
            <a:r>
              <a:rPr lang="pl-PL" sz="1200" dirty="0" err="1" smtClean="0"/>
              <a:t>Lothian</a:t>
            </a:r>
            <a:r>
              <a:rPr lang="pl-PL" sz="1200" dirty="0" smtClean="0"/>
              <a:t> (12)</a:t>
            </a:r>
          </a:p>
          <a:p>
            <a:r>
              <a:rPr lang="pl-PL" sz="1200" dirty="0" smtClean="0"/>
              <a:t>East </a:t>
            </a:r>
            <a:r>
              <a:rPr lang="pl-PL" sz="1200" dirty="0" err="1" smtClean="0"/>
              <a:t>Renfrewshire</a:t>
            </a:r>
            <a:r>
              <a:rPr lang="pl-PL" sz="1200" dirty="0" smtClean="0"/>
              <a:t> (6)</a:t>
            </a:r>
          </a:p>
          <a:p>
            <a:r>
              <a:rPr lang="pl-PL" sz="1200" dirty="0" smtClean="0"/>
              <a:t>Edynburg (10)</a:t>
            </a:r>
          </a:p>
          <a:p>
            <a:r>
              <a:rPr lang="pl-PL" sz="1200" dirty="0" err="1" smtClean="0"/>
              <a:t>Falkirk</a:t>
            </a:r>
            <a:r>
              <a:rPr lang="pl-PL" sz="1200" dirty="0" smtClean="0"/>
              <a:t> (8)</a:t>
            </a:r>
          </a:p>
          <a:p>
            <a:r>
              <a:rPr lang="pl-PL" sz="1200" dirty="0" err="1" smtClean="0"/>
              <a:t>Fife</a:t>
            </a:r>
            <a:r>
              <a:rPr lang="pl-PL" sz="1200" dirty="0" smtClean="0"/>
              <a:t> (14)</a:t>
            </a:r>
          </a:p>
          <a:p>
            <a:r>
              <a:rPr lang="pl-PL" sz="1200" dirty="0" smtClean="0"/>
              <a:t>Glasgow (5)</a:t>
            </a:r>
          </a:p>
          <a:p>
            <a:r>
              <a:rPr lang="pl-PL" sz="1200" dirty="0" smtClean="0"/>
              <a:t>Hebrydy Zewnętrzne (21)</a:t>
            </a:r>
          </a:p>
          <a:p>
            <a:r>
              <a:rPr lang="pl-PL" sz="1200" dirty="0" err="1" smtClean="0"/>
              <a:t>Highland</a:t>
            </a:r>
            <a:r>
              <a:rPr lang="pl-PL" sz="1200" dirty="0" smtClean="0"/>
              <a:t> (20)</a:t>
            </a:r>
          </a:p>
          <a:p>
            <a:r>
              <a:rPr lang="pl-PL" sz="1200" dirty="0" err="1" smtClean="0"/>
              <a:t>Inverclyde</a:t>
            </a:r>
            <a:r>
              <a:rPr lang="pl-PL" sz="1200" dirty="0" smtClean="0"/>
              <a:t> (1)</a:t>
            </a:r>
          </a:p>
          <a:p>
            <a:r>
              <a:rPr lang="pl-PL" sz="1200" dirty="0" err="1" smtClean="0"/>
              <a:t>Midlothian</a:t>
            </a:r>
            <a:r>
              <a:rPr lang="pl-PL" sz="1200" dirty="0" smtClean="0"/>
              <a:t> (11)</a:t>
            </a:r>
          </a:p>
          <a:p>
            <a:r>
              <a:rPr lang="pl-PL" sz="1200" dirty="0" err="1" smtClean="0"/>
              <a:t>Moray</a:t>
            </a:r>
            <a:r>
              <a:rPr lang="pl-PL" sz="1200" dirty="0" smtClean="0"/>
              <a:t> (19)</a:t>
            </a:r>
          </a:p>
          <a:p>
            <a:r>
              <a:rPr lang="pl-PL" sz="1200" dirty="0" smtClean="0"/>
              <a:t>North </a:t>
            </a:r>
            <a:r>
              <a:rPr lang="pl-PL" sz="1200" dirty="0" err="1" smtClean="0"/>
              <a:t>Ayrshire</a:t>
            </a:r>
            <a:r>
              <a:rPr lang="pl-PL" sz="1200" dirty="0" smtClean="0"/>
              <a:t> (25)</a:t>
            </a:r>
          </a:p>
          <a:p>
            <a:r>
              <a:rPr lang="pl-PL" sz="1200" dirty="0" smtClean="0"/>
              <a:t>North </a:t>
            </a:r>
            <a:r>
              <a:rPr lang="pl-PL" sz="1200" dirty="0" err="1" smtClean="0"/>
              <a:t>Lanarkshire</a:t>
            </a:r>
            <a:r>
              <a:rPr lang="pl-PL" sz="1200" dirty="0" smtClean="0"/>
              <a:t> (7)</a:t>
            </a:r>
          </a:p>
          <a:p>
            <a:r>
              <a:rPr lang="pl-PL" sz="1200" dirty="0" smtClean="0"/>
              <a:t>Orkady (31)</a:t>
            </a:r>
          </a:p>
          <a:p>
            <a:r>
              <a:rPr lang="pl-PL" sz="1200" dirty="0" smtClean="0"/>
              <a:t>Perth and </a:t>
            </a:r>
            <a:r>
              <a:rPr lang="pl-PL" sz="1200" dirty="0" err="1" smtClean="0"/>
              <a:t>Kinross</a:t>
            </a:r>
            <a:r>
              <a:rPr lang="pl-PL" sz="1200" dirty="0" smtClean="0"/>
              <a:t> (23)</a:t>
            </a:r>
          </a:p>
          <a:p>
            <a:r>
              <a:rPr lang="pl-PL" sz="1200" dirty="0" err="1" smtClean="0"/>
              <a:t>Renfrewshire</a:t>
            </a:r>
            <a:r>
              <a:rPr lang="pl-PL" sz="1200" dirty="0" smtClean="0"/>
              <a:t> (2)</a:t>
            </a:r>
          </a:p>
          <a:p>
            <a:r>
              <a:rPr lang="pl-PL" sz="1200" dirty="0" smtClean="0"/>
              <a:t>Scottish </a:t>
            </a:r>
            <a:r>
              <a:rPr lang="pl-PL" sz="1200" dirty="0" err="1" smtClean="0"/>
              <a:t>Borders</a:t>
            </a:r>
            <a:r>
              <a:rPr lang="pl-PL" sz="1200" dirty="0" smtClean="0"/>
              <a:t> (30)</a:t>
            </a:r>
          </a:p>
          <a:p>
            <a:r>
              <a:rPr lang="pl-PL" sz="1200" dirty="0" err="1" smtClean="0"/>
              <a:t>South</a:t>
            </a:r>
            <a:r>
              <a:rPr lang="pl-PL" sz="1200" dirty="0" smtClean="0"/>
              <a:t> </a:t>
            </a:r>
            <a:r>
              <a:rPr lang="pl-PL" sz="1200" dirty="0" err="1" smtClean="0"/>
              <a:t>Ayrshire</a:t>
            </a:r>
            <a:r>
              <a:rPr lang="pl-PL" sz="1200" dirty="0" smtClean="0"/>
              <a:t> (27)</a:t>
            </a:r>
          </a:p>
          <a:p>
            <a:r>
              <a:rPr lang="pl-PL" sz="1200" dirty="0" err="1" smtClean="0"/>
              <a:t>South</a:t>
            </a:r>
            <a:r>
              <a:rPr lang="pl-PL" sz="1200" dirty="0" smtClean="0"/>
              <a:t> </a:t>
            </a:r>
            <a:r>
              <a:rPr lang="pl-PL" sz="1200" dirty="0" err="1" smtClean="0"/>
              <a:t>Lanarkshire</a:t>
            </a:r>
            <a:r>
              <a:rPr lang="pl-PL" sz="1200" dirty="0" smtClean="0"/>
              <a:t> (29)</a:t>
            </a:r>
          </a:p>
          <a:p>
            <a:r>
              <a:rPr lang="pl-PL" sz="1200" dirty="0" smtClean="0"/>
              <a:t>Stirling (24)</a:t>
            </a:r>
          </a:p>
          <a:p>
            <a:r>
              <a:rPr lang="pl-PL" sz="1200" dirty="0" smtClean="0"/>
              <a:t>Szetlandy (32)</a:t>
            </a:r>
          </a:p>
          <a:p>
            <a:r>
              <a:rPr lang="pl-PL" sz="1200" dirty="0" smtClean="0"/>
              <a:t>West </a:t>
            </a:r>
            <a:r>
              <a:rPr lang="pl-PL" sz="1200" dirty="0" err="1" smtClean="0"/>
              <a:t>Dunbartonshire</a:t>
            </a:r>
            <a:r>
              <a:rPr lang="pl-PL" sz="1200" dirty="0" smtClean="0"/>
              <a:t> (3)</a:t>
            </a:r>
          </a:p>
          <a:p>
            <a:r>
              <a:rPr lang="pl-PL" sz="1200" dirty="0" smtClean="0"/>
              <a:t>West </a:t>
            </a:r>
            <a:r>
              <a:rPr lang="pl-PL" sz="1200" dirty="0" err="1" smtClean="0"/>
              <a:t>Lothian</a:t>
            </a:r>
            <a:r>
              <a:rPr lang="pl-PL" sz="1200" dirty="0" smtClean="0"/>
              <a:t> (9)</a:t>
            </a:r>
          </a:p>
          <a:p>
            <a:pPr algn="ctr"/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Plik:ScotlandLabelle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658" y="0"/>
            <a:ext cx="3616298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827584" y="3429000"/>
            <a:ext cx="1728192" cy="144016"/>
          </a:xfrm>
          <a:prstGeom prst="rect">
            <a:avLst/>
          </a:prstGeom>
          <a:noFill/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2881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9999FF"/>
                </a:solidFill>
              </a:rPr>
              <a:t>Podział administracyjny –</a:t>
            </a:r>
          </a:p>
          <a:p>
            <a:r>
              <a:rPr lang="pl-PL" sz="2000" b="1" dirty="0" smtClean="0">
                <a:solidFill>
                  <a:srgbClr val="9999FF"/>
                </a:solidFill>
              </a:rPr>
              <a:t>32 hrabstwa</a:t>
            </a:r>
            <a:endParaRPr lang="pl-PL" sz="2000" b="1" dirty="0">
              <a:solidFill>
                <a:srgbClr val="99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Highlands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}}">
            <a:hlinkClick r:id="rId2" tooltip="}}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024336" cy="432480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887417" y="3164681"/>
            <a:ext cx="52565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Highlands</a:t>
            </a:r>
            <a:r>
              <a:rPr lang="pl-PL" dirty="0" smtClean="0"/>
              <a:t> (Scottish </a:t>
            </a:r>
            <a:r>
              <a:rPr lang="pl-PL" dirty="0" err="1" smtClean="0"/>
              <a:t>Highlands</a:t>
            </a:r>
            <a:r>
              <a:rPr lang="pl-PL" dirty="0" smtClean="0"/>
              <a:t>, A' </a:t>
            </a:r>
            <a:r>
              <a:rPr lang="pl-PL" dirty="0" err="1" smtClean="0"/>
              <a:t>Ghàidhealtachd</a:t>
            </a:r>
            <a:r>
              <a:rPr lang="pl-PL" dirty="0" smtClean="0"/>
              <a:t>) – górzysty region północnej Szkocji, obejmujący Góry Kaledońskie i </a:t>
            </a:r>
            <a:r>
              <a:rPr lang="pl-PL" dirty="0" err="1" smtClean="0"/>
              <a:t>Grampiany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Highlands</a:t>
            </a:r>
            <a:r>
              <a:rPr lang="pl-PL" dirty="0" smtClean="0"/>
              <a:t>, region położony na północno-zachodnim wybrzeżu Szkocji, należy do najmniej zaludnionych w Europie.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Stolica </a:t>
            </a:r>
            <a:r>
              <a:rPr lang="pl-PL" dirty="0" err="1" smtClean="0"/>
              <a:t>Highlands</a:t>
            </a:r>
            <a:r>
              <a:rPr lang="pl-PL" dirty="0" smtClean="0"/>
              <a:t> to </a:t>
            </a:r>
            <a:r>
              <a:rPr lang="pl-PL" dirty="0" err="1" smtClean="0"/>
              <a:t>Inverness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Krajobraz urozmaicany licznymi jeziorami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Highlands</a:t>
            </a:r>
            <a:r>
              <a:rPr lang="pl-PL" dirty="0" smtClean="0"/>
              <a:t> obejmuje również pobliskie wyspy.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Na terenie </a:t>
            </a:r>
            <a:r>
              <a:rPr lang="pl-PL" dirty="0" err="1" smtClean="0"/>
              <a:t>Highlands</a:t>
            </a:r>
            <a:r>
              <a:rPr lang="pl-PL" dirty="0" smtClean="0"/>
              <a:t> dominował celtycki język gaelicki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Pierwsze ślady obecności na tym obszarze ludów celtyckich, w tym </a:t>
            </a:r>
            <a:r>
              <a:rPr lang="pl-PL" dirty="0" err="1" smtClean="0"/>
              <a:t>Piktów</a:t>
            </a:r>
            <a:r>
              <a:rPr lang="pl-PL" dirty="0" smtClean="0"/>
              <a:t>, sięgają 500 roku p.n.e.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195736" y="908720"/>
            <a:ext cx="115212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73842" y="18864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Highlands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File:Highlands lowland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069769" cy="5544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02" name="Picture 2" descr="File:Scotland (Location) Named (HR)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3419475" cy="5544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73842" y="18864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Highlands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://www.learnnc.org/lp/media/uploads/2008/01/scottish_high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904405" cy="2593353"/>
          </a:xfrm>
          <a:prstGeom prst="rect">
            <a:avLst/>
          </a:prstGeom>
          <a:noFill/>
        </p:spPr>
      </p:pic>
      <p:pic>
        <p:nvPicPr>
          <p:cNvPr id="58372" name="Picture 4" descr="http://1.bp.blogspot.com/-2EYKZrKxefU/UErS5HuGhMI/AAAAAAAAVLY/h3dxWLvnGMo/s1600/scotla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635896" cy="2726922"/>
          </a:xfrm>
          <a:prstGeom prst="rect">
            <a:avLst/>
          </a:prstGeom>
          <a:noFill/>
        </p:spPr>
      </p:pic>
      <p:pic>
        <p:nvPicPr>
          <p:cNvPr id="58374" name="Picture 6" descr="http://3.bp.blogspot.com/-wy8cG7D3maA/UErSvHOGRzI/AAAAAAAAVLQ/Y03xFH2uMrs/s1600/scotlan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37708"/>
            <a:ext cx="3644404" cy="2931652"/>
          </a:xfrm>
          <a:prstGeom prst="rect">
            <a:avLst/>
          </a:prstGeom>
          <a:noFill/>
        </p:spPr>
      </p:pic>
      <p:pic>
        <p:nvPicPr>
          <p:cNvPr id="58376" name="Picture 8" descr="http://www.globalwhisperer.com/wp-content/uploads/2010/12/scottish-highlands-hous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58" y="3861048"/>
            <a:ext cx="3952294" cy="285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73842" y="18864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Highlands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3.bp.blogspot.com/_CP34GaErjag/SgN2pqyffWI/AAAAAAAAA5U/yMtYA3qU5Iw/s400/IMG_0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810000" cy="2867025"/>
          </a:xfrm>
          <a:prstGeom prst="rect">
            <a:avLst/>
          </a:prstGeom>
          <a:noFill/>
        </p:spPr>
      </p:pic>
      <p:pic>
        <p:nvPicPr>
          <p:cNvPr id="60420" name="Picture 4" descr="http://4.bp.blogspot.com/_CP34GaErjag/SgN0t_g_KWI/AAAAAAAAA30/31dZ1r7zUc8/s400/IMG_0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810000" cy="2867026"/>
          </a:xfrm>
          <a:prstGeom prst="rect">
            <a:avLst/>
          </a:prstGeom>
          <a:noFill/>
        </p:spPr>
      </p:pic>
      <p:pic>
        <p:nvPicPr>
          <p:cNvPr id="60424" name="Picture 8" descr="http://www.globtroter.pl/zdjecia/szkocja/38142_szkocja_ok_los_ness_grampian_m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43046"/>
            <a:ext cx="3744415" cy="2808311"/>
          </a:xfrm>
          <a:prstGeom prst="rect">
            <a:avLst/>
          </a:prstGeom>
          <a:noFill/>
        </p:spPr>
      </p:pic>
      <p:pic>
        <p:nvPicPr>
          <p:cNvPr id="60426" name="Picture 10" descr="http://www.meteoprog.pl/thumbnails/uploaded/szkocja2/cropr_660x471/szkocja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861048"/>
            <a:ext cx="3816424" cy="272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3869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385D8A"/>
                </a:solidFill>
              </a:rPr>
              <a:t>Inverness</a:t>
            </a:r>
            <a:r>
              <a:rPr lang="pl-PL" sz="2400" b="1" dirty="0" smtClean="0">
                <a:solidFill>
                  <a:srgbClr val="385D8A"/>
                </a:solidFill>
              </a:rPr>
              <a:t> – Stolica </a:t>
            </a:r>
            <a:r>
              <a:rPr lang="pl-PL" sz="2400" b="1" dirty="0" err="1" smtClean="0">
                <a:solidFill>
                  <a:srgbClr val="385D8A"/>
                </a:solidFill>
              </a:rPr>
              <a:t>Highlands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87417" y="1502688"/>
            <a:ext cx="52565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b="1" dirty="0" err="1" smtClean="0"/>
              <a:t>Inverness</a:t>
            </a:r>
            <a:r>
              <a:rPr lang="pl-PL" dirty="0" smtClean="0"/>
              <a:t> (wym. [</a:t>
            </a:r>
            <a:r>
              <a:rPr lang="pl-PL" dirty="0" err="1" smtClean="0"/>
              <a:t>ˌɪnvərˈnɛs</a:t>
            </a:r>
            <a:r>
              <a:rPr lang="pl-PL" dirty="0" smtClean="0"/>
              <a:t>]; </a:t>
            </a:r>
            <a:r>
              <a:rPr lang="pl-PL" dirty="0" err="1" smtClean="0"/>
              <a:t>gael</a:t>
            </a:r>
            <a:r>
              <a:rPr lang="pl-PL" dirty="0" smtClean="0"/>
              <a:t>. </a:t>
            </a:r>
            <a:r>
              <a:rPr lang="pl-PL" i="1" dirty="0" err="1" smtClean="0"/>
              <a:t>Inbhir</a:t>
            </a:r>
            <a:r>
              <a:rPr lang="pl-PL" i="1" dirty="0" smtClean="0"/>
              <a:t> </a:t>
            </a:r>
            <a:r>
              <a:rPr lang="pl-PL" i="1" dirty="0" err="1" smtClean="0"/>
              <a:t>Nis</a:t>
            </a:r>
            <a:r>
              <a:rPr lang="pl-PL" dirty="0" smtClean="0"/>
              <a:t>, wym. [</a:t>
            </a:r>
            <a:r>
              <a:rPr lang="pl-PL" dirty="0" err="1" smtClean="0"/>
              <a:t>iɲɪɾʲˈniʃ</a:t>
            </a:r>
            <a:r>
              <a:rPr lang="pl-PL" dirty="0" smtClean="0"/>
              <a:t>])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Inverness</a:t>
            </a:r>
            <a:r>
              <a:rPr lang="pl-PL" dirty="0" smtClean="0"/>
              <a:t> jest portem leżącym przy ujściu rzeki </a:t>
            </a:r>
            <a:r>
              <a:rPr lang="pl-PL" dirty="0" err="1" smtClean="0"/>
              <a:t>Ness</a:t>
            </a:r>
            <a:r>
              <a:rPr lang="pl-PL" dirty="0" smtClean="0"/>
              <a:t> do zatoki </a:t>
            </a:r>
            <a:r>
              <a:rPr lang="pl-PL" dirty="0" err="1" smtClean="0"/>
              <a:t>Moray</a:t>
            </a:r>
            <a:r>
              <a:rPr lang="pl-PL" dirty="0" smtClean="0"/>
              <a:t> </a:t>
            </a:r>
            <a:r>
              <a:rPr lang="pl-PL" dirty="0" err="1" smtClean="0"/>
              <a:t>Firth</a:t>
            </a:r>
            <a:r>
              <a:rPr lang="pl-PL" dirty="0" smtClean="0"/>
              <a:t> (Morze Północne)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Baza wypadowa nad Loch </a:t>
            </a:r>
            <a:r>
              <a:rPr lang="pl-PL" dirty="0" err="1" smtClean="0"/>
              <a:t>Ness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Znajduje się tu zrekonstruowany zamek szekspirowskiego Makbeta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Inverness</a:t>
            </a:r>
            <a:r>
              <a:rPr lang="pl-PL" dirty="0" smtClean="0"/>
              <a:t> było jedną z głównych twierdz ludu </a:t>
            </a:r>
            <a:r>
              <a:rPr lang="pl-PL" dirty="0" err="1" smtClean="0"/>
              <a:t>Piktów</a:t>
            </a:r>
            <a:r>
              <a:rPr lang="pl-PL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Według podań zamek został wzniesiony za króla Malcolma III, który wcześniej zrównał z ziemią zamek, w którym zgodnie z legendą Makbet miał zabić Duncana. Budowla ta znajdowała się około 1 km na północny wschód od miejsca, w którym po dziś dzień stoi zamek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Na północ od miasta </a:t>
            </a:r>
            <a:r>
              <a:rPr lang="pl-PL" dirty="0" smtClean="0"/>
              <a:t>zbudowano </a:t>
            </a:r>
            <a:r>
              <a:rPr lang="pl-PL" dirty="0" smtClean="0"/>
              <a:t>fort, mogący pomieścić około 1000 wojskowych. Fortyfikacja została doszczętnie zniszczona (z wyjątkiem fragmentu wału obronnego). </a:t>
            </a:r>
          </a:p>
        </p:txBody>
      </p:sp>
      <p:pic>
        <p:nvPicPr>
          <p:cNvPr id="50178" name="Picture 2" descr="Scotland locatio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600401" cy="4740530"/>
          </a:xfrm>
          <a:prstGeom prst="rect">
            <a:avLst/>
          </a:prstGeom>
          <a:noFill/>
        </p:spPr>
      </p:pic>
      <p:sp>
        <p:nvSpPr>
          <p:cNvPr id="10" name="Schemat blokowy: łącznik 9"/>
          <p:cNvSpPr/>
          <p:nvPr/>
        </p:nvSpPr>
        <p:spPr>
          <a:xfrm flipV="1">
            <a:off x="2339752" y="4103361"/>
            <a:ext cx="72008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411760" y="980728"/>
            <a:ext cx="1080120" cy="3096344"/>
          </a:xfrm>
          <a:prstGeom prst="straightConnector1">
            <a:avLst/>
          </a:prstGeom>
          <a:ln w="38100">
            <a:solidFill>
              <a:srgbClr val="385D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2123728" y="2852936"/>
            <a:ext cx="180020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281"/>
            <a:ext cx="9144000" cy="51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94440"/>
            <a:ext cx="9216008" cy="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9522" rIns="634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48680"/>
            <a:ext cx="432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385D8A"/>
                </a:solidFill>
              </a:rPr>
              <a:t>Inverness</a:t>
            </a:r>
            <a:r>
              <a:rPr lang="pl-PL" sz="2400" b="1" dirty="0" smtClean="0">
                <a:solidFill>
                  <a:srgbClr val="385D8A"/>
                </a:solidFill>
              </a:rPr>
              <a:t> – Brama do </a:t>
            </a:r>
            <a:r>
              <a:rPr lang="pl-PL" sz="2400" b="1" dirty="0" err="1" smtClean="0">
                <a:solidFill>
                  <a:srgbClr val="385D8A"/>
                </a:solidFill>
              </a:rPr>
              <a:t>Highlands</a:t>
            </a:r>
            <a:endParaRPr lang="pl-PL" sz="2400" b="1" dirty="0">
              <a:solidFill>
                <a:srgbClr val="385D8A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115616" y="2492896"/>
            <a:ext cx="230425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2843808" y="2996952"/>
            <a:ext cx="223224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1832</Words>
  <Application>Microsoft Office PowerPoint</Application>
  <PresentationFormat>Pokaz na ekranie (4:3)</PresentationFormat>
  <Paragraphs>174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     Wycieczka po Szkocji   </vt:lpstr>
      <vt:lpstr>         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Maciek</cp:lastModifiedBy>
  <cp:revision>314</cp:revision>
  <dcterms:created xsi:type="dcterms:W3CDTF">2011-10-14T22:27:17Z</dcterms:created>
  <dcterms:modified xsi:type="dcterms:W3CDTF">2012-10-23T21:15:08Z</dcterms:modified>
</cp:coreProperties>
</file>