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9" r:id="rId12"/>
    <p:sldId id="260" r:id="rId13"/>
    <p:sldId id="261" r:id="rId14"/>
    <p:sldId id="268" r:id="rId15"/>
    <p:sldId id="301" r:id="rId16"/>
    <p:sldId id="274" r:id="rId17"/>
    <p:sldId id="267" r:id="rId18"/>
    <p:sldId id="266" r:id="rId19"/>
    <p:sldId id="265" r:id="rId20"/>
    <p:sldId id="264" r:id="rId21"/>
    <p:sldId id="262" r:id="rId22"/>
    <p:sldId id="263" r:id="rId23"/>
    <p:sldId id="269" r:id="rId24"/>
    <p:sldId id="270" r:id="rId25"/>
    <p:sldId id="271" r:id="rId26"/>
    <p:sldId id="272" r:id="rId27"/>
    <p:sldId id="273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4" r:id="rId45"/>
    <p:sldId id="299" r:id="rId46"/>
    <p:sldId id="300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4F0"/>
    <a:srgbClr val="7A2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146C2F-75CC-4222-A621-3095370CED13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D4E851-9C4D-44A7-917E-8FDEEA73E5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Kuchnia włoska</a:t>
            </a:r>
            <a:endParaRPr lang="pl-PL" dirty="0">
              <a:solidFill>
                <a:srgbClr val="EB24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Joanna Gutowska</a:t>
            </a:r>
          </a:p>
          <a:p>
            <a:r>
              <a:rPr lang="pl-PL" dirty="0" smtClean="0">
                <a:solidFill>
                  <a:srgbClr val="EB24F0"/>
                </a:solidFill>
              </a:rPr>
              <a:t>Kasia Nowakowska</a:t>
            </a:r>
            <a:endParaRPr lang="pl-PL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Parmezan</a:t>
            </a:r>
            <a:endParaRPr lang="pl-PL" dirty="0"/>
          </a:p>
        </p:txBody>
      </p:sp>
      <p:pic>
        <p:nvPicPr>
          <p:cNvPr id="5122" name="Picture 2" descr="E:\ZDJĘCIA\z10585788Q,Parme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78"/>
            <a:ext cx="3929090" cy="28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W kuchni tej dość powszechnie stosuje się też oliwę, pomidory oraz cebulę i czosnek, a także oliwki. Kuchnia włoska wyspecjalizowała się szczególnie w potrawach mącznych oraz w rybnych i owocach morza.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Co się stosuje?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40961" name="Picture 1" descr="E:\ZDJĘCIA\iStock_000013286431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57628"/>
            <a:ext cx="2145470" cy="2693988"/>
          </a:xfrm>
          <a:prstGeom prst="rect">
            <a:avLst/>
          </a:prstGeom>
          <a:noFill/>
        </p:spPr>
      </p:pic>
      <p:pic>
        <p:nvPicPr>
          <p:cNvPr id="40962" name="Picture 2" descr="E:\ZDJĘCIA\czosn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Kuchnia włoska jest bardzo różnorodna. Na północy je się ryż i polentę, częściej stosuje się masło, na południu przeważają niezliczone gatunki makaronów i oliwa. Każdy z 20 regionów oraz wiele miast mają swoje kulinarne specjały.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Jaka jest?</a:t>
            </a:r>
            <a:endParaRPr lang="pl-PL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Wiele potraw takich jak spaghetti, pizza i risotto stało się bardzo popularne najpierw w USA, a potem razem z "eksportem" kultury amerykańskiej w większości państw przemysłowych, od Korei po Argentynę.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Tradycyjny posiłek włoski składa się z </a:t>
            </a:r>
            <a:r>
              <a:rPr lang="pl-PL" i="1" dirty="0" err="1" smtClean="0">
                <a:solidFill>
                  <a:schemeClr val="bg2"/>
                </a:solidFill>
              </a:rPr>
              <a:t>antipasto</a:t>
            </a:r>
            <a:r>
              <a:rPr lang="pl-PL" dirty="0" smtClean="0">
                <a:solidFill>
                  <a:schemeClr val="bg2"/>
                </a:solidFill>
              </a:rPr>
              <a:t> (przystawka), </a:t>
            </a:r>
            <a:r>
              <a:rPr lang="pl-PL" i="1" dirty="0" smtClean="0">
                <a:solidFill>
                  <a:schemeClr val="bg2"/>
                </a:solidFill>
              </a:rPr>
              <a:t>pasta</a:t>
            </a:r>
            <a:r>
              <a:rPr lang="pl-PL" dirty="0" smtClean="0">
                <a:solidFill>
                  <a:schemeClr val="bg2"/>
                </a:solidFill>
              </a:rPr>
              <a:t> (danie mączne albo zupa); główne danie to ryby, mięso albo drób wzbogacone </a:t>
            </a:r>
            <a:r>
              <a:rPr lang="pl-PL" i="1" dirty="0" smtClean="0">
                <a:solidFill>
                  <a:schemeClr val="bg2"/>
                </a:solidFill>
              </a:rPr>
              <a:t>risotto</a:t>
            </a:r>
            <a:r>
              <a:rPr lang="pl-PL" dirty="0" smtClean="0">
                <a:solidFill>
                  <a:schemeClr val="bg2"/>
                </a:solidFill>
              </a:rPr>
              <a:t> lub sałatką. Taki posiłek zakończony jest deserem, np. panna </a:t>
            </a:r>
            <a:r>
              <a:rPr lang="pl-PL" dirty="0" err="1" smtClean="0">
                <a:solidFill>
                  <a:schemeClr val="bg2"/>
                </a:solidFill>
              </a:rPr>
              <a:t>cotta</a:t>
            </a:r>
            <a:r>
              <a:rPr lang="pl-PL" dirty="0" smtClean="0">
                <a:solidFill>
                  <a:schemeClr val="bg2"/>
                </a:solidFill>
              </a:rPr>
              <a:t> lub </a:t>
            </a:r>
            <a:r>
              <a:rPr lang="pl-PL" dirty="0" err="1" smtClean="0">
                <a:solidFill>
                  <a:schemeClr val="bg2"/>
                </a:solidFill>
              </a:rPr>
              <a:t>tiramisu</a:t>
            </a:r>
            <a:r>
              <a:rPr lang="pl-PL" dirty="0" smtClean="0">
                <a:solidFill>
                  <a:schemeClr val="bg2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Posiłek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05064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Poszczególne rejony charakteryzują się </a:t>
            </a:r>
            <a:br>
              <a:rPr lang="pl-PL" dirty="0" smtClean="0">
                <a:solidFill>
                  <a:srgbClr val="EB24F0"/>
                </a:solidFill>
              </a:rPr>
            </a:br>
            <a:r>
              <a:rPr lang="pl-PL" dirty="0" smtClean="0">
                <a:solidFill>
                  <a:srgbClr val="EB24F0"/>
                </a:solidFill>
              </a:rPr>
              <a:t>różnymi potrawami </a:t>
            </a:r>
            <a:endParaRPr lang="pl-PL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Neapol – tradycyjną pizzą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6146" name="Picture 2" descr="E:\ZDJĘCIA\piz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339053" cy="401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85821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Bolonia sosem </a:t>
            </a:r>
            <a:r>
              <a:rPr lang="pl-PL" dirty="0" smtClean="0">
                <a:solidFill>
                  <a:srgbClr val="EB24F0"/>
                </a:solidFill>
              </a:rPr>
              <a:t>mięsnym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7172" name="Picture 4" descr="http://lepszysmak.files.wordpress.com/2012/01/dsc_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910136" cy="4910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Turyn szczyci się kurczakami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024336" cy="380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a 4"/>
          <p:cNvSpPr/>
          <p:nvPr/>
        </p:nvSpPr>
        <p:spPr>
          <a:xfrm>
            <a:off x="755576" y="263691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232920" cy="4845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Kuchnia włoska</a:t>
            </a:r>
            <a:r>
              <a:rPr lang="pl-PL" dirty="0" smtClean="0">
                <a:solidFill>
                  <a:schemeClr val="bg2"/>
                </a:solidFill>
              </a:rPr>
              <a:t> – jedna z dwóch najbardziej popularnych kuchni europejskich obok kuchni francuskiej.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Co to jest?</a:t>
            </a:r>
            <a:endParaRPr lang="pl-PL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Florencja szczyci się befsztykiem i wieloma innymi daniami mięsnymi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952328" cy="371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chemat blokowy: łącznik 6"/>
          <p:cNvSpPr/>
          <p:nvPr/>
        </p:nvSpPr>
        <p:spPr>
          <a:xfrm>
            <a:off x="1907704" y="3429000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88804" cy="271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Sycylia i Siena słyną z deserów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6464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5782648" cy="385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EB24F0"/>
                </a:solidFill>
              </a:rPr>
              <a:t>Emilia-Romania to ojczyzna faszerowanych pierożków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5681586" cy="4048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52335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3968" y="476672"/>
            <a:ext cx="4546848" cy="6120680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Spaghetti</a:t>
            </a:r>
            <a:r>
              <a:rPr lang="pl-PL" dirty="0" smtClean="0">
                <a:solidFill>
                  <a:schemeClr val="bg2"/>
                </a:solidFill>
              </a:rPr>
              <a:t> – specyficznie włoska potrawa i jednocześnie nazwa szczególnego rodzaju makaronu, który stanowi jej podstawę.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Typowe danie spaghetti składa się z porcji świeżo ugotowanego makaronu wymieszanego z odpowiednim sosem i posypanego serem (we Włoszech najczęściej parmezanem lub </a:t>
            </a:r>
            <a:r>
              <a:rPr lang="pl-PL" dirty="0" err="1" smtClean="0">
                <a:solidFill>
                  <a:schemeClr val="bg2"/>
                </a:solidFill>
              </a:rPr>
              <a:t>pecorino</a:t>
            </a:r>
            <a:r>
              <a:rPr lang="pl-PL" dirty="0" smtClean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Spaghetti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31" y="1196753"/>
            <a:ext cx="410085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04664"/>
            <a:ext cx="4258816" cy="561662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bg2"/>
                </a:solidFill>
              </a:rPr>
              <a:t>To sos mięsny pochodzący z włoskiego miasta Bolonia. Sporządza się go z wielu rodzajów mięs (tradycyjnie krojonych na bardzo drobne kawałeczki, obecnie się je mieli, używa się wieprzowiny i wołowiny), kiełbas (tradycyjnie: mortadela), boczku, zestawu warzyw (z typowej tzw. włoszczyzny, czyli marchewki, selera i pietruszki), oliwy, pomidorów i czerwonego wina.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rgbClr val="EB24F0"/>
                </a:solidFill>
              </a:rPr>
              <a:t>Bolognese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1193371"/>
            <a:ext cx="3960441" cy="52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565212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2"/>
                </a:solidFill>
              </a:rPr>
              <a:t>   Sos pochodzi z regionu Rzymu. Wymyślili go alianccy żołnierze podczas II wojny światowej, którzy połączyli włoski makaron z dostępnymi sobie racjami wojskowymi. </a:t>
            </a:r>
            <a:r>
              <a:rPr lang="pl-PL" dirty="0" err="1" smtClean="0">
                <a:solidFill>
                  <a:schemeClr val="bg2"/>
                </a:solidFill>
              </a:rPr>
              <a:t>Carbonara</a:t>
            </a:r>
            <a:r>
              <a:rPr lang="pl-PL" dirty="0" smtClean="0">
                <a:solidFill>
                  <a:schemeClr val="bg2"/>
                </a:solidFill>
              </a:rPr>
              <a:t> sporządza się z boczku (najlepiej </a:t>
            </a:r>
            <a:r>
              <a:rPr lang="pl-PL" dirty="0" err="1" smtClean="0">
                <a:solidFill>
                  <a:schemeClr val="bg2"/>
                </a:solidFill>
              </a:rPr>
              <a:t>Pancetty</a:t>
            </a:r>
            <a:r>
              <a:rPr lang="pl-PL" dirty="0" smtClean="0">
                <a:solidFill>
                  <a:schemeClr val="bg2"/>
                </a:solidFill>
              </a:rPr>
              <a:t>), żółtek, parmezanu, sera owczego </a:t>
            </a:r>
            <a:r>
              <a:rPr lang="pl-PL" dirty="0" err="1" smtClean="0">
                <a:solidFill>
                  <a:schemeClr val="bg2"/>
                </a:solidFill>
              </a:rPr>
              <a:t>pecorino</a:t>
            </a:r>
            <a:r>
              <a:rPr lang="pl-PL" dirty="0" smtClean="0">
                <a:solidFill>
                  <a:schemeClr val="bg2"/>
                </a:solidFill>
              </a:rPr>
              <a:t>, oliwy, soli i pieprzu.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rgbClr val="EB24F0"/>
                </a:solidFill>
              </a:rPr>
              <a:t>Carbonara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194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736304" cy="3327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Sos przygotowujemy, kiedy makaron jest już gotowy. Na rozgrzanej oliwie przyrumieniamy boczek, gdy jest złocisty, zdejmujemy patelnię z ognia. W miseczce roztrzepujemy jajka z serem, solą i pieprzem, aż otrzymamy kremową masę. </a:t>
            </a:r>
          </a:p>
          <a:p>
            <a:pPr>
              <a:buNone/>
            </a:pPr>
            <a:r>
              <a:rPr lang="pl-PL" dirty="0" smtClean="0">
                <a:solidFill>
                  <a:schemeClr val="bg2"/>
                </a:solidFill>
              </a:rPr>
              <a:t>  Połączyć z boczkiem i </a:t>
            </a:r>
          </a:p>
          <a:p>
            <a:pPr>
              <a:buNone/>
            </a:pPr>
            <a:r>
              <a:rPr lang="pl-PL" dirty="0" smtClean="0">
                <a:solidFill>
                  <a:schemeClr val="bg2"/>
                </a:solidFill>
              </a:rPr>
              <a:t>  makaronem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solidFill>
                  <a:srgbClr val="EB24F0"/>
                </a:solidFill>
              </a:rPr>
              <a:t>Carbonara</a:t>
            </a:r>
            <a:r>
              <a:rPr lang="pl-PL" dirty="0" smtClean="0">
                <a:solidFill>
                  <a:srgbClr val="EB24F0"/>
                </a:solidFill>
              </a:rPr>
              <a:t> – Jak ją zrobić?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Panna </a:t>
            </a:r>
            <a:r>
              <a:rPr lang="pl-PL" dirty="0" err="1" smtClean="0">
                <a:solidFill>
                  <a:srgbClr val="EB24F0"/>
                </a:solidFill>
              </a:rPr>
              <a:t>Cotta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7650" name="Picture 2" descr="http://2.bp.blogspot.com/-LXPwmJcCw1A/T1NIW23dsXI/AAAAAAAACjU/VKrx1G6-JUw/s1600/HPIM764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Pizza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6625" name="Picture 1" descr="E:\ZDJĘCIA\big.124887.0C1F38FA-342E-40BB-9D8E-D089711F24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082372" cy="3405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Lasagne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5603" name="Picture 3" descr="http://makaron.net.pl/wp-content/uploads/2010/05/Lasagne-bolognes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330486"/>
            <a:ext cx="3786214" cy="425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/>
          </a:bodyPr>
          <a:lstStyle/>
          <a:p>
            <a:endParaRPr lang="pl-PL" dirty="0" smtClean="0">
              <a:solidFill>
                <a:schemeClr val="bg2"/>
              </a:solidFill>
            </a:endParaRPr>
          </a:p>
          <a:p>
            <a:r>
              <a:rPr lang="pl-PL" dirty="0" smtClean="0">
                <a:solidFill>
                  <a:schemeClr val="bg2"/>
                </a:solidFill>
              </a:rPr>
              <a:t>Kuchnia włoska charakteryzuje się korzystaniem z dużej ilości warzyw i przypraw takich jak: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err="1" smtClean="0">
                <a:solidFill>
                  <a:schemeClr val="bg2"/>
                </a:solidFill>
              </a:rPr>
              <a:t>oregano</a:t>
            </a:r>
            <a:r>
              <a:rPr lang="pl-PL" dirty="0" smtClean="0">
                <a:solidFill>
                  <a:schemeClr val="bg2"/>
                </a:solidFill>
              </a:rPr>
              <a:t>,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bazylia,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 pieprz,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estragon,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tymianek, 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Rozmaryn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parmezan.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Czym się charakteryzuje?</a:t>
            </a:r>
            <a:endParaRPr lang="pl-PL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Tortellini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4577" name="Picture 1" descr="E:\ZDJĘCIA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041786" cy="287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Ravioli</a:t>
            </a:r>
            <a:endParaRPr lang="pl-PL" dirty="0">
              <a:solidFill>
                <a:srgbClr val="EB24F0"/>
              </a:solidFill>
            </a:endParaRPr>
          </a:p>
        </p:txBody>
      </p:sp>
      <p:sp>
        <p:nvSpPr>
          <p:cNvPr id="23554" name="AutoShape 2" descr="data:image/jpeg;base64,/9j/4AAQSkZJRgABAQAAAQABAAD/2wCEAAkGBhQSERQUExQWFRQVFxUYFhcXFxcYGBsXFBgVFxQYGBcYHCYeFxkjGhQXHy8gIycpLCwsGB4xNTAqNSYrLCkBCQoKDgwOGg8PGiwkHyQsLCwsLCwsKSwsKSwsLCksLCwsKSwpLCwsLCwpLCwsLCwsLCwsLCwsLCwsLCwsLCwsLP/AABEIAMMBAwMBIgACEQEDEQH/xAAcAAABBQEBAQAAAAAAAAAAAAAFAAIDBAYBBwj/xABDEAABAwIEAwUFBQcCBQUBAAABAAIRAyEEEjFBBVFhBiJxgaETMpGxwQdC0eHwFCNSYnKC8RWSFjNDorIkU2PCwxf/xAAaAQACAwEBAAAAAAAAAAAAAAACAwABBAUG/8QAMhEAAgEDAwIDBQgDAQAAAAAAAAECAxEhBBIxQVETIjIFYaGx8BRCcYGR0eHxNMHiM//aAAwDAQACEQMRAD8A9OaITsyizrheruCS5ks6hzJZkNyE3tFzOosyUqiyTOuZ0yUiFLkJJXM6Y1pO+/P4LMcf7dsw1X2YZ7Qj3jmgT/C2xkjfklzqKCvIJK/Bqsy7mVPhXEmYimKlMyDqNwdwRsVbhEpJq6KsOzJZ1A7FtBjMJ8VVr8RtLQYmC7YLPV1VOmm2/wBBkacpPCCQq+CeHiCTaNVmH4txdMk+P6sjOAx2cZXa/P8ANc/Te1YVqjg1bsx89M4xuXsyBdqaOMIa/B1BLQc1IgDNuCHHQjkSAfmcyrsLtJmWx5iz7R8dRfkr0qZcNWvY+m7xsY9EVwv2tM/6uHe3qxzXj4Oyla/iHC6VduWtTbUbycAY8Dq09Qslxr7MmVINGqWZRAZUAezyd7w8TmRYZQZwf2i4Kp/1Sw//ACMe31gj1RrCcao1f+XWpv8A6XtPyK8Y4v2PxmHkmlNMauplzm+Jy3Hm0IJSJNiBt96/mI+almUfSAcnNqrwKjxGtSgNq1aZgEBr3ixuLAojh+3WNZpXc7+trHepE+qEux7k2oFIHLxzDfarim+/TpP8nMPoSPRGsF9rzf8AqUHD+l4cPUAqrEPSwnrG4X7UcE7UvYf5m2+aLUe22Dd/12D+qW+pEKFh6V1U8LxSlU/5dWm/+l7XfIq2rRR1JJJQoSSSShDK5kpUYK6CoQekm5lFVxEA9AhlJRV2WlfBJVxAaJKh/wBTZyPp+KoYuruSQDpOhg6wqrDJG4+H+Fw6/tGe+1Pg2QoK15Bg8Vby9Qk7ioA9yfNDDWL3+6DJAA9AAQZ+K5UcWyWjKJjWRO9yEr7bW5bx+C/YPwYdgb2t47UIFGmHDPfuAl0Da3M/JZOlIu4ctfejb5rQcT40QXgsbEFpdOVx6CB46QgXtC4hrCMsa2J10B0O9wn2bW5u795mlh4DfAOIllXuO94QTEg6R8Dv4rQ1MQ4+9fxPyWa4KWMf37/w960ugEGdyOuy0YcNhtfrpMLNWhKXpeOw6i0lk7+0QLWjndcOMcRBNvH0hVcXjsjbMc8nZjZIjz0/BDMT2zpMgGjVDh90tc2es6G/X5LPTo1amaeUPlOMfUG6tZ8c9OtgFyjj8uoiPEeqA/8AFB9k6qKP7tkZ5ecwuB7sDc6TJSZ29o5gCYB0JDiJPS+m60vRz5kv9g+PFm4wfHWkd7u9SD8ZRYHMBlu3WQbLCYXGtqjNnD82kE5baXG3RXcLxd2HdrYzmb938j1WmjrNrUZ/yLnSvmJrixchVMPxym8A6SrwINwutCrGfpZlcWuRqp43g9Gt/wA2kx5Ghc0Fw5Q7UeRV2FxNvYEyfE/szwtUkg1GE8nZhPOHyfVDq/2XgMysqNLh95wc0+JAJHy28906qqWM4kGhW5dyrHmOM7C4qn9wOHNr2H0JBQqpw6o3Vjh5Le8R4qXnVCXuSnUXYYomRfhTuD8Co301q3BQ/sg/hHwVqoibGZaY6K7he0+JpWp16jege70EwtLhOzxqmAwHyWp4X9n2Hj980OnZto8wmqSfQW42PPR9oGPpGRiKjh/MQ70cCtVwn7U8WSA6myqdwGkO8g3XXktS77M8G4d1p8ySPgCEPqfZuW5srWwQR3atVpIOsgmFb2lZLbPtIfF8DiZ3hro/8UkK/wD588fdr+VdseUpJX19YDsg7KiL72TqlQc0hSRgHIJUgpWT2U1Bi8UB3QYJ1PIb+cJNecYQbkHBOTwC8W8EMDjAa0tveCCTaOkdVEHUyHQ42Ay6X522+PPVQVKLqzyQDAmANBF46WBSZhsnvjcaEWG8+ngvKttvdbHc6aSSsWKNMgtMgHa/qN/NLE1RsSdyn+0HkTrvPInldV6xkkz5z+pTbqEfKC1fkwnG6JdiHMJcQZIg7GDfpqIUtEQbjKwDLlkE622tvYK7x6o72wygBpAO5O+m3JVjQyPiC54ILnRLZGsc9fmuhGXkRhkvMwjgsK59RosDLvKBqdfDREcFg3scW/C1jfa6r4ZxhzQQHPdmcZuZ91sbDoi3DMaSZcZaJ1BEEeI0CWoQY+DaRFxLBBozB8G1o1532Xl/HcLVD6pylrRUlhzH3XAn4afGF6tjKjasEGQTIiJgDlN/JQYzhzHkh7pBsTAP5gxFoV05+FJ7UrFzhvWTyLAilnzPzHMAH5XZQQYJ2JzAgfBJuFDHucHzNm5oBDCf9rdY18rrXcR7HUqRc9tySQGvPdE3nu30BHRUMNwyq6oJpSwESacOHSSTB3sSFvWrUTM6LKvBsTWZVzUTlE96SQ1w2GX43AXpVFoqMBtMCYM+U7rjOAUbdwNMCR1/FQt4nToggiAJEbk6QI3XB1Wo8eadjfSp7FZBIYDKAWmx2PqpsLxh1Jwm7PvX57jZZp3aVzjDGlpmzibx4DQ+afjBUPecS4Hf8UylXkpJcMudLGT0Opi9Mt8wsdufyVXFYhwEki14v5rO8O4w4sg7QuV+IEr0aldXOftswni+KWsUDxWNJUdSsSocqGTuEkNJXMimbSRLAcJzaqkrltgunhSdAjXDOzpdd2iP4DgYGyKNw8J0Ydxbn2KeFwbaYhohWAnlqbCYLJKdUhXKWKB1Q9da5SxAp7QJIf7ZJVYgDFOdVM1q4xqG4/GScrZgep/BZtVqY6eG589F3Dp03N2RNxDH5RDTfchC31hIuQCDJ8fLoo8RUFgNd/oFG94AHPwXmqmonWm5S/o6MaagrIkoUm0z7R5mIIaDcnbMdhzFz4LlCg6u5zyCQJJMgCTJNzuh9Wuc3eiEeZx+n7Noa3IWgiNjO5M/5hVSUG/M7JdO7Lk2uAdiKlzuNvluEsXiqeVom4uXTebER4ARfr0iLFubmMSGm8cgdFSrNbOluv6ulJuLfBfKK1fFU/bNcRLRNvGY5b3XWYgAGJH8RcdpMXnSD6oXjHCbbKu6hmw7v3kDOC6dobAGskSQt9OTlGwuVJPIa/4rYx5Y2gAWkjPnDtNxAHzVh3Fi5jAGwHjvWk9W/NYvCvgxz329FsMFi2Fo70ECBt4nonym7WD2KNsFimQKkgZWgg676GBsFfZUDjFzJ08fHfRUqBDiSbzvzV1rGzbQ9R576rA5S6cBj63CmPLhDQIAbJM2111Q4cG9m52USBrMifBXqjMomCWgxvI5RsQrGc5gIkfSyCpLHBErAjHYWsR+6qQIOZpAkeDkCp8NfmuCbgEzOvVH+MYkAlrTEibW7vPXcp3DKIiQAeYS4txWBu5pFfC8OLTyvoRyRyhUJgFoI3gKGpYIe/FkWlKcmweQ5g+DAE+iVXg7T7rh8QgLeONpNLqroGw3McggWP8AtGflilSYGzBLzmPwkRytPiu3pdVXqRSUcLqzFVhCDyzangx5FJnC1g6fbyoAHCu9jrywNY5s3gCw6fHVaHs129ZWDvb5WPEmw94CJsL5r6Dy5LRVnqYrdFL3rIuLpvFzWYbgSMYXAhq864j9qJpEtw7JE+9Ua6OsNkEbanfRWOD/AGvkkCvREWE0iZv/ACuJn4hbKVXdG8o2Ey5tc9RoqV1NDOGcVp12B9JwcD8R0cNQUTo1NlpTTAsQVKShc1E3U5Varh0RRSIXFK5ijIUIKVxJcVlFYMQfHcMczvNBeNwPeRsJVTYwsup08Ky83QZTm48GQxLbj92afMEk+d9FBUpzYa/VWcXhqtRz7gRGvUgCPihdOo+i/wDedC07GOR5rzlSiozfY6MXdEnF+zFcMNhIju5hmv8ALULDVcfXYTDzY6G/zXrh7T0cVTcx5cydgXEEHXTXwKzVbs/TqPLaLS6R94Cf5jGggLQ40o22ZT/N/oSFRrEkZWl2vBA9oHA6WEi3LceCuUeLsqjuOnnzHkiXEfs9pimS2oDUbOZnKOvn6LIV+zNamczJE6EbxbzupKhSfufwDTi+A7lANwD4qTDcIzzAEj6/5QDBcaq0nd9uYjeB8ua0nD+OU6jT+8BtdsgEfVDscM9CSuAsVw4teRyJ+KM8Mw2VsujoN0RxAplotN5kxyt9fRdova4aHNtbXxhBOd8Im5tFpjwMpki0gbk/RV31Wl9gQ7eDbbTkVYx5hrCBcCI8bn5J/BqBaZjX9CEpu72lrCuEcNUzUy0xBu64m5ETOh0UnEBJd7PLnIH3hqIi2vooatEU5qEOJcdDAjW8SZCiwvFQ58DKHFrtDJtaCf1oU5pSW2QPvQAwuFc95J1Jgzz0hGqFBzJNxFgPHVEeHMBYPaE5rybfPknVHiHFm0QSL+U7pUqLSTTLc7sA8XxhaIdOY6CB7vMnWUKqYiGyfIXJJ5AC58lfxGHzVC4yfGVx4Y0zAmInpySPK+QrtcADi2LNQMcKQsxwPtGWJZ3tJDhqbi6AYpjnMDhlhphzQ092ZiL6H5ra4zC+1aD4kef+FQf2fbAnVdKnrLY4EeBF5ZiqVdzHhzbOHUj5XHxVzBV2PYKNSWg1WFjpblY1zv3hJImwmNvBaKr2Rkd035Jg7DvGq1LWq1wHp4Ge4jjmZ3Cmw5A52U5jJAs06TcAG86qzw4h597JyBBP0Whw3ZCHAOG02v8A4RbCdmWAkzZsyY129UqprlwkT7PFBXsBVLahLnQ0AtAbIDs0OnKbgtgiCN7HVeiUqgOhnwXnOGoBhlsjkjOCxrgbGCkUvau12kroktN2Ny2okXLPYXjxBh48xr8N0cp1QRIuCu3p9VTrehmOdNw5OVBKqParbgonBaRZWSTy1JWQqgKrxDiTaQM3dy/HoljOJNp2Oqzr8ZncSYPjaVy9ZrFDyQfm+Rpo0t2XwU8TjS55duTK7mDmkPGYcun0uQm16NpiDuNukBBcZ2mo0pBdMTMaCOo8viuFThVlO0cm2TilkuHhgYc1GQReHG3SJuD0JPkoana4Ndlqs9m65LrjXc3j4Qsrj+3rjOR2UHUNubfzO+iCspvxMuc5uXVziQT1JvPxjxXVhopS9eDPKuj0g9ocPAiswyD97lr1hP8AbsIBY5rv6SD4g8j4ry80Awg5jYiSRa0XgxG9jGuyvYHGZX5mEgj3nGGiDEgM+I2GiGr7Pik2pAwrSk7WNJxrH02NMxmg+q8yr1XmoXtJF5EI/iWHEPm+tuRvyV2h2YLtoTdNt00fM8mmUdxTwfbqsxoa9jXNFrEg9ea23Ae01CsBlMOGo0KxnEezJYARBG8bFBq2Bc0yJHKLFHOjRqq8cMiTXvPcMNLhIInbT9FXadV2ZgmMxjaevqvIuzXaiuzMHvc8NAIBgmLzBOu262HCe21Oue4SXx7pFxzMnw2XMq6epSfVr3BrJoONyJAcc7reQsT0sUEZwhwggTuiVDCmczzfXX4eSIh4AN1zpVXuskNWEU8NWezu3c0xPKSLongiC0kQAPeEbc0JdxeJEgAkWJ1ImNPFdwdKo4vJJa1wygCLg622T4VJfeBcS1xDiNNuVshpcQASNM30uojwIF7szhFucHnopnYNsAFokGdAbibz5qY1vJBKrGD4uybexXOAOVoLmZoE5Zjl5KvU4eZkQ4DqPxREvGlo57qLMBv9UqVa7vgtRKAov5fJIAj3gfOVdqYho1KYMaz+L5JbqF7RtIiZhTNMuPe11tbwhJmIpncKdlJjtI+KuMt2EC8FcmDBUlGorNSkxwF4I5KvWwhaAdjuhnTad0WpIvHvC2o069FHhOL1KZs4jpt8F3h+LymCBtFgdOp0m6r433pGiduaipxdmDa7s0azC9oabwJkHfcK77VpEgiDusAypckAREmel7ckd7NY8OJad7ien+V19D7Rq1Kipzs13MlbTxityD3tG8wkn5RySXocmEEcXwAqMgG4uJHp0WVqcSfSzUzl1Mtc1roOhIzC2my9ADjEbeCEcX4BTq3ey+zhqsOq0niPfF2Y6lV24fB5l2q4zkw5pyGGobvDZc1onS4sdCJ0C8yxNVwmQ4t2InKXc5IvYGy9Y7YdlsoGaSNGulwBjYwdbrNYbsjnImMsaa28Cs9CpDTx2zWRkouo7pmGqtJDTAzbAawdzG6t4DgteoQA10SIAF7kAAWXpuA7M0maNnxCP8OwzWuDpygdM2o/h3B0IVS9ppvbFEWnSyzzF/AazXQabgfeAIgibzA+ae7gLi3MR4/n4r2NvC6LYe97RG73NabX+9baPMrJ4jieGAj29KTcjO2Od7yT+CVVnVWbcj6corCMzwnhBZ3sthzHNaF9MgCwEQDEagCdFB/xJhG61qenjGk7fJVndrMILftDP+78Fhn40/uv9GN3Rvyh2JwgcDOm6o1OCCowiO82x6g3afO48QVO3tLhTYV2ev4KSjxWn7Rpa9paZa6CPdOh8iB5EqoKtDFmvyYSkujM63ghpvJPL6g/RZysw0ahyGCCQI5Stxxfi7H1GspQ8ztfyUGH7CvrOzVDkbMnSYW+lqdkb1sF8hHhfGnVKVMCXuIEht4I1k7eaP8A+lO0c6xFw2x6ieSdhqVHDsDGxDdAPx3PVC+I9sKbJGbyaJPouLJ75vwYjIpsLU8FRpTDWt8pPxMlI8aaNOcarHP7W0nC4MnmDPoVG3jFJ4s4dbwfVF9lqvM7jVGPU0uL41UccrW355gfCFWq4yo2zyRyIjzQ3A1DVd+6moRa14+g1XcTRqZwHhzToJGp6bHyReBZ2aGJxXYJsxZylznHKPGY8kGq8bIfIe4iZGtr6G8efyVfEYs3aXVDEgtaDtzAA9U3DVpuKbj1LU+FBRV2i9yQapcfa4EO3HVV3tzGWzH62Q9+JA+6rGAxMguIhosPHdR0tqugbpZiXaQc0SX+v6Cu4Li7Wh3fBkRe41H4bdVnuOUdHGf5SAcrr3HRw16/BD6TkUaCkt9wH5lk2zMcBfNaYsilPiOYCNBz9VhKWMOXLsiXDsWQUiemUcoXKJu6QzNBFyIn8133trfJUeG4w9PP8UziGPJytadB3j1O09EmNF1XZCW7E2IfDntbce7Mjw+a0vZ3hPs25jcn0Wf4Fw32jpOgW3pNgQvR6LSxpK5hr1L4JJSXMy4umZS4aCaRaNlOuPjdEVYF43Ate0tc0EEXELD9oOHU8GA5rgGOPuk3B/lGpC2XFuK5AQwiRq7UDp1PyXmHaXDPe8vcS4n7zj+rJVXTxqxtIKE3F4KtTtNJhjf7nX9NlRxeMrOEmpLeWnyVJzI3T6VQpMdJSp+mI3xJPqCXueXOiiwjTM97WX5iTJ+CgqcNj3zTHRjajiPNwaPgUbx2F9s0Na7JcScocY3ygkCUMxOCoMBz+0qFu9WrDfJjIt0kpzvbHwt/sH8So80m/fcY6U2fMuUFSuw6Sf7p/wDCiPmpaNYExTpN6ezpFx/3EH5q2KFWO8Cwc31Az0BS3Lb6vi7fBINZ4+QKOGedGO8m1fqQonYB03YPMx/+iIuozuw+Gd6Z+yUxrPlSH/2CLe+/z/cvb9YIcDgqlN7arGUgWmRnrDUdM4JW44Nxh9ec4awCNHh0neLaLLUMJRd9yu/o1gk/CFP/AKZRY4PdQqsA0D8oJPWXSufqaca3rWVxj/odC8OPr4Gl4zVDQWtNysseHlx5rScOo/tADyCGnQHVF8PwoA2F1yPHVC8VydCEsGUwvZIuubfP4LQcM7GUmmXDMdYN/NHWYdrBJv8AJCeJdpoBbSPmPosz1Nas9sWGt0uAzTw7KYiQBsB0vom1OJUT7zpvp1WMwuPe8klxJIiXbCQTGw0upsTjXmIaPZi0i8uPyFlPs8uHIvw7PJpKuOY092nczrvz11QfiXFO4SQGDQARr5KNuIIaHOiAPU9PBP4dTZWqONVgg+4ZIYD1y+ITKNDN2BKyBOCwHtnXJAJDQQOev4I6zs24ZaYaS1sd4TcnWbckcwHC2sIBaGkXEe6ZtIO3nzRHG5qbA1kzYui7gNtPBbpPyu/QS6jbwDaXB6cZHszNIMgnnaxF7WKxPEOBuovIIMScp5gfWInxW9p1TEuO9lziFD2tBzYkjvCdbakdYlYIVtk7dGGm1k89p4aUSwWBMq/RwIRShgwGk76J0XKtLZEqdTaiu5xbABvv+Ckw9CSAk3C3sjvCeDmZK6+n021JGGpUCvA8BkCNgqChTgKWV1IqxjbuOldTZSRAk1TigEwJWP7TdozT7oM1CLn+EfifT4IrxPGCjSdUdsLDmdh8V5riMSXuLnGSTJQyWS0aLhnEC8DMfCFYxeCztPP9QVmsFWgg/qFtcE8VGCNdCNfMpydwWrHnGPw2VxHJD5grc9ouBz3m+Z/NY3E4Qg9VGi4yI/aeSHuwFP2uZzcznbkTy52RHD4So92VrS53ICT+XmpcXwYtj2rSSNtB5lJdo+obl8AXHuq06mTNm90hrDs68EMNipKWDfcuDWTsRf5kogahFmw0cmiPXU/FMbTWd1I/ciNVN/eY2hhQNS53QWH4ozguGNyl7hZo0EE+EumFSoUSTZGqeGdlDBYGZPS0pNSe2DnLoHtV0kDQC7utLndJOUeWiuYHs43NmeATsIsEWwvDw0QAroYAJK83PUyfDNqSKrMKG+H60VXGcaZT7oueQEn4KLifGhBawydEEa2DIBzE38UiFLe7yNMIWV2WcZxGpVzC7W8t/Pr0VNtGm1pLSS7Q6ECfJPr1X1BlFpPeMGyfgsFlOv5rXFKKtx7hjmkge5pdYaDYbq1ScKQl5vPdHJHKGEBIGngPE+SF1sEXvP8AC0kDrG/VMUtyu+BUqu7CIKVI1sxcYywQ2NRMG/OStPSwBpUMzIB7skX129VT4fhoOg00OiLMaW0TJmS30NtN/wAESqJp27GeTbG4fGw3K4OudZsPCbjwREHNTg6gWO9tFSo5CO+XN8pXW1iGga9Y+qz+NJZbwVZMjGa+bTSPwRCg+Lnl9D0uoYDrRfmmh5YRPkfzWWWXkYSnggqVMzIEkuLeutvwRjD8E7sOFyZtohVPH5XgjUHWfnzWswWNFRsjX9aLs+y5U7uD9XzMWpUlnoDqPBGtMwiFOjCmIXF6FIwtnEgkkiBOpJspKyGL7cY3O1kGGh72tA+9kgPd/uOUeBWSYFf45xEVHtDbMptDGeA1J6kkk+KEvqx0QvkNcE2aDqtR2Y4hDrmG7ybdSSsTTxDqrstFhqOmLWb8d/ALecA+y51SH42pI/8AZYYb5/n6I445KlkM1eO4eoTTotfiqh2pCW+dV3dA/pmFTrdmi5pdWLaTZj2dK7idYfVPePg2AtYTQwlMNY0NGzW6nxP1KyXFuJE963enS8Qd+qVUqW4KSONqU6LctNoaOg+fNBOKvDwZUeIxvVBcdxS4HNJUsZGxjnBSrUoKdSoSnC+qI0aIBy2JgSRsDeFW0Y5DsBg7o4ylACptqBggaqVz3PG6w+0I1JU9tNX7hUmt12W3YhrBJN0Lr4wvmTCZiJbcmSg2OqP1zH4rkR0NRrzYNkaiTwWv9PYTJJgXgfJMxFSm2S6BrqY1QcYt8xmN+qjOBdUN7nn05Jr0+31SHqbl1LGK481vuDN8viU3A4urVeDFuQ085CmwvZ8kiYF4k/lK1mA7OhtIHKcxEi1oDbaA3Mzsi8iVoopySB+HxVQScrQCIgj6iFYoQToB0VhzLpzKY8DvyXPlUcsA2QnUhty9VL7UlpabyuSOUc06jTBcAbTPyMeqWm08FDGVQBBv+uafUmBGl/VR4ilkdBkix2nQH5p1TGyRGgEX/DZMsrO5X4FXEl8dxwaQd25h1BEj4yrTKloOnL8Ex7dwuU33uYuBfT0ul3fAZO2d9DJnU2GiMcGxfs3wfdOvRA2Oib6fNTYer9PmijNwkpR5RUluVmb0lcKC8E4mXdx39qNFew0uojqIb4nIqQcHZjZSSK4tYo7K4uSkoQ8ZwGFq4h+Sg0veeXujnJ5enULYcM+x1ziHYqtO+Rgnyk90fA+K3vCOEUsLSyUWgW1OriNMxA/xsFFwfjprF7XsDHsJsHFwc0OcwkEgfeY4acuau9uCXO4Hszh6DMtJgbp3tXT48uggKLE16lIGRbQHUJM4452JNJrBkaHS8uMy3KHBrYgw54Go0PJDO0fGR7uYADS+p5oWrlXA/EseSTJk7lAsfxAkAHQafM+amxuKQDE1i47pDpjYnK+JJVUtkzunFp5FOFM8iiskHc4wwrFKuQbfFQZVKykeR+CBhBLB94ok/FACBqg+HJFlbo0yqvYE6KBcZQ7itGLLS4eiIlCOK0ZclzjgZCWTOU2DMJ0la7g3CWuaecSCdLRI6GLz0Wd/Zb3Wj4NWLWCwIFvfIcYsR7sXBi5XL1NPiXT8TR4nQn/ZA3bREW1u4CNQACbag2nmCJn9BRO4o0uL8szoD8DPUaeSqYniwcMoAbPvR008FzILZuz+Vht72GVKUGNUnP5pgrTG/wCSYao5rO4voMuupKRZS0DDhImx8uviqodzv+rKejiR3ucRbaP8BHCN3cFsZVdc33P1UOZdfWnqoxdC02yXLRrO6HeRrpH0TBTBAuBr4/r8FVE7Eqak6Nb/AK6K3cu5M0AeSXtIKjaSU4iNUVLTzquyWO4MppF3h1d2cFus/ryW1pvJgz5dVgqby0iPRafg/EQ9uoMawQV6XQ6XwE83uYK897DBK4VDiGPIGRzWnfMzNb/cIUfDMQalFj3Rmc2TFh5BdS5kLMpJkpKyF5tZZ5ge2mKtIZqjKuJGWYzMfVfIvycGu/tKu1MWADJi22vkgRxHswQHvcCSYcQbuJcTYC5JKtgklbECk9jWmctF4c7+JzqjHPPm4krP4rFBxLg0X3MAmLbAyLbp2Krd7MXHcRIiDeNOgQ97HO90GPID1EoWEkypiq22gn0J+Sq1HGeWiIO4a4/wrn7GRqRPn9EAfCKT2k/reSPTRSBvX9fBXW4Lc/KPDw8FI3Ccp9PnE+qhOhQNAk6foGFM2nO3p+r/AK8SFHBQOQvb6DzTqXD+p9N/EIGX0sVqGG8lfwtBrA6RAaJgbtOkczIy+Q5q3hsCGi+gkmfMlODqdSrTAPuyd7m2VvW4zf2hRRBbH4fABrCC1smS4QInl1A08lRpcNBpstq1pM72H66LRVMNnBAls8tfUJ1HhgFPJmdYQDIkDYAxG3JXtJwZAcNJa13NocfgCSp8JgiGSNwD6LSf6SBT9mHOiImRMctNLclA3gYAy56hGkZgBHiAD6pFTTxmmpDI1GjNlxh3V0T4lrXesqJ9McgPD6deqI8QwuQloFo0i0RpHJDwJkST8PUxJ+K83UajNxvaz/X+TdFYva+CEmQ2ROh/7T6dF1sSesfn8foE159Cmh90Sqq2Hb+0/kX4bvlfVibPYdQJ+En4xHmnNAynaASDpEA6KFjZsNh8tFMKUWJnpaPQCVSmr3TtZv8AP695Ti7Wa/g6WzBI0Pzt8yPglMtIMXiPAnLN99/NS1aVr6Re8euyZTIJHTSPh+vBNoPdbDv8uvz+AE4vNjrqMjQcxIEdPLZd9mHQNQb35DXzvHmVZBA1MKbhuBz5nNvJ62F48Ju7+5b6WjSScrtrIqdRXsupE07KfDYYVCQeRjxAJA9IRCnwc7hXeE8EFN3cG7n87k5j6p+1pguYBbwgGrSa62fP/dlDSAeY3jojOI4W2k1r22eHsDYETmc1pZ1BBNuk7KTi5oe3Y15AaG1Cfe7pd7NzIIuDyI5K/h+GsBD5e8j3S95dEjUA2BjfVb4xxgyt3bLjdUO4Kf8A09L+n6lWMXh80EVKjI/gLR5mWlQYfhnsw0NqVC1ujSWlseTZ9UeLkyWcySjJSRlGexVY80LrPKSSJkQ2kwQDupIXEksMeGrpakkrIcyBTBgypJISxzGBWqbByXUksss0wrVMLiSauACy0JySSpkHLkJJIWWgB2lYBlO5B9Ij5rP0QkkvK67/ACGdOh/5kdQaqLKkksaHEjLaKbD3ddJJNQDHcV1aNr2SwrQkku9pktiMszUcIpCNEbYwJJLpLgyS5FUamN1SSQyREWw7ut8/n+aickkmU/SgZckRTWmySSuZCNJJJDc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data:image/jpeg;base64,/9j/4AAQSkZJRgABAQAAAQABAAD/2wCEAAkGBhQSERQUExQWFRQVFxUYFhcXFxcYGBsXFBgVFxQYGBcYHCYeFxkjGhQXHy8gIycpLCwsGB4xNTAqNSYrLCkBCQoKDgwOGg8PGiwkHyQsLCwsLCwsKSwsKSwsLCksLCwsKSwpLCwsLCwpLCwsLCwsLCwsLCwsLCwsLCwsLCwsLP/AABEIAMMBAwMBIgACEQEDEQH/xAAcAAABBQEBAQAAAAAAAAAAAAAFAAIDBAYBBwj/xABDEAABAwIEAwUFBQcCBQUBAAABAAIRAyEEEjFBBVFhBiJxgaETMpGxwQdC0eHwFCNSYnKC8RWSFjNDorIkU2PCwxf/xAAaAQACAwEBAAAAAAAAAAAAAAACAwABBAUG/8QAMhEAAgEDAwIDBQgDAQAAAAAAAAECAxEhBBIxQVETIjIFYaGx8BRCcYGR0eHxNMHiM//aAAwDAQACEQMRAD8A9OaITsyizrheruCS5ks6hzJZkNyE3tFzOosyUqiyTOuZ0yUiFLkJJXM6Y1pO+/P4LMcf7dsw1X2YZ7Qj3jmgT/C2xkjfklzqKCvIJK/Bqsy7mVPhXEmYimKlMyDqNwdwRsVbhEpJq6KsOzJZ1A7FtBjMJ8VVr8RtLQYmC7YLPV1VOmm2/wBBkacpPCCQq+CeHiCTaNVmH4txdMk+P6sjOAx2cZXa/P8ANc/Te1YVqjg1bsx89M4xuXsyBdqaOMIa/B1BLQc1IgDNuCHHQjkSAfmcyrsLtJmWx5iz7R8dRfkr0qZcNWvY+m7xsY9EVwv2tM/6uHe3qxzXj4Oyla/iHC6VduWtTbUbycAY8Dq09Qslxr7MmVINGqWZRAZUAezyd7w8TmRYZQZwf2i4Kp/1Sw//ACMe31gj1RrCcao1f+XWpv8A6XtPyK8Y4v2PxmHkmlNMauplzm+Jy3Hm0IJSJNiBt96/mI+almUfSAcnNqrwKjxGtSgNq1aZgEBr3ixuLAojh+3WNZpXc7+trHepE+qEux7k2oFIHLxzDfarim+/TpP8nMPoSPRGsF9rzf8AqUHD+l4cPUAqrEPSwnrG4X7UcE7UvYf5m2+aLUe22Dd/12D+qW+pEKFh6V1U8LxSlU/5dWm/+l7XfIq2rRR1JJJQoSSSShDK5kpUYK6CoQekm5lFVxEA9AhlJRV2WlfBJVxAaJKh/wBTZyPp+KoYuruSQDpOhg6wqrDJG4+H+Fw6/tGe+1Pg2QoK15Bg8Vby9Qk7ioA9yfNDDWL3+6DJAA9AAQZ+K5UcWyWjKJjWRO9yEr7bW5bx+C/YPwYdgb2t47UIFGmHDPfuAl0Da3M/JZOlIu4ctfejb5rQcT40QXgsbEFpdOVx6CB46QgXtC4hrCMsa2J10B0O9wn2bW5u795mlh4DfAOIllXuO94QTEg6R8Dv4rQ1MQ4+9fxPyWa4KWMf37/w960ugEGdyOuy0YcNhtfrpMLNWhKXpeOw6i0lk7+0QLWjndcOMcRBNvH0hVcXjsjbMc8nZjZIjz0/BDMT2zpMgGjVDh90tc2es6G/X5LPTo1amaeUPlOMfUG6tZ8c9OtgFyjj8uoiPEeqA/8AFB9k6qKP7tkZ5ecwuB7sDc6TJSZ29o5gCYB0JDiJPS+m60vRz5kv9g+PFm4wfHWkd7u9SD8ZRYHMBlu3WQbLCYXGtqjNnD82kE5baXG3RXcLxd2HdrYzmb938j1WmjrNrUZ/yLnSvmJrixchVMPxym8A6SrwINwutCrGfpZlcWuRqp43g9Gt/wA2kx5Ghc0Fw5Q7UeRV2FxNvYEyfE/szwtUkg1GE8nZhPOHyfVDq/2XgMysqNLh95wc0+JAJHy28906qqWM4kGhW5dyrHmOM7C4qn9wOHNr2H0JBQqpw6o3Vjh5Le8R4qXnVCXuSnUXYYomRfhTuD8Co301q3BQ/sg/hHwVqoibGZaY6K7he0+JpWp16jege70EwtLhOzxqmAwHyWp4X9n2Hj980OnZto8wmqSfQW42PPR9oGPpGRiKjh/MQ70cCtVwn7U8WSA6myqdwGkO8g3XXktS77M8G4d1p8ySPgCEPqfZuW5srWwQR3atVpIOsgmFb2lZLbPtIfF8DiZ3hro/8UkK/wD588fdr+VdseUpJX19YDsg7KiL72TqlQc0hSRgHIJUgpWT2U1Bi8UB3QYJ1PIb+cJNecYQbkHBOTwC8W8EMDjAa0tveCCTaOkdVEHUyHQ42Ay6X522+PPVQVKLqzyQDAmANBF46WBSZhsnvjcaEWG8+ngvKttvdbHc6aSSsWKNMgtMgHa/qN/NLE1RsSdyn+0HkTrvPInldV6xkkz5z+pTbqEfKC1fkwnG6JdiHMJcQZIg7GDfpqIUtEQbjKwDLlkE622tvYK7x6o72wygBpAO5O+m3JVjQyPiC54ILnRLZGsc9fmuhGXkRhkvMwjgsK59RosDLvKBqdfDREcFg3scW/C1jfa6r4ZxhzQQHPdmcZuZ91sbDoi3DMaSZcZaJ1BEEeI0CWoQY+DaRFxLBBozB8G1o1532Xl/HcLVD6pylrRUlhzH3XAn4afGF6tjKjasEGQTIiJgDlN/JQYzhzHkh7pBsTAP5gxFoV05+FJ7UrFzhvWTyLAilnzPzHMAH5XZQQYJ2JzAgfBJuFDHucHzNm5oBDCf9rdY18rrXcR7HUqRc9tySQGvPdE3nu30BHRUMNwyq6oJpSwESacOHSSTB3sSFvWrUTM6LKvBsTWZVzUTlE96SQ1w2GX43AXpVFoqMBtMCYM+U7rjOAUbdwNMCR1/FQt4nToggiAJEbk6QI3XB1Wo8eadjfSp7FZBIYDKAWmx2PqpsLxh1Jwm7PvX57jZZp3aVzjDGlpmzibx4DQ+afjBUPecS4Hf8UylXkpJcMudLGT0Opi9Mt8wsdufyVXFYhwEki14v5rO8O4w4sg7QuV+IEr0aldXOftswni+KWsUDxWNJUdSsSocqGTuEkNJXMimbSRLAcJzaqkrltgunhSdAjXDOzpdd2iP4DgYGyKNw8J0Ydxbn2KeFwbaYhohWAnlqbCYLJKdUhXKWKB1Q9da5SxAp7QJIf7ZJVYgDFOdVM1q4xqG4/GScrZgep/BZtVqY6eG589F3Dp03N2RNxDH5RDTfchC31hIuQCDJ8fLoo8RUFgNd/oFG94AHPwXmqmonWm5S/o6MaagrIkoUm0z7R5mIIaDcnbMdhzFz4LlCg6u5zyCQJJMgCTJNzuh9Wuc3eiEeZx+n7Noa3IWgiNjO5M/5hVSUG/M7JdO7Lk2uAdiKlzuNvluEsXiqeVom4uXTebER4ARfr0iLFubmMSGm8cgdFSrNbOluv6ulJuLfBfKK1fFU/bNcRLRNvGY5b3XWYgAGJH8RcdpMXnSD6oXjHCbbKu6hmw7v3kDOC6dobAGskSQt9OTlGwuVJPIa/4rYx5Y2gAWkjPnDtNxAHzVh3Fi5jAGwHjvWk9W/NYvCvgxz329FsMFi2Fo70ECBt4nonym7WD2KNsFimQKkgZWgg676GBsFfZUDjFzJ08fHfRUqBDiSbzvzV1rGzbQ9R576rA5S6cBj63CmPLhDQIAbJM2111Q4cG9m52USBrMifBXqjMomCWgxvI5RsQrGc5gIkfSyCpLHBErAjHYWsR+6qQIOZpAkeDkCp8NfmuCbgEzOvVH+MYkAlrTEibW7vPXcp3DKIiQAeYS4txWBu5pFfC8OLTyvoRyRyhUJgFoI3gKGpYIe/FkWlKcmweQ5g+DAE+iVXg7T7rh8QgLeONpNLqroGw3McggWP8AtGflilSYGzBLzmPwkRytPiu3pdVXqRSUcLqzFVhCDyzangx5FJnC1g6fbyoAHCu9jrywNY5s3gCw6fHVaHs129ZWDvb5WPEmw94CJsL5r6Dy5LRVnqYrdFL3rIuLpvFzWYbgSMYXAhq864j9qJpEtw7JE+9Ua6OsNkEbanfRWOD/AGvkkCvREWE0iZv/ACuJn4hbKVXdG8o2Ey5tc9RoqV1NDOGcVp12B9JwcD8R0cNQUTo1NlpTTAsQVKShc1E3U5Varh0RRSIXFK5ijIUIKVxJcVlFYMQfHcMczvNBeNwPeRsJVTYwsup08Ky83QZTm48GQxLbj92afMEk+d9FBUpzYa/VWcXhqtRz7gRGvUgCPihdOo+i/wDedC07GOR5rzlSiozfY6MXdEnF+zFcMNhIju5hmv8ALULDVcfXYTDzY6G/zXrh7T0cVTcx5cydgXEEHXTXwKzVbs/TqPLaLS6R94Cf5jGggLQ40o22ZT/N/oSFRrEkZWl2vBA9oHA6WEi3LceCuUeLsqjuOnnzHkiXEfs9pimS2oDUbOZnKOvn6LIV+zNamczJE6EbxbzupKhSfufwDTi+A7lANwD4qTDcIzzAEj6/5QDBcaq0nd9uYjeB8ua0nD+OU6jT+8BtdsgEfVDscM9CSuAsVw4teRyJ+KM8Mw2VsujoN0RxAplotN5kxyt9fRdova4aHNtbXxhBOd8Im5tFpjwMpki0gbk/RV31Wl9gQ7eDbbTkVYx5hrCBcCI8bn5J/BqBaZjX9CEpu72lrCuEcNUzUy0xBu64m5ETOh0UnEBJd7PLnIH3hqIi2vooatEU5qEOJcdDAjW8SZCiwvFQ58DKHFrtDJtaCf1oU5pSW2QPvQAwuFc95J1Jgzz0hGqFBzJNxFgPHVEeHMBYPaE5rybfPknVHiHFm0QSL+U7pUqLSTTLc7sA8XxhaIdOY6CB7vMnWUKqYiGyfIXJJ5AC58lfxGHzVC4yfGVx4Y0zAmInpySPK+QrtcADi2LNQMcKQsxwPtGWJZ3tJDhqbi6AYpjnMDhlhphzQ092ZiL6H5ra4zC+1aD4kef+FQf2fbAnVdKnrLY4EeBF5ZiqVdzHhzbOHUj5XHxVzBV2PYKNSWg1WFjpblY1zv3hJImwmNvBaKr2Rkd035Jg7DvGq1LWq1wHp4Ge4jjmZ3Cmw5A52U5jJAs06TcAG86qzw4h597JyBBP0Whw3ZCHAOG02v8A4RbCdmWAkzZsyY129UqprlwkT7PFBXsBVLahLnQ0AtAbIDs0OnKbgtgiCN7HVeiUqgOhnwXnOGoBhlsjkjOCxrgbGCkUvau12kroktN2Ny2okXLPYXjxBh48xr8N0cp1QRIuCu3p9VTrehmOdNw5OVBKqParbgonBaRZWSTy1JWQqgKrxDiTaQM3dy/HoljOJNp2Oqzr8ZncSYPjaVy9ZrFDyQfm+Rpo0t2XwU8TjS55duTK7mDmkPGYcun0uQm16NpiDuNukBBcZ2mo0pBdMTMaCOo8viuFThVlO0cm2TilkuHhgYc1GQReHG3SJuD0JPkoana4Ndlqs9m65LrjXc3j4Qsrj+3rjOR2UHUNubfzO+iCspvxMuc5uXVziQT1JvPxjxXVhopS9eDPKuj0g9ocPAiswyD97lr1hP8AbsIBY5rv6SD4g8j4ry80Awg5jYiSRa0XgxG9jGuyvYHGZX5mEgj3nGGiDEgM+I2GiGr7Pik2pAwrSk7WNJxrH02NMxmg+q8yr1XmoXtJF5EI/iWHEPm+tuRvyV2h2YLtoTdNt00fM8mmUdxTwfbqsxoa9jXNFrEg9ea23Ae01CsBlMOGo0KxnEezJYARBG8bFBq2Bc0yJHKLFHOjRqq8cMiTXvPcMNLhIInbT9FXadV2ZgmMxjaevqvIuzXaiuzMHvc8NAIBgmLzBOu262HCe21Oue4SXx7pFxzMnw2XMq6epSfVr3BrJoONyJAcc7reQsT0sUEZwhwggTuiVDCmczzfXX4eSIh4AN1zpVXuskNWEU8NWezu3c0xPKSLongiC0kQAPeEbc0JdxeJEgAkWJ1ImNPFdwdKo4vJJa1wygCLg622T4VJfeBcS1xDiNNuVshpcQASNM30uojwIF7szhFucHnopnYNsAFokGdAbibz5qY1vJBKrGD4uybexXOAOVoLmZoE5Zjl5KvU4eZkQ4DqPxREvGlo57qLMBv9UqVa7vgtRKAov5fJIAj3gfOVdqYho1KYMaz+L5JbqF7RtIiZhTNMuPe11tbwhJmIpncKdlJjtI+KuMt2EC8FcmDBUlGorNSkxwF4I5KvWwhaAdjuhnTad0WpIvHvC2o069FHhOL1KZs4jpt8F3h+LymCBtFgdOp0m6r433pGiduaipxdmDa7s0azC9oabwJkHfcK77VpEgiDusAypckAREmel7ckd7NY8OJad7ien+V19D7Rq1Kipzs13MlbTxityD3tG8wkn5RySXocmEEcXwAqMgG4uJHp0WVqcSfSzUzl1Mtc1roOhIzC2my9ADjEbeCEcX4BTq3ey+zhqsOq0niPfF2Y6lV24fB5l2q4zkw5pyGGobvDZc1onS4sdCJ0C8yxNVwmQ4t2InKXc5IvYGy9Y7YdlsoGaSNGulwBjYwdbrNYbsjnImMsaa28Cs9CpDTx2zWRkouo7pmGqtJDTAzbAawdzG6t4DgteoQA10SIAF7kAAWXpuA7M0maNnxCP8OwzWuDpygdM2o/h3B0IVS9ppvbFEWnSyzzF/AazXQabgfeAIgibzA+ae7gLi3MR4/n4r2NvC6LYe97RG73NabX+9baPMrJ4jieGAj29KTcjO2Od7yT+CVVnVWbcj6corCMzwnhBZ3sthzHNaF9MgCwEQDEagCdFB/xJhG61qenjGk7fJVndrMILftDP+78Fhn40/uv9GN3Rvyh2JwgcDOm6o1OCCowiO82x6g3afO48QVO3tLhTYV2ev4KSjxWn7Rpa9paZa6CPdOh8iB5EqoKtDFmvyYSkujM63ghpvJPL6g/RZysw0ahyGCCQI5Stxxfi7H1GspQ8ztfyUGH7CvrOzVDkbMnSYW+lqdkb1sF8hHhfGnVKVMCXuIEht4I1k7eaP8A+lO0c6xFw2x6ieSdhqVHDsDGxDdAPx3PVC+I9sKbJGbyaJPouLJ75vwYjIpsLU8FRpTDWt8pPxMlI8aaNOcarHP7W0nC4MnmDPoVG3jFJ4s4dbwfVF9lqvM7jVGPU0uL41UccrW355gfCFWq4yo2zyRyIjzQ3A1DVd+6moRa14+g1XcTRqZwHhzToJGp6bHyReBZ2aGJxXYJsxZylznHKPGY8kGq8bIfIe4iZGtr6G8efyVfEYs3aXVDEgtaDtzAA9U3DVpuKbj1LU+FBRV2i9yQapcfa4EO3HVV3tzGWzH62Q9+JA+6rGAxMguIhosPHdR0tqugbpZiXaQc0SX+v6Cu4Li7Wh3fBkRe41H4bdVnuOUdHGf5SAcrr3HRw16/BD6TkUaCkt9wH5lk2zMcBfNaYsilPiOYCNBz9VhKWMOXLsiXDsWQUiemUcoXKJu6QzNBFyIn8133trfJUeG4w9PP8UziGPJytadB3j1O09EmNF1XZCW7E2IfDntbce7Mjw+a0vZ3hPs25jcn0Wf4Fw32jpOgW3pNgQvR6LSxpK5hr1L4JJSXMy4umZS4aCaRaNlOuPjdEVYF43Ate0tc0EEXELD9oOHU8GA5rgGOPuk3B/lGpC2XFuK5AQwiRq7UDp1PyXmHaXDPe8vcS4n7zj+rJVXTxqxtIKE3F4KtTtNJhjf7nX9NlRxeMrOEmpLeWnyVJzI3T6VQpMdJSp+mI3xJPqCXueXOiiwjTM97WX5iTJ+CgqcNj3zTHRjajiPNwaPgUbx2F9s0Na7JcScocY3ygkCUMxOCoMBz+0qFu9WrDfJjIt0kpzvbHwt/sH8So80m/fcY6U2fMuUFSuw6Sf7p/wDCiPmpaNYExTpN6ezpFx/3EH5q2KFWO8Cwc31Az0BS3Lb6vi7fBINZ4+QKOGedGO8m1fqQonYB03YPMx/+iIuozuw+Gd6Z+yUxrPlSH/2CLe+/z/cvb9YIcDgqlN7arGUgWmRnrDUdM4JW44Nxh9ec4awCNHh0neLaLLUMJRd9yu/o1gk/CFP/AKZRY4PdQqsA0D8oJPWXSufqaca3rWVxj/odC8OPr4Gl4zVDQWtNysseHlx5rScOo/tADyCGnQHVF8PwoA2F1yPHVC8VydCEsGUwvZIuubfP4LQcM7GUmmXDMdYN/NHWYdrBJv8AJCeJdpoBbSPmPosz1Nas9sWGt0uAzTw7KYiQBsB0vom1OJUT7zpvp1WMwuPe8klxJIiXbCQTGw0upsTjXmIaPZi0i8uPyFlPs8uHIvw7PJpKuOY092nczrvz11QfiXFO4SQGDQARr5KNuIIaHOiAPU9PBP4dTZWqONVgg+4ZIYD1y+ITKNDN2BKyBOCwHtnXJAJDQQOev4I6zs24ZaYaS1sd4TcnWbckcwHC2sIBaGkXEe6ZtIO3nzRHG5qbA1kzYui7gNtPBbpPyu/QS6jbwDaXB6cZHszNIMgnnaxF7WKxPEOBuovIIMScp5gfWInxW9p1TEuO9lziFD2tBzYkjvCdbakdYlYIVtk7dGGm1k89p4aUSwWBMq/RwIRShgwGk76J0XKtLZEqdTaiu5xbABvv+Ckw9CSAk3C3sjvCeDmZK6+n021JGGpUCvA8BkCNgqChTgKWV1IqxjbuOldTZSRAk1TigEwJWP7TdozT7oM1CLn+EfifT4IrxPGCjSdUdsLDmdh8V5riMSXuLnGSTJQyWS0aLhnEC8DMfCFYxeCztPP9QVmsFWgg/qFtcE8VGCNdCNfMpydwWrHnGPw2VxHJD5grc9ouBz3m+Z/NY3E4Qg9VGi4yI/aeSHuwFP2uZzcznbkTy52RHD4So92VrS53ICT+XmpcXwYtj2rSSNtB5lJdo+obl8AXHuq06mTNm90hrDs68EMNipKWDfcuDWTsRf5kogahFmw0cmiPXU/FMbTWd1I/ciNVN/eY2hhQNS53QWH4ozguGNyl7hZo0EE+EumFSoUSTZGqeGdlDBYGZPS0pNSe2DnLoHtV0kDQC7utLndJOUeWiuYHs43NmeATsIsEWwvDw0QAroYAJK83PUyfDNqSKrMKG+H60VXGcaZT7oueQEn4KLifGhBawydEEa2DIBzE38UiFLe7yNMIWV2WcZxGpVzC7W8t/Pr0VNtGm1pLSS7Q6ECfJPr1X1BlFpPeMGyfgsFlOv5rXFKKtx7hjmkge5pdYaDYbq1ScKQl5vPdHJHKGEBIGngPE+SF1sEXvP8AC0kDrG/VMUtyu+BUqu7CIKVI1sxcYywQ2NRMG/OStPSwBpUMzIB7skX129VT4fhoOg00OiLMaW0TJmS30NtN/wAESqJp27GeTbG4fGw3K4OudZsPCbjwREHNTg6gWO9tFSo5CO+XN8pXW1iGga9Y+qz+NJZbwVZMjGa+bTSPwRCg+Lnl9D0uoYDrRfmmh5YRPkfzWWWXkYSnggqVMzIEkuLeutvwRjD8E7sOFyZtohVPH5XgjUHWfnzWswWNFRsjX9aLs+y5U7uD9XzMWpUlnoDqPBGtMwiFOjCmIXF6FIwtnEgkkiBOpJspKyGL7cY3O1kGGh72tA+9kgPd/uOUeBWSYFf45xEVHtDbMptDGeA1J6kkk+KEvqx0QvkNcE2aDqtR2Y4hDrmG7ybdSSsTTxDqrstFhqOmLWb8d/ALecA+y51SH42pI/8AZYYb5/n6I445KlkM1eO4eoTTotfiqh2pCW+dV3dA/pmFTrdmi5pdWLaTZj2dK7idYfVPePg2AtYTQwlMNY0NGzW6nxP1KyXFuJE963enS8Qd+qVUqW4KSONqU6LctNoaOg+fNBOKvDwZUeIxvVBcdxS4HNJUsZGxjnBSrUoKdSoSnC+qI0aIBy2JgSRsDeFW0Y5DsBg7o4ylACptqBggaqVz3PG6w+0I1JU9tNX7hUmt12W3YhrBJN0Lr4wvmTCZiJbcmSg2OqP1zH4rkR0NRrzYNkaiTwWv9PYTJJgXgfJMxFSm2S6BrqY1QcYt8xmN+qjOBdUN7nn05Jr0+31SHqbl1LGK481vuDN8viU3A4urVeDFuQ085CmwvZ8kiYF4k/lK1mA7OhtIHKcxEi1oDbaA3Mzsi8iVoopySB+HxVQScrQCIgj6iFYoQToB0VhzLpzKY8DvyXPlUcsA2QnUhty9VL7UlpabyuSOUc06jTBcAbTPyMeqWm08FDGVQBBv+uafUmBGl/VR4ilkdBkix2nQH5p1TGyRGgEX/DZMsrO5X4FXEl8dxwaQd25h1BEj4yrTKloOnL8Ex7dwuU33uYuBfT0ul3fAZO2d9DJnU2GiMcGxfs3wfdOvRA2Oib6fNTYer9PmijNwkpR5RUluVmb0lcKC8E4mXdx39qNFew0uojqIb4nIqQcHZjZSSK4tYo7K4uSkoQ8ZwGFq4h+Sg0veeXujnJ5enULYcM+x1ziHYqtO+Rgnyk90fA+K3vCOEUsLSyUWgW1OriNMxA/xsFFwfjprF7XsDHsJsHFwc0OcwkEgfeY4acuau9uCXO4Hszh6DMtJgbp3tXT48uggKLE16lIGRbQHUJM4452JNJrBkaHS8uMy3KHBrYgw54Go0PJDO0fGR7uYADS+p5oWrlXA/EseSTJk7lAsfxAkAHQafM+amxuKQDE1i47pDpjYnK+JJVUtkzunFp5FOFM8iiskHc4wwrFKuQbfFQZVKykeR+CBhBLB94ok/FACBqg+HJFlbo0yqvYE6KBcZQ7itGLLS4eiIlCOK0ZclzjgZCWTOU2DMJ0la7g3CWuaecSCdLRI6GLz0Wd/Zb3Wj4NWLWCwIFvfIcYsR7sXBi5XL1NPiXT8TR4nQn/ZA3bREW1u4CNQACbag2nmCJn9BRO4o0uL8szoD8DPUaeSqYniwcMoAbPvR008FzILZuz+Vht72GVKUGNUnP5pgrTG/wCSYao5rO4voMuupKRZS0DDhImx8uviqodzv+rKejiR3ucRbaP8BHCN3cFsZVdc33P1UOZdfWnqoxdC02yXLRrO6HeRrpH0TBTBAuBr4/r8FVE7Eqak6Nb/AK6K3cu5M0AeSXtIKjaSU4iNUVLTzquyWO4MppF3h1d2cFus/ryW1pvJgz5dVgqby0iPRafg/EQ9uoMawQV6XQ6XwE83uYK897DBK4VDiGPIGRzWnfMzNb/cIUfDMQalFj3Rmc2TFh5BdS5kLMpJkpKyF5tZZ5ge2mKtIZqjKuJGWYzMfVfIvycGu/tKu1MWADJi22vkgRxHswQHvcCSYcQbuJcTYC5JKtgklbECk9jWmctF4c7+JzqjHPPm4krP4rFBxLg0X3MAmLbAyLbp2Krd7MXHcRIiDeNOgQ97HO90GPID1EoWEkypiq22gn0J+Sq1HGeWiIO4a4/wrn7GRqRPn9EAfCKT2k/reSPTRSBvX9fBXW4Lc/KPDw8FI3Ccp9PnE+qhOhQNAk6foGFM2nO3p+r/AK8SFHBQOQvb6DzTqXD+p9N/EIGX0sVqGG8lfwtBrA6RAaJgbtOkczIy+Q5q3hsCGi+gkmfMlODqdSrTAPuyd7m2VvW4zf2hRRBbH4fABrCC1smS4QInl1A08lRpcNBpstq1pM72H66LRVMNnBAls8tfUJ1HhgFPJmdYQDIkDYAxG3JXtJwZAcNJa13NocfgCSp8JgiGSNwD6LSf6SBT9mHOiImRMctNLclA3gYAy56hGkZgBHiAD6pFTTxmmpDI1GjNlxh3V0T4lrXesqJ9McgPD6deqI8QwuQloFo0i0RpHJDwJkST8PUxJ+K83UajNxvaz/X+TdFYva+CEmQ2ROh/7T6dF1sSesfn8foE159Cmh90Sqq2Hb+0/kX4bvlfVibPYdQJ+En4xHmnNAynaASDpEA6KFjZsNh8tFMKUWJnpaPQCVSmr3TtZv8AP695Ti7Wa/g6WzBI0Pzt8yPglMtIMXiPAnLN99/NS1aVr6Re8euyZTIJHTSPh+vBNoPdbDv8uvz+AE4vNjrqMjQcxIEdPLZd9mHQNQb35DXzvHmVZBA1MKbhuBz5nNvJ62F48Ju7+5b6WjSScrtrIqdRXsupE07KfDYYVCQeRjxAJA9IRCnwc7hXeE8EFN3cG7n87k5j6p+1pguYBbwgGrSa62fP/dlDSAeY3jojOI4W2k1r22eHsDYETmc1pZ1BBNuk7KTi5oe3Y15AaG1Cfe7pd7NzIIuDyI5K/h+GsBD5e8j3S95dEjUA2BjfVb4xxgyt3bLjdUO4Kf8A09L+n6lWMXh80EVKjI/gLR5mWlQYfhnsw0NqVC1ujSWlseTZ9UeLkyWcySjJSRlGexVY80LrPKSSJkQ2kwQDupIXEksMeGrpakkrIcyBTBgypJISxzGBWqbByXUksss0wrVMLiSauACy0JySSpkHLkJJIWWgB2lYBlO5B9Ij5rP0QkkvK67/ACGdOh/5kdQaqLKkksaHEjLaKbD3ddJJNQDHcV1aNr2SwrQkku9pktiMszUcIpCNEbYwJJLpLgyS5FUamN1SSQyREWw7ut8/n+aickkmU/SgZckRTWmySSuZCNJJJDch/9k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data:image/jpeg;base64,/9j/4AAQSkZJRgABAQAAAQABAAD/2wCEAAkGBhQSERQUExQWFRQVFxUYFhcXFxcYGBsXFBgVFxQYGBcYHCYeFxkjGhQXHy8gIycpLCwsGB4xNTAqNSYrLCkBCQoKDgwOGg8PGiwkHyQsLCwsLCwsKSwsKSwsLCksLCwsKSwpLCwsLCwpLCwsLCwsLCwsLCwsLCwsLCwsLCwsLP/AABEIAMMBAwMBIgACEQEDEQH/xAAcAAABBQEBAQAAAAAAAAAAAAAFAAIDBAYBBwj/xABDEAABAwIEAwUFBQcCBQUBAAABAAIRAyEEEjFBBVFhBiJxgaETMpGxwQdC0eHwFCNSYnKC8RWSFjNDorIkU2PCwxf/xAAaAQACAwEBAAAAAAAAAAAAAAACAwABBAUG/8QAMhEAAgEDAwIDBQgDAQAAAAAAAAECAxEhBBIxQVETIjIFYaGx8BRCcYGR0eHxNMHiM//aAAwDAQACEQMRAD8A9OaITsyizrheruCS5ks6hzJZkNyE3tFzOosyUqiyTOuZ0yUiFLkJJXM6Y1pO+/P4LMcf7dsw1X2YZ7Qj3jmgT/C2xkjfklzqKCvIJK/Bqsy7mVPhXEmYimKlMyDqNwdwRsVbhEpJq6KsOzJZ1A7FtBjMJ8VVr8RtLQYmC7YLPV1VOmm2/wBBkacpPCCQq+CeHiCTaNVmH4txdMk+P6sjOAx2cZXa/P8ANc/Te1YVqjg1bsx89M4xuXsyBdqaOMIa/B1BLQc1IgDNuCHHQjkSAfmcyrsLtJmWx5iz7R8dRfkr0qZcNWvY+m7xsY9EVwv2tM/6uHe3qxzXj4Oyla/iHC6VduWtTbUbycAY8Dq09Qslxr7MmVINGqWZRAZUAezyd7w8TmRYZQZwf2i4Kp/1Sw//ACMe31gj1RrCcao1f+XWpv8A6XtPyK8Y4v2PxmHkmlNMauplzm+Jy3Hm0IJSJNiBt96/mI+almUfSAcnNqrwKjxGtSgNq1aZgEBr3ixuLAojh+3WNZpXc7+trHepE+qEux7k2oFIHLxzDfarim+/TpP8nMPoSPRGsF9rzf8AqUHD+l4cPUAqrEPSwnrG4X7UcE7UvYf5m2+aLUe22Dd/12D+qW+pEKFh6V1U8LxSlU/5dWm/+l7XfIq2rRR1JJJQoSSSShDK5kpUYK6CoQekm5lFVxEA9AhlJRV2WlfBJVxAaJKh/wBTZyPp+KoYuruSQDpOhg6wqrDJG4+H+Fw6/tGe+1Pg2QoK15Bg8Vby9Qk7ioA9yfNDDWL3+6DJAA9AAQZ+K5UcWyWjKJjWRO9yEr7bW5bx+C/YPwYdgb2t47UIFGmHDPfuAl0Da3M/JZOlIu4ctfejb5rQcT40QXgsbEFpdOVx6CB46QgXtC4hrCMsa2J10B0O9wn2bW5u795mlh4DfAOIllXuO94QTEg6R8Dv4rQ1MQ4+9fxPyWa4KWMf37/w960ugEGdyOuy0YcNhtfrpMLNWhKXpeOw6i0lk7+0QLWjndcOMcRBNvH0hVcXjsjbMc8nZjZIjz0/BDMT2zpMgGjVDh90tc2es6G/X5LPTo1amaeUPlOMfUG6tZ8c9OtgFyjj8uoiPEeqA/8AFB9k6qKP7tkZ5ecwuB7sDc6TJSZ29o5gCYB0JDiJPS+m60vRz5kv9g+PFm4wfHWkd7u9SD8ZRYHMBlu3WQbLCYXGtqjNnD82kE5baXG3RXcLxd2HdrYzmb938j1WmjrNrUZ/yLnSvmJrixchVMPxym8A6SrwINwutCrGfpZlcWuRqp43g9Gt/wA2kx5Ghc0Fw5Q7UeRV2FxNvYEyfE/szwtUkg1GE8nZhPOHyfVDq/2XgMysqNLh95wc0+JAJHy28906qqWM4kGhW5dyrHmOM7C4qn9wOHNr2H0JBQqpw6o3Vjh5Le8R4qXnVCXuSnUXYYomRfhTuD8Co301q3BQ/sg/hHwVqoibGZaY6K7he0+JpWp16jege70EwtLhOzxqmAwHyWp4X9n2Hj980OnZto8wmqSfQW42PPR9oGPpGRiKjh/MQ70cCtVwn7U8WSA6myqdwGkO8g3XXktS77M8G4d1p8ySPgCEPqfZuW5srWwQR3atVpIOsgmFb2lZLbPtIfF8DiZ3hro/8UkK/wD588fdr+VdseUpJX19YDsg7KiL72TqlQc0hSRgHIJUgpWT2U1Bi8UB3QYJ1PIb+cJNecYQbkHBOTwC8W8EMDjAa0tveCCTaOkdVEHUyHQ42Ay6X522+PPVQVKLqzyQDAmANBF46WBSZhsnvjcaEWG8+ngvKttvdbHc6aSSsWKNMgtMgHa/qN/NLE1RsSdyn+0HkTrvPInldV6xkkz5z+pTbqEfKC1fkwnG6JdiHMJcQZIg7GDfpqIUtEQbjKwDLlkE622tvYK7x6o72wygBpAO5O+m3JVjQyPiC54ILnRLZGsc9fmuhGXkRhkvMwjgsK59RosDLvKBqdfDREcFg3scW/C1jfa6r4ZxhzQQHPdmcZuZ91sbDoi3DMaSZcZaJ1BEEeI0CWoQY+DaRFxLBBozB8G1o1532Xl/HcLVD6pylrRUlhzH3XAn4afGF6tjKjasEGQTIiJgDlN/JQYzhzHkh7pBsTAP5gxFoV05+FJ7UrFzhvWTyLAilnzPzHMAH5XZQQYJ2JzAgfBJuFDHucHzNm5oBDCf9rdY18rrXcR7HUqRc9tySQGvPdE3nu30BHRUMNwyq6oJpSwESacOHSSTB3sSFvWrUTM6LKvBsTWZVzUTlE96SQ1w2GX43AXpVFoqMBtMCYM+U7rjOAUbdwNMCR1/FQt4nToggiAJEbk6QI3XB1Wo8eadjfSp7FZBIYDKAWmx2PqpsLxh1Jwm7PvX57jZZp3aVzjDGlpmzibx4DQ+afjBUPecS4Hf8UylXkpJcMudLGT0Opi9Mt8wsdufyVXFYhwEki14v5rO8O4w4sg7QuV+IEr0aldXOftswni+KWsUDxWNJUdSsSocqGTuEkNJXMimbSRLAcJzaqkrltgunhSdAjXDOzpdd2iP4DgYGyKNw8J0Ydxbn2KeFwbaYhohWAnlqbCYLJKdUhXKWKB1Q9da5SxAp7QJIf7ZJVYgDFOdVM1q4xqG4/GScrZgep/BZtVqY6eG589F3Dp03N2RNxDH5RDTfchC31hIuQCDJ8fLoo8RUFgNd/oFG94AHPwXmqmonWm5S/o6MaagrIkoUm0z7R5mIIaDcnbMdhzFz4LlCg6u5zyCQJJMgCTJNzuh9Wuc3eiEeZx+n7Noa3IWgiNjO5M/5hVSUG/M7JdO7Lk2uAdiKlzuNvluEsXiqeVom4uXTebER4ARfr0iLFubmMSGm8cgdFSrNbOluv6ulJuLfBfKK1fFU/bNcRLRNvGY5b3XWYgAGJH8RcdpMXnSD6oXjHCbbKu6hmw7v3kDOC6dobAGskSQt9OTlGwuVJPIa/4rYx5Y2gAWkjPnDtNxAHzVh3Fi5jAGwHjvWk9W/NYvCvgxz329FsMFi2Fo70ECBt4nonym7WD2KNsFimQKkgZWgg676GBsFfZUDjFzJ08fHfRUqBDiSbzvzV1rGzbQ9R576rA5S6cBj63CmPLhDQIAbJM2111Q4cG9m52USBrMifBXqjMomCWgxvI5RsQrGc5gIkfSyCpLHBErAjHYWsR+6qQIOZpAkeDkCp8NfmuCbgEzOvVH+MYkAlrTEibW7vPXcp3DKIiQAeYS4txWBu5pFfC8OLTyvoRyRyhUJgFoI3gKGpYIe/FkWlKcmweQ5g+DAE+iVXg7T7rh8QgLeONpNLqroGw3McggWP8AtGflilSYGzBLzmPwkRytPiu3pdVXqRSUcLqzFVhCDyzangx5FJnC1g6fbyoAHCu9jrywNY5s3gCw6fHVaHs129ZWDvb5WPEmw94CJsL5r6Dy5LRVnqYrdFL3rIuLpvFzWYbgSMYXAhq864j9qJpEtw7JE+9Ua6OsNkEbanfRWOD/AGvkkCvREWE0iZv/ACuJn4hbKVXdG8o2Ey5tc9RoqV1NDOGcVp12B9JwcD8R0cNQUTo1NlpTTAsQVKShc1E3U5Varh0RRSIXFK5ijIUIKVxJcVlFYMQfHcMczvNBeNwPeRsJVTYwsup08Ky83QZTm48GQxLbj92afMEk+d9FBUpzYa/VWcXhqtRz7gRGvUgCPihdOo+i/wDedC07GOR5rzlSiozfY6MXdEnF+zFcMNhIju5hmv8ALULDVcfXYTDzY6G/zXrh7T0cVTcx5cydgXEEHXTXwKzVbs/TqPLaLS6R94Cf5jGggLQ40o22ZT/N/oSFRrEkZWl2vBA9oHA6WEi3LceCuUeLsqjuOnnzHkiXEfs9pimS2oDUbOZnKOvn6LIV+zNamczJE6EbxbzupKhSfufwDTi+A7lANwD4qTDcIzzAEj6/5QDBcaq0nd9uYjeB8ua0nD+OU6jT+8BtdsgEfVDscM9CSuAsVw4teRyJ+KM8Mw2VsujoN0RxAplotN5kxyt9fRdova4aHNtbXxhBOd8Im5tFpjwMpki0gbk/RV31Wl9gQ7eDbbTkVYx5hrCBcCI8bn5J/BqBaZjX9CEpu72lrCuEcNUzUy0xBu64m5ETOh0UnEBJd7PLnIH3hqIi2vooatEU5qEOJcdDAjW8SZCiwvFQ58DKHFrtDJtaCf1oU5pSW2QPvQAwuFc95J1Jgzz0hGqFBzJNxFgPHVEeHMBYPaE5rybfPknVHiHFm0QSL+U7pUqLSTTLc7sA8XxhaIdOY6CB7vMnWUKqYiGyfIXJJ5AC58lfxGHzVC4yfGVx4Y0zAmInpySPK+QrtcADi2LNQMcKQsxwPtGWJZ3tJDhqbi6AYpjnMDhlhphzQ092ZiL6H5ra4zC+1aD4kef+FQf2fbAnVdKnrLY4EeBF5ZiqVdzHhzbOHUj5XHxVzBV2PYKNSWg1WFjpblY1zv3hJImwmNvBaKr2Rkd035Jg7DvGq1LWq1wHp4Ge4jjmZ3Cmw5A52U5jJAs06TcAG86qzw4h597JyBBP0Whw3ZCHAOG02v8A4RbCdmWAkzZsyY129UqprlwkT7PFBXsBVLahLnQ0AtAbIDs0OnKbgtgiCN7HVeiUqgOhnwXnOGoBhlsjkjOCxrgbGCkUvau12kroktN2Ny2okXLPYXjxBh48xr8N0cp1QRIuCu3p9VTrehmOdNw5OVBKqParbgonBaRZWSTy1JWQqgKrxDiTaQM3dy/HoljOJNp2Oqzr8ZncSYPjaVy9ZrFDyQfm+Rpo0t2XwU8TjS55duTK7mDmkPGYcun0uQm16NpiDuNukBBcZ2mo0pBdMTMaCOo8viuFThVlO0cm2TilkuHhgYc1GQReHG3SJuD0JPkoana4Ndlqs9m65LrjXc3j4Qsrj+3rjOR2UHUNubfzO+iCspvxMuc5uXVziQT1JvPxjxXVhopS9eDPKuj0g9ocPAiswyD97lr1hP8AbsIBY5rv6SD4g8j4ry80Awg5jYiSRa0XgxG9jGuyvYHGZX5mEgj3nGGiDEgM+I2GiGr7Pik2pAwrSk7WNJxrH02NMxmg+q8yr1XmoXtJF5EI/iWHEPm+tuRvyV2h2YLtoTdNt00fM8mmUdxTwfbqsxoa9jXNFrEg9ea23Ae01CsBlMOGo0KxnEezJYARBG8bFBq2Bc0yJHKLFHOjRqq8cMiTXvPcMNLhIInbT9FXadV2ZgmMxjaevqvIuzXaiuzMHvc8NAIBgmLzBOu262HCe21Oue4SXx7pFxzMnw2XMq6epSfVr3BrJoONyJAcc7reQsT0sUEZwhwggTuiVDCmczzfXX4eSIh4AN1zpVXuskNWEU8NWezu3c0xPKSLongiC0kQAPeEbc0JdxeJEgAkWJ1ImNPFdwdKo4vJJa1wygCLg622T4VJfeBcS1xDiNNuVshpcQASNM30uojwIF7szhFucHnopnYNsAFokGdAbibz5qY1vJBKrGD4uybexXOAOVoLmZoE5Zjl5KvU4eZkQ4DqPxREvGlo57qLMBv9UqVa7vgtRKAov5fJIAj3gfOVdqYho1KYMaz+L5JbqF7RtIiZhTNMuPe11tbwhJmIpncKdlJjtI+KuMt2EC8FcmDBUlGorNSkxwF4I5KvWwhaAdjuhnTad0WpIvHvC2o069FHhOL1KZs4jpt8F3h+LymCBtFgdOp0m6r433pGiduaipxdmDa7s0azC9oabwJkHfcK77VpEgiDusAypckAREmel7ckd7NY8OJad7ien+V19D7Rq1Kipzs13MlbTxityD3tG8wkn5RySXocmEEcXwAqMgG4uJHp0WVqcSfSzUzl1Mtc1roOhIzC2my9ADjEbeCEcX4BTq3ey+zhqsOq0niPfF2Y6lV24fB5l2q4zkw5pyGGobvDZc1onS4sdCJ0C8yxNVwmQ4t2InKXc5IvYGy9Y7YdlsoGaSNGulwBjYwdbrNYbsjnImMsaa28Cs9CpDTx2zWRkouo7pmGqtJDTAzbAawdzG6t4DgteoQA10SIAF7kAAWXpuA7M0maNnxCP8OwzWuDpygdM2o/h3B0IVS9ppvbFEWnSyzzF/AazXQabgfeAIgibzA+ae7gLi3MR4/n4r2NvC6LYe97RG73NabX+9baPMrJ4jieGAj29KTcjO2Od7yT+CVVnVWbcj6corCMzwnhBZ3sthzHNaF9MgCwEQDEagCdFB/xJhG61qenjGk7fJVndrMILftDP+78Fhn40/uv9GN3Rvyh2JwgcDOm6o1OCCowiO82x6g3afO48QVO3tLhTYV2ev4KSjxWn7Rpa9paZa6CPdOh8iB5EqoKtDFmvyYSkujM63ghpvJPL6g/RZysw0ahyGCCQI5Stxxfi7H1GspQ8ztfyUGH7CvrOzVDkbMnSYW+lqdkb1sF8hHhfGnVKVMCXuIEht4I1k7eaP8A+lO0c6xFw2x6ieSdhqVHDsDGxDdAPx3PVC+I9sKbJGbyaJPouLJ75vwYjIpsLU8FRpTDWt8pPxMlI8aaNOcarHP7W0nC4MnmDPoVG3jFJ4s4dbwfVF9lqvM7jVGPU0uL41UccrW355gfCFWq4yo2zyRyIjzQ3A1DVd+6moRa14+g1XcTRqZwHhzToJGp6bHyReBZ2aGJxXYJsxZylznHKPGY8kGq8bIfIe4iZGtr6G8efyVfEYs3aXVDEgtaDtzAA9U3DVpuKbj1LU+FBRV2i9yQapcfa4EO3HVV3tzGWzH62Q9+JA+6rGAxMguIhosPHdR0tqugbpZiXaQc0SX+v6Cu4Li7Wh3fBkRe41H4bdVnuOUdHGf5SAcrr3HRw16/BD6TkUaCkt9wH5lk2zMcBfNaYsilPiOYCNBz9VhKWMOXLsiXDsWQUiemUcoXKJu6QzNBFyIn8133trfJUeG4w9PP8UziGPJytadB3j1O09EmNF1XZCW7E2IfDntbce7Mjw+a0vZ3hPs25jcn0Wf4Fw32jpOgW3pNgQvR6LSxpK5hr1L4JJSXMy4umZS4aCaRaNlOuPjdEVYF43Ate0tc0EEXELD9oOHU8GA5rgGOPuk3B/lGpC2XFuK5AQwiRq7UDp1PyXmHaXDPe8vcS4n7zj+rJVXTxqxtIKE3F4KtTtNJhjf7nX9NlRxeMrOEmpLeWnyVJzI3T6VQpMdJSp+mI3xJPqCXueXOiiwjTM97WX5iTJ+CgqcNj3zTHRjajiPNwaPgUbx2F9s0Na7JcScocY3ygkCUMxOCoMBz+0qFu9WrDfJjIt0kpzvbHwt/sH8So80m/fcY6U2fMuUFSuw6Sf7p/wDCiPmpaNYExTpN6ezpFx/3EH5q2KFWO8Cwc31Az0BS3Lb6vi7fBINZ4+QKOGedGO8m1fqQonYB03YPMx/+iIuozuw+Gd6Z+yUxrPlSH/2CLe+/z/cvb9YIcDgqlN7arGUgWmRnrDUdM4JW44Nxh9ec4awCNHh0neLaLLUMJRd9yu/o1gk/CFP/AKZRY4PdQqsA0D8oJPWXSufqaca3rWVxj/odC8OPr4Gl4zVDQWtNysseHlx5rScOo/tADyCGnQHVF8PwoA2F1yPHVC8VydCEsGUwvZIuubfP4LQcM7GUmmXDMdYN/NHWYdrBJv8AJCeJdpoBbSPmPosz1Nas9sWGt0uAzTw7KYiQBsB0vom1OJUT7zpvp1WMwuPe8klxJIiXbCQTGw0upsTjXmIaPZi0i8uPyFlPs8uHIvw7PJpKuOY092nczrvz11QfiXFO4SQGDQARr5KNuIIaHOiAPU9PBP4dTZWqONVgg+4ZIYD1y+ITKNDN2BKyBOCwHtnXJAJDQQOev4I6zs24ZaYaS1sd4TcnWbckcwHC2sIBaGkXEe6ZtIO3nzRHG5qbA1kzYui7gNtPBbpPyu/QS6jbwDaXB6cZHszNIMgnnaxF7WKxPEOBuovIIMScp5gfWInxW9p1TEuO9lziFD2tBzYkjvCdbakdYlYIVtk7dGGm1k89p4aUSwWBMq/RwIRShgwGk76J0XKtLZEqdTaiu5xbABvv+Ckw9CSAk3C3sjvCeDmZK6+n021JGGpUCvA8BkCNgqChTgKWV1IqxjbuOldTZSRAk1TigEwJWP7TdozT7oM1CLn+EfifT4IrxPGCjSdUdsLDmdh8V5riMSXuLnGSTJQyWS0aLhnEC8DMfCFYxeCztPP9QVmsFWgg/qFtcE8VGCNdCNfMpydwWrHnGPw2VxHJD5grc9ouBz3m+Z/NY3E4Qg9VGi4yI/aeSHuwFP2uZzcznbkTy52RHD4So92VrS53ICT+XmpcXwYtj2rSSNtB5lJdo+obl8AXHuq06mTNm90hrDs68EMNipKWDfcuDWTsRf5kogahFmw0cmiPXU/FMbTWd1I/ciNVN/eY2hhQNS53QWH4ozguGNyl7hZo0EE+EumFSoUSTZGqeGdlDBYGZPS0pNSe2DnLoHtV0kDQC7utLndJOUeWiuYHs43NmeATsIsEWwvDw0QAroYAJK83PUyfDNqSKrMKG+H60VXGcaZT7oueQEn4KLifGhBawydEEa2DIBzE38UiFLe7yNMIWV2WcZxGpVzC7W8t/Pr0VNtGm1pLSS7Q6ECfJPr1X1BlFpPeMGyfgsFlOv5rXFKKtx7hjmkge5pdYaDYbq1ScKQl5vPdHJHKGEBIGngPE+SF1sEXvP8AC0kDrG/VMUtyu+BUqu7CIKVI1sxcYywQ2NRMG/OStPSwBpUMzIB7skX129VT4fhoOg00OiLMaW0TJmS30NtN/wAESqJp27GeTbG4fGw3K4OudZsPCbjwREHNTg6gWO9tFSo5CO+XN8pXW1iGga9Y+qz+NJZbwVZMjGa+bTSPwRCg+Lnl9D0uoYDrRfmmh5YRPkfzWWWXkYSnggqVMzIEkuLeutvwRjD8E7sOFyZtohVPH5XgjUHWfnzWswWNFRsjX9aLs+y5U7uD9XzMWpUlnoDqPBGtMwiFOjCmIXF6FIwtnEgkkiBOpJspKyGL7cY3O1kGGh72tA+9kgPd/uOUeBWSYFf45xEVHtDbMptDGeA1J6kkk+KEvqx0QvkNcE2aDqtR2Y4hDrmG7ybdSSsTTxDqrstFhqOmLWb8d/ALecA+y51SH42pI/8AZYYb5/n6I445KlkM1eO4eoTTotfiqh2pCW+dV3dA/pmFTrdmi5pdWLaTZj2dK7idYfVPePg2AtYTQwlMNY0NGzW6nxP1KyXFuJE963enS8Qd+qVUqW4KSONqU6LctNoaOg+fNBOKvDwZUeIxvVBcdxS4HNJUsZGxjnBSrUoKdSoSnC+qI0aIBy2JgSRsDeFW0Y5DsBg7o4ylACptqBggaqVz3PG6w+0I1JU9tNX7hUmt12W3YhrBJN0Lr4wvmTCZiJbcmSg2OqP1zH4rkR0NRrzYNkaiTwWv9PYTJJgXgfJMxFSm2S6BrqY1QcYt8xmN+qjOBdUN7nn05Jr0+31SHqbl1LGK481vuDN8viU3A4urVeDFuQ085CmwvZ8kiYF4k/lK1mA7OhtIHKcxEi1oDbaA3Mzsi8iVoopySB+HxVQScrQCIgj6iFYoQToB0VhzLpzKY8DvyXPlUcsA2QnUhty9VL7UlpabyuSOUc06jTBcAbTPyMeqWm08FDGVQBBv+uafUmBGl/VR4ilkdBkix2nQH5p1TGyRGgEX/DZMsrO5X4FXEl8dxwaQd25h1BEj4yrTKloOnL8Ex7dwuU33uYuBfT0ul3fAZO2d9DJnU2GiMcGxfs3wfdOvRA2Oib6fNTYer9PmijNwkpR5RUluVmb0lcKC8E4mXdx39qNFew0uojqIb4nIqQcHZjZSSK4tYo7K4uSkoQ8ZwGFq4h+Sg0veeXujnJ5enULYcM+x1ziHYqtO+Rgnyk90fA+K3vCOEUsLSyUWgW1OriNMxA/xsFFwfjprF7XsDHsJsHFwc0OcwkEgfeY4acuau9uCXO4Hszh6DMtJgbp3tXT48uggKLE16lIGRbQHUJM4452JNJrBkaHS8uMy3KHBrYgw54Go0PJDO0fGR7uYADS+p5oWrlXA/EseSTJk7lAsfxAkAHQafM+amxuKQDE1i47pDpjYnK+JJVUtkzunFp5FOFM8iiskHc4wwrFKuQbfFQZVKykeR+CBhBLB94ok/FACBqg+HJFlbo0yqvYE6KBcZQ7itGLLS4eiIlCOK0ZclzjgZCWTOU2DMJ0la7g3CWuaecSCdLRI6GLz0Wd/Zb3Wj4NWLWCwIFvfIcYsR7sXBi5XL1NPiXT8TR4nQn/ZA3bREW1u4CNQACbag2nmCJn9BRO4o0uL8szoD8DPUaeSqYniwcMoAbPvR008FzILZuz+Vht72GVKUGNUnP5pgrTG/wCSYao5rO4voMuupKRZS0DDhImx8uviqodzv+rKejiR3ucRbaP8BHCN3cFsZVdc33P1UOZdfWnqoxdC02yXLRrO6HeRrpH0TBTBAuBr4/r8FVE7Eqak6Nb/AK6K3cu5M0AeSXtIKjaSU4iNUVLTzquyWO4MppF3h1d2cFus/ryW1pvJgz5dVgqby0iPRafg/EQ9uoMawQV6XQ6XwE83uYK897DBK4VDiGPIGRzWnfMzNb/cIUfDMQalFj3Rmc2TFh5BdS5kLMpJkpKyF5tZZ5ge2mKtIZqjKuJGWYzMfVfIvycGu/tKu1MWADJi22vkgRxHswQHvcCSYcQbuJcTYC5JKtgklbECk9jWmctF4c7+JzqjHPPm4krP4rFBxLg0X3MAmLbAyLbp2Krd7MXHcRIiDeNOgQ97HO90GPID1EoWEkypiq22gn0J+Sq1HGeWiIO4a4/wrn7GRqRPn9EAfCKT2k/reSPTRSBvX9fBXW4Lc/KPDw8FI3Ccp9PnE+qhOhQNAk6foGFM2nO3p+r/AK8SFHBQOQvb6DzTqXD+p9N/EIGX0sVqGG8lfwtBrA6RAaJgbtOkczIy+Q5q3hsCGi+gkmfMlODqdSrTAPuyd7m2VvW4zf2hRRBbH4fABrCC1smS4QInl1A08lRpcNBpstq1pM72H66LRVMNnBAls8tfUJ1HhgFPJmdYQDIkDYAxG3JXtJwZAcNJa13NocfgCSp8JgiGSNwD6LSf6SBT9mHOiImRMctNLclA3gYAy56hGkZgBHiAD6pFTTxmmpDI1GjNlxh3V0T4lrXesqJ9McgPD6deqI8QwuQloFo0i0RpHJDwJkST8PUxJ+K83UajNxvaz/X+TdFYva+CEmQ2ROh/7T6dF1sSesfn8foE159Cmh90Sqq2Hb+0/kX4bvlfVibPYdQJ+En4xHmnNAynaASDpEA6KFjZsNh8tFMKUWJnpaPQCVSmr3TtZv8AP695Ti7Wa/g6WzBI0Pzt8yPglMtIMXiPAnLN99/NS1aVr6Re8euyZTIJHTSPh+vBNoPdbDv8uvz+AE4vNjrqMjQcxIEdPLZd9mHQNQb35DXzvHmVZBA1MKbhuBz5nNvJ62F48Ju7+5b6WjSScrtrIqdRXsupE07KfDYYVCQeRjxAJA9IRCnwc7hXeE8EFN3cG7n87k5j6p+1pguYBbwgGrSa62fP/dlDSAeY3jojOI4W2k1r22eHsDYETmc1pZ1BBNuk7KTi5oe3Y15AaG1Cfe7pd7NzIIuDyI5K/h+GsBD5e8j3S95dEjUA2BjfVb4xxgyt3bLjdUO4Kf8A09L+n6lWMXh80EVKjI/gLR5mWlQYfhnsw0NqVC1ujSWlseTZ9UeLkyWcySjJSRlGexVY80LrPKSSJkQ2kwQDupIXEksMeGrpakkrIcyBTBgypJISxzGBWqbByXUksss0wrVMLiSauACy0JySSpkHLkJJIWWgB2lYBlO5B9Ij5rP0QkkvK67/ACGdOh/5kdQaqLKkksaHEjLaKbD3ddJJNQDHcV1aNr2SwrQkku9pktiMszUcIpCNEbYwJJLpLgyS5FUamN1SSQyREWw7ut8/n+aickkmU/SgZckRTWmySSuZCNJJJDch/9k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0" name="Picture 8" descr="Ravi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64492" cy="350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Risotto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2529" name="Picture 1" descr="E:\ZDJĘCIA\11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38717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Zupa </a:t>
            </a:r>
            <a:r>
              <a:rPr lang="pl-PL" dirty="0" err="1" smtClean="0">
                <a:solidFill>
                  <a:srgbClr val="EB24F0"/>
                </a:solidFill>
              </a:rPr>
              <a:t>minestrone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1506" name="Picture 2" descr="http://www.ugotujka.pl/images/stories/zupy/zupa_minestr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Polenta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0481" name="Picture 1" descr="E:\ZDJĘCIA\polent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1928801"/>
            <a:ext cx="4381508" cy="328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Brushetta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9457" name="Picture 1" descr="E:\ZDJĘCIA\bruschet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350000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Focaccia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8433" name="Picture 1" descr="E:\ZDJĘCIA\FOCC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Paida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7409" name="Picture 1" descr="E:\ZDJĘCIA\PIADA!!!!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4357718" cy="427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Gnocchi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6385" name="Picture 1" descr="E:\ZDJĘCIA\images G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65933"/>
            <a:ext cx="4572032" cy="341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B24F0"/>
                </a:solidFill>
              </a:rPr>
              <a:t>Lody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5363" name="Picture 3" descr="http://proszekdolodow.pl/images/imag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 </a:t>
            </a:r>
            <a:r>
              <a:rPr lang="pl-PL" dirty="0" err="1" smtClean="0">
                <a:solidFill>
                  <a:srgbClr val="EB24F0"/>
                </a:solidFill>
              </a:rPr>
              <a:t>Oregano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027" name="Picture 3" descr="E:\ZDJĘCIA\herbs_oreg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357718" cy="435771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Panettone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4337" name="Picture 1" descr="E:\ZDJĘCIA\PANATONE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929090" cy="369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Cannolo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3313" name="Picture 1" descr="E:\ZDJĘCIA\cann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28625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Granita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2289" name="Picture 1" descr="E:\ZDJĘCIA\gran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Zabagione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1265" name="Picture 1" descr="E:\ZDJĘCIA\ZABALG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22882"/>
            <a:ext cx="4643470" cy="338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Tiramisu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10241" name="Picture 1" descr="E:\ZDJĘCIA\dolce-tirami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7625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EB24F0"/>
                </a:solidFill>
              </a:rPr>
              <a:t>Mozzarella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9221" name="Picture 5" descr="http://us.123rf.com/400wm/400/400/funlovingvolvo/funlovingvolvo0903/funlovingvolvo090300004/4400262-insalata-caprese--mozzarella-salatka-pomidorowa-z-wl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96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59832" y="2060848"/>
            <a:ext cx="3096344" cy="1800200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rgbClr val="EB24F0"/>
                </a:solidFill>
              </a:rPr>
              <a:t>Quiz</a:t>
            </a:r>
            <a:endParaRPr lang="pl-PL" sz="8000" dirty="0">
              <a:solidFill>
                <a:srgbClr val="EB2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Bazylia</a:t>
            </a:r>
            <a:endParaRPr lang="pl-PL" dirty="0">
              <a:solidFill>
                <a:srgbClr val="EB24F0"/>
              </a:solidFill>
            </a:endParaRPr>
          </a:p>
        </p:txBody>
      </p:sp>
      <p:pic>
        <p:nvPicPr>
          <p:cNvPr id="2050" name="Picture 2" descr="E:\ZDJĘCIA\Bazylia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000528" cy="26623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Pieprz</a:t>
            </a:r>
            <a:endParaRPr lang="pl-PL" dirty="0"/>
          </a:p>
        </p:txBody>
      </p:sp>
      <p:pic>
        <p:nvPicPr>
          <p:cNvPr id="4" name="Picture 2" descr="E:\ZDJĘCIA\13090062334aa7b7c2afc3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B7B6E"/>
              </a:clrFrom>
              <a:clrTo>
                <a:srgbClr val="9B7B6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500174"/>
            <a:ext cx="4786346" cy="406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Estragon</a:t>
            </a:r>
            <a:endParaRPr lang="pl-PL" dirty="0"/>
          </a:p>
        </p:txBody>
      </p:sp>
      <p:pic>
        <p:nvPicPr>
          <p:cNvPr id="3074" name="Picture 2" descr="E:\ZDJĘCIA\estra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376861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Tymianek</a:t>
            </a:r>
            <a:endParaRPr lang="pl-PL" dirty="0"/>
          </a:p>
        </p:txBody>
      </p:sp>
      <p:pic>
        <p:nvPicPr>
          <p:cNvPr id="4098" name="Picture 2" descr="E:\ZDJĘCIA\tymia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691227" cy="426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EB24F0"/>
                </a:solidFill>
              </a:rPr>
              <a:t>Rozmaryn</a:t>
            </a:r>
            <a:endParaRPr lang="pl-PL" dirty="0"/>
          </a:p>
        </p:txBody>
      </p:sp>
      <p:pic>
        <p:nvPicPr>
          <p:cNvPr id="41986" name="Picture 2" descr="Rozmaryn ma wonne igiełkowate liście i dekoracyjne kwiaty. Cała roślina przyjemnie pach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905500" cy="394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9">
      <a:dk1>
        <a:sysClr val="windowText" lastClr="000000"/>
      </a:dk1>
      <a:lt1>
        <a:srgbClr val="E5C6D4"/>
      </a:lt1>
      <a:dk2>
        <a:srgbClr val="842F7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</TotalTime>
  <Words>497</Words>
  <Application>Microsoft Office PowerPoint</Application>
  <PresentationFormat>Pokaz na ekranie (4:3)</PresentationFormat>
  <Paragraphs>67</Paragraphs>
  <Slides>46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Hol</vt:lpstr>
      <vt:lpstr>Kuchnia włoska</vt:lpstr>
      <vt:lpstr>Co to jest?</vt:lpstr>
      <vt:lpstr>Czym się charakteryzuje?</vt:lpstr>
      <vt:lpstr> Oregano</vt:lpstr>
      <vt:lpstr>Bazylia</vt:lpstr>
      <vt:lpstr>Pieprz</vt:lpstr>
      <vt:lpstr>Estragon</vt:lpstr>
      <vt:lpstr>Tymianek</vt:lpstr>
      <vt:lpstr>Rozmaryn</vt:lpstr>
      <vt:lpstr>Parmezan</vt:lpstr>
      <vt:lpstr>Co się stosuje?</vt:lpstr>
      <vt:lpstr>Jaka jest?</vt:lpstr>
      <vt:lpstr>Slajd 13</vt:lpstr>
      <vt:lpstr>Posiłek</vt:lpstr>
      <vt:lpstr>Slajd 15</vt:lpstr>
      <vt:lpstr>Poszczególne rejony charakteryzują się  różnymi potrawami </vt:lpstr>
      <vt:lpstr>Neapol – tradycyjną pizzą</vt:lpstr>
      <vt:lpstr>Bolonia sosem mięsnym</vt:lpstr>
      <vt:lpstr>Turyn szczyci się kurczakami</vt:lpstr>
      <vt:lpstr>Florencja szczyci się befsztykiem i wieloma innymi daniami mięsnymi </vt:lpstr>
      <vt:lpstr>Sycylia i Siena słyną z deserów </vt:lpstr>
      <vt:lpstr>Emilia-Romania to ojczyzna faszerowanych pierożków </vt:lpstr>
      <vt:lpstr>Spaghetti</vt:lpstr>
      <vt:lpstr>Bolognese </vt:lpstr>
      <vt:lpstr>Carbonara</vt:lpstr>
      <vt:lpstr>Carbonara – Jak ją zrobić?</vt:lpstr>
      <vt:lpstr>Panna Cotta</vt:lpstr>
      <vt:lpstr>Pizza</vt:lpstr>
      <vt:lpstr>Lasagne</vt:lpstr>
      <vt:lpstr>Tortellini</vt:lpstr>
      <vt:lpstr>Ravioli</vt:lpstr>
      <vt:lpstr>Risotto</vt:lpstr>
      <vt:lpstr>Zupa minestrone</vt:lpstr>
      <vt:lpstr>Polenta</vt:lpstr>
      <vt:lpstr>Brushetta</vt:lpstr>
      <vt:lpstr>Focaccia</vt:lpstr>
      <vt:lpstr>Paida</vt:lpstr>
      <vt:lpstr>Gnocchi</vt:lpstr>
      <vt:lpstr>Lody</vt:lpstr>
      <vt:lpstr>Panettone</vt:lpstr>
      <vt:lpstr>Cannolo</vt:lpstr>
      <vt:lpstr>Granita</vt:lpstr>
      <vt:lpstr>Zabagione</vt:lpstr>
      <vt:lpstr>Tiramisu</vt:lpstr>
      <vt:lpstr>Mozzarella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włoska</dc:title>
  <dc:creator>Stanisław Gutowski</dc:creator>
  <cp:lastModifiedBy>agutowska</cp:lastModifiedBy>
  <cp:revision>44</cp:revision>
  <dcterms:created xsi:type="dcterms:W3CDTF">2012-11-28T16:08:12Z</dcterms:created>
  <dcterms:modified xsi:type="dcterms:W3CDTF">2012-12-12T12:02:40Z</dcterms:modified>
</cp:coreProperties>
</file>