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9" r:id="rId4"/>
    <p:sldId id="257" r:id="rId5"/>
    <p:sldId id="261" r:id="rId6"/>
    <p:sldId id="260" r:id="rId7"/>
    <p:sldId id="263" r:id="rId8"/>
    <p:sldId id="262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42" autoAdjust="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FFCE-7FAD-4FAD-BFB3-4AC8B58D29B1}" type="datetimeFigureOut">
              <a:rPr lang="pl-PL" smtClean="0"/>
              <a:pPr/>
              <a:t>2012-04-02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906F-7F22-44A8-A146-3DA3E93CECD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FFCE-7FAD-4FAD-BFB3-4AC8B58D29B1}" type="datetimeFigureOut">
              <a:rPr lang="pl-PL" smtClean="0"/>
              <a:pPr/>
              <a:t>2012-04-02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906F-7F22-44A8-A146-3DA3E93CECD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FFCE-7FAD-4FAD-BFB3-4AC8B58D29B1}" type="datetimeFigureOut">
              <a:rPr lang="pl-PL" smtClean="0"/>
              <a:pPr/>
              <a:t>2012-04-02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906F-7F22-44A8-A146-3DA3E93CECD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FFCE-7FAD-4FAD-BFB3-4AC8B58D29B1}" type="datetimeFigureOut">
              <a:rPr lang="pl-PL" smtClean="0"/>
              <a:pPr/>
              <a:t>2012-04-02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906F-7F22-44A8-A146-3DA3E93CECD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FFCE-7FAD-4FAD-BFB3-4AC8B58D29B1}" type="datetimeFigureOut">
              <a:rPr lang="pl-PL" smtClean="0"/>
              <a:pPr/>
              <a:t>2012-04-02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906F-7F22-44A8-A146-3DA3E93CECD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FFCE-7FAD-4FAD-BFB3-4AC8B58D29B1}" type="datetimeFigureOut">
              <a:rPr lang="pl-PL" smtClean="0"/>
              <a:pPr/>
              <a:t>2012-04-02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906F-7F22-44A8-A146-3DA3E93CECD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FFCE-7FAD-4FAD-BFB3-4AC8B58D29B1}" type="datetimeFigureOut">
              <a:rPr lang="pl-PL" smtClean="0"/>
              <a:pPr/>
              <a:t>2012-04-02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906F-7F22-44A8-A146-3DA3E93CECD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FFCE-7FAD-4FAD-BFB3-4AC8B58D29B1}" type="datetimeFigureOut">
              <a:rPr lang="pl-PL" smtClean="0"/>
              <a:pPr/>
              <a:t>2012-04-02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906F-7F22-44A8-A146-3DA3E93CECD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FFCE-7FAD-4FAD-BFB3-4AC8B58D29B1}" type="datetimeFigureOut">
              <a:rPr lang="pl-PL" smtClean="0"/>
              <a:pPr/>
              <a:t>2012-04-02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906F-7F22-44A8-A146-3DA3E93CECD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FFCE-7FAD-4FAD-BFB3-4AC8B58D29B1}" type="datetimeFigureOut">
              <a:rPr lang="pl-PL" smtClean="0"/>
              <a:pPr/>
              <a:t>2012-04-02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906F-7F22-44A8-A146-3DA3E93CECD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FFCE-7FAD-4FAD-BFB3-4AC8B58D29B1}" type="datetimeFigureOut">
              <a:rPr lang="pl-PL" smtClean="0"/>
              <a:pPr/>
              <a:t>2012-04-02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5F906F-7F22-44A8-A146-3DA3E93CECD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C8FFCE-7FAD-4FAD-BFB3-4AC8B58D29B1}" type="datetimeFigureOut">
              <a:rPr lang="pl-PL" smtClean="0"/>
              <a:pPr/>
              <a:t>2012-04-02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5F906F-7F22-44A8-A146-3DA3E93CECD6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619672" y="908720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 smtClean="0"/>
              <a:t>Bram </a:t>
            </a:r>
            <a:r>
              <a:rPr lang="pl-PL" sz="1200" dirty="0" err="1" smtClean="0"/>
              <a:t>Stoker’s</a:t>
            </a:r>
            <a:r>
              <a:rPr lang="pl-PL" sz="1200" dirty="0" smtClean="0"/>
              <a:t> </a:t>
            </a:r>
          </a:p>
          <a:p>
            <a:pPr algn="ctr"/>
            <a:r>
              <a:rPr lang="pl-PL" sz="6000" dirty="0" err="1" smtClean="0"/>
              <a:t>Dracula</a:t>
            </a:r>
            <a:endParaRPr lang="pl-PL" sz="6000" dirty="0"/>
          </a:p>
        </p:txBody>
      </p:sp>
      <p:pic>
        <p:nvPicPr>
          <p:cNvPr id="23554" name="Picture 2" descr="http://www.findebook.org/wp-content/uploads/2012/01/bram-stokers-dracu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132856"/>
            <a:ext cx="5040560" cy="4580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098" name="Picture 2" descr="http://2.bp.blogspot.com/_dF2T1qhGggU/S7Ye4IFFlsI/AAAAAAAAAAM/Ee3VOMwCYS4/s1600/vlad_tepes_big-x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124744"/>
            <a:ext cx="5000625" cy="5305426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179512" y="1340768"/>
            <a:ext cx="34563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 smtClean="0">
                <a:latin typeface="+mj-lt"/>
              </a:rPr>
              <a:t>Wład</a:t>
            </a:r>
            <a:r>
              <a:rPr lang="pl-PL" b="1" dirty="0" smtClean="0">
                <a:latin typeface="+mj-lt"/>
              </a:rPr>
              <a:t> </a:t>
            </a:r>
            <a:r>
              <a:rPr lang="pl-PL" b="1" dirty="0" err="1" smtClean="0">
                <a:latin typeface="+mj-lt"/>
              </a:rPr>
              <a:t>Palownik</a:t>
            </a:r>
            <a:r>
              <a:rPr lang="pl-PL" dirty="0" smtClean="0">
                <a:latin typeface="+mj-lt"/>
              </a:rPr>
              <a:t> zwany też </a:t>
            </a:r>
            <a:r>
              <a:rPr lang="pl-PL" b="1" dirty="0" err="1" smtClean="0">
                <a:latin typeface="+mj-lt"/>
              </a:rPr>
              <a:t>Drakulą</a:t>
            </a:r>
            <a:r>
              <a:rPr lang="pl-PL" dirty="0" smtClean="0">
                <a:latin typeface="+mj-lt"/>
              </a:rPr>
              <a:t> (rum. </a:t>
            </a:r>
            <a:r>
              <a:rPr lang="pl-PL" i="1" dirty="0" err="1" smtClean="0">
                <a:latin typeface="+mj-lt"/>
              </a:rPr>
              <a:t>Vlad</a:t>
            </a:r>
            <a:r>
              <a:rPr lang="pl-PL" i="1" dirty="0" smtClean="0">
                <a:latin typeface="+mj-lt"/>
              </a:rPr>
              <a:t> </a:t>
            </a:r>
            <a:r>
              <a:rPr lang="pl-PL" i="1" dirty="0" err="1" smtClean="0">
                <a:latin typeface="+mj-lt"/>
              </a:rPr>
              <a:t>Țepeș</a:t>
            </a:r>
            <a:r>
              <a:rPr lang="pl-PL" dirty="0" smtClean="0">
                <a:latin typeface="+mj-lt"/>
              </a:rPr>
              <a:t>, lub </a:t>
            </a:r>
            <a:r>
              <a:rPr lang="pl-PL" i="1" dirty="0" err="1" smtClean="0">
                <a:latin typeface="+mj-lt"/>
              </a:rPr>
              <a:t>Vlad</a:t>
            </a:r>
            <a:r>
              <a:rPr lang="pl-PL" i="1" dirty="0" smtClean="0">
                <a:latin typeface="+mj-lt"/>
              </a:rPr>
              <a:t> </a:t>
            </a:r>
            <a:r>
              <a:rPr lang="pl-PL" i="1" dirty="0" err="1" smtClean="0">
                <a:latin typeface="+mj-lt"/>
              </a:rPr>
              <a:t>Drăculea</a:t>
            </a:r>
            <a:r>
              <a:rPr lang="pl-PL" dirty="0" smtClean="0">
                <a:latin typeface="+mj-lt"/>
              </a:rPr>
              <a:t>; ur. w listopadzie lub grudniu 1431 w Sighisoarze, zm. w grudniu 1476) – hospodar wołoski w latach 1448, 1456-1462 oraz 1476 z dynastii </a:t>
            </a:r>
            <a:r>
              <a:rPr lang="pl-PL" dirty="0" err="1" smtClean="0">
                <a:latin typeface="+mj-lt"/>
              </a:rPr>
              <a:t>Basarabów</a:t>
            </a:r>
            <a:r>
              <a:rPr lang="pl-PL" dirty="0" smtClean="0">
                <a:latin typeface="+mj-lt"/>
              </a:rPr>
              <a:t>. Stanowił inspirację dla postaci książkowego i filmowego </a:t>
            </a:r>
            <a:r>
              <a:rPr lang="pl-PL" dirty="0" err="1" smtClean="0">
                <a:latin typeface="+mj-lt"/>
              </a:rPr>
              <a:t>Drakuli</a:t>
            </a:r>
            <a:r>
              <a:rPr lang="pl-PL" dirty="0" smtClean="0">
                <a:latin typeface="+mj-lt"/>
              </a:rPr>
              <a:t>.</a:t>
            </a:r>
          </a:p>
          <a:p>
            <a:r>
              <a:rPr lang="pl-PL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79512" y="836712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latin typeface="+mj-lt"/>
              </a:rPr>
              <a:t>Konflikt Włada </a:t>
            </a:r>
            <a:r>
              <a:rPr lang="pl-PL" sz="1400" dirty="0" err="1">
                <a:latin typeface="+mj-lt"/>
              </a:rPr>
              <a:t>Palownika</a:t>
            </a:r>
            <a:r>
              <a:rPr lang="pl-PL" sz="1400" dirty="0">
                <a:latin typeface="+mj-lt"/>
              </a:rPr>
              <a:t> z siedmiogrodzkimi kupcami, który rozpoczął się, gdy </a:t>
            </a:r>
            <a:r>
              <a:rPr lang="pl-PL" sz="1400" dirty="0" err="1">
                <a:latin typeface="+mj-lt"/>
              </a:rPr>
              <a:t>Wład</a:t>
            </a:r>
            <a:r>
              <a:rPr lang="pl-PL" sz="1400" dirty="0">
                <a:latin typeface="+mj-lt"/>
              </a:rPr>
              <a:t> w 1459 ograniczył kupcom zagranicznym wstęp na jarmarki Wołoszczyzny jedynie do trzech przygranicznych miejscowości, zaowocował nie tylko spiskami przeciwko jego życiu, ale i wojną, można by rzec, propagandową.</a:t>
            </a:r>
          </a:p>
          <a:p>
            <a:r>
              <a:rPr lang="pl-PL" sz="1400" dirty="0">
                <a:latin typeface="+mj-lt"/>
              </a:rPr>
              <a:t>Jesienią 1462, gdy </a:t>
            </a:r>
            <a:r>
              <a:rPr lang="pl-PL" sz="1400" dirty="0" err="1">
                <a:latin typeface="+mj-lt"/>
              </a:rPr>
              <a:t>Wład</a:t>
            </a:r>
            <a:r>
              <a:rPr lang="pl-PL" sz="1400" dirty="0">
                <a:latin typeface="+mj-lt"/>
              </a:rPr>
              <a:t>, pozbawiony władzy przez swego brata </a:t>
            </a:r>
            <a:r>
              <a:rPr lang="pl-PL" sz="1400" dirty="0" smtClean="0">
                <a:latin typeface="+mj-lt"/>
              </a:rPr>
              <a:t>musiał </a:t>
            </a:r>
            <a:r>
              <a:rPr lang="pl-PL" sz="1400" dirty="0">
                <a:latin typeface="+mj-lt"/>
              </a:rPr>
              <a:t>uchodzić z kraju, w Siedmiogrodzie ukazały się pierwsze pamflety opisujące rzekome okrucieństwa </a:t>
            </a:r>
            <a:r>
              <a:rPr lang="pl-PL" sz="1400" dirty="0" err="1">
                <a:latin typeface="+mj-lt"/>
              </a:rPr>
              <a:t>Palownika</a:t>
            </a:r>
            <a:r>
              <a:rPr lang="pl-PL" sz="1400" dirty="0">
                <a:latin typeface="+mj-lt"/>
              </a:rPr>
              <a:t>, w tym gotowanie ofiar żywcem, wbijanie na pal matek i przybijanie do ich piersi niemowląt, etc. Równocześnie rozwinięto kampanię oszczerstw przeciwko </a:t>
            </a:r>
            <a:r>
              <a:rPr lang="pl-PL" sz="1400" dirty="0" err="1">
                <a:latin typeface="+mj-lt"/>
              </a:rPr>
              <a:t>Drakuli</a:t>
            </a:r>
            <a:r>
              <a:rPr lang="pl-PL" sz="1400" dirty="0">
                <a:latin typeface="+mj-lt"/>
              </a:rPr>
              <a:t> na dworze Macieja Korwina, za pomocą sfałszowanych listów dowodząc, iż hospodar był zdrajcą spiskującym z sułtanem przeciwko Węgrom.</a:t>
            </a:r>
          </a:p>
          <a:p>
            <a:r>
              <a:rPr lang="pl-PL" sz="1400" dirty="0">
                <a:latin typeface="+mj-lt"/>
              </a:rPr>
              <a:t>Rok później na dworze cesarza niemieckiego Fryderyka III, poeta </a:t>
            </a:r>
            <a:r>
              <a:rPr lang="pl-PL" sz="1400" dirty="0" smtClean="0">
                <a:latin typeface="+mj-lt"/>
              </a:rPr>
              <a:t>niemiecki Michel </a:t>
            </a:r>
            <a:r>
              <a:rPr lang="pl-PL" sz="1400" dirty="0" err="1" smtClean="0">
                <a:latin typeface="+mj-lt"/>
              </a:rPr>
              <a:t>Beheim</a:t>
            </a:r>
            <a:r>
              <a:rPr lang="pl-PL" sz="1400" dirty="0" smtClean="0">
                <a:latin typeface="+mj-lt"/>
              </a:rPr>
              <a:t> ogłosił </a:t>
            </a:r>
            <a:r>
              <a:rPr lang="pl-PL" sz="1400" dirty="0">
                <a:latin typeface="+mj-lt"/>
              </a:rPr>
              <a:t>swój poemat zatytułowany </a:t>
            </a:r>
            <a:r>
              <a:rPr lang="pl-PL" sz="1400" i="1" dirty="0">
                <a:latin typeface="+mj-lt"/>
              </a:rPr>
              <a:t>"Von </a:t>
            </a:r>
            <a:r>
              <a:rPr lang="pl-PL" sz="1400" i="1" dirty="0" err="1">
                <a:latin typeface="+mj-lt"/>
              </a:rPr>
              <a:t>ainem</a:t>
            </a:r>
            <a:r>
              <a:rPr lang="pl-PL" sz="1400" i="1" dirty="0">
                <a:latin typeface="+mj-lt"/>
              </a:rPr>
              <a:t> </a:t>
            </a:r>
            <a:r>
              <a:rPr lang="pl-PL" sz="1400" i="1" dirty="0" err="1">
                <a:latin typeface="+mj-lt"/>
              </a:rPr>
              <a:t>wutrich</a:t>
            </a:r>
            <a:r>
              <a:rPr lang="pl-PL" sz="1400" i="1" dirty="0">
                <a:latin typeface="+mj-lt"/>
              </a:rPr>
              <a:t> der </a:t>
            </a:r>
            <a:r>
              <a:rPr lang="pl-PL" sz="1400" i="1" dirty="0" err="1">
                <a:latin typeface="+mj-lt"/>
              </a:rPr>
              <a:t>hies</a:t>
            </a:r>
            <a:r>
              <a:rPr lang="pl-PL" sz="1400" i="1" dirty="0">
                <a:latin typeface="+mj-lt"/>
              </a:rPr>
              <a:t> </a:t>
            </a:r>
            <a:r>
              <a:rPr lang="pl-PL" sz="1400" i="1" dirty="0" err="1">
                <a:latin typeface="+mj-lt"/>
              </a:rPr>
              <a:t>Trakle</a:t>
            </a:r>
            <a:r>
              <a:rPr lang="pl-PL" sz="1400" i="1" dirty="0">
                <a:latin typeface="+mj-lt"/>
              </a:rPr>
              <a:t> </a:t>
            </a:r>
            <a:r>
              <a:rPr lang="pl-PL" sz="1400" i="1" dirty="0" err="1">
                <a:latin typeface="+mj-lt"/>
              </a:rPr>
              <a:t>waida</a:t>
            </a:r>
            <a:r>
              <a:rPr lang="pl-PL" sz="1400" i="1" dirty="0">
                <a:latin typeface="+mj-lt"/>
              </a:rPr>
              <a:t> von der </a:t>
            </a:r>
            <a:r>
              <a:rPr lang="pl-PL" sz="1400" i="1" dirty="0" err="1">
                <a:latin typeface="+mj-lt"/>
              </a:rPr>
              <a:t>Walachei</a:t>
            </a:r>
            <a:r>
              <a:rPr lang="pl-PL" sz="1400" i="1" dirty="0">
                <a:latin typeface="+mj-lt"/>
              </a:rPr>
              <a:t>"</a:t>
            </a:r>
            <a:r>
              <a:rPr lang="pl-PL" sz="1400" dirty="0">
                <a:latin typeface="+mj-lt"/>
              </a:rPr>
              <a:t>, czyli "O krwawym szaleńcu zwanym </a:t>
            </a:r>
            <a:r>
              <a:rPr lang="pl-PL" sz="1400" dirty="0" err="1">
                <a:latin typeface="+mj-lt"/>
              </a:rPr>
              <a:t>Draculą</a:t>
            </a:r>
            <a:r>
              <a:rPr lang="pl-PL" sz="1400" dirty="0">
                <a:latin typeface="+mj-lt"/>
              </a:rPr>
              <a:t>, wojewodą wołoskim". Poemat przedstawiał Włada jako krwawego tyrana i szaleńca, co miało niemały wpływ na powstanie czarnej legendy </a:t>
            </a:r>
            <a:r>
              <a:rPr lang="pl-PL" sz="1400" dirty="0" err="1">
                <a:latin typeface="+mj-lt"/>
              </a:rPr>
              <a:t>Drakuli</a:t>
            </a:r>
            <a:r>
              <a:rPr lang="pl-PL" sz="1400" dirty="0">
                <a:latin typeface="+mj-lt"/>
              </a:rPr>
              <a:t>. Informacje do swego poematu zaczerpnął </a:t>
            </a:r>
            <a:r>
              <a:rPr lang="pl-PL" sz="1400" dirty="0" err="1">
                <a:latin typeface="+mj-lt"/>
              </a:rPr>
              <a:t>Beheim</a:t>
            </a:r>
            <a:r>
              <a:rPr lang="pl-PL" sz="1400" dirty="0">
                <a:latin typeface="+mj-lt"/>
              </a:rPr>
              <a:t> z trzech źródeł: wspomnianych już siedmiogrodzkich pamfletów, zebranych w rękopisie znanym obecnie jako "Rękopis St. Gall", plotek dotyczących bieżących wydarzeń, między innym aresztowania Włada przez Korwina i w końcu z ustnej relacji katolickiego mnicha, który zetknął się w Siedmiogrodzie z </a:t>
            </a:r>
            <a:r>
              <a:rPr lang="pl-PL" sz="1400" dirty="0" err="1">
                <a:latin typeface="+mj-lt"/>
              </a:rPr>
              <a:t>Drakulą</a:t>
            </a:r>
            <a:r>
              <a:rPr lang="pl-PL" sz="1400" dirty="0">
                <a:latin typeface="+mj-lt"/>
              </a:rPr>
              <a:t> podczas jednej z jego ekspedycji karnych przeciwko Sasom.</a:t>
            </a:r>
          </a:p>
          <a:p>
            <a:r>
              <a:rPr lang="pl-PL" sz="1400" dirty="0">
                <a:latin typeface="+mj-lt"/>
              </a:rPr>
              <a:t>W tymże samym roku na dworze Macieja Korwina zjawił się legat papieski </a:t>
            </a:r>
            <a:r>
              <a:rPr lang="pl-PL" sz="1400" u="sng" dirty="0">
                <a:latin typeface="+mj-lt"/>
              </a:rPr>
              <a:t>Nicola di </a:t>
            </a:r>
            <a:r>
              <a:rPr lang="pl-PL" sz="1400" u="sng" dirty="0" err="1">
                <a:latin typeface="+mj-lt"/>
              </a:rPr>
              <a:t>Modrussa</a:t>
            </a:r>
            <a:r>
              <a:rPr lang="pl-PL" sz="1400" dirty="0">
                <a:latin typeface="+mj-lt"/>
              </a:rPr>
              <a:t>, który miał okazję poznać </a:t>
            </a:r>
            <a:r>
              <a:rPr lang="pl-PL" sz="1400" dirty="0" err="1">
                <a:latin typeface="+mj-lt"/>
              </a:rPr>
              <a:t>Drakulę</a:t>
            </a:r>
            <a:r>
              <a:rPr lang="pl-PL" sz="1400" dirty="0">
                <a:latin typeface="+mj-lt"/>
              </a:rPr>
              <a:t> osobiście, pozostawiając światu jedyny zachowany opis Włada. Wysłał on papieżowi raport, w którym donosił, iż </a:t>
            </a:r>
            <a:r>
              <a:rPr lang="pl-PL" sz="1400" dirty="0" err="1">
                <a:latin typeface="+mj-lt"/>
              </a:rPr>
              <a:t>Drakula</a:t>
            </a:r>
            <a:r>
              <a:rPr lang="pl-PL" sz="1400" dirty="0">
                <a:latin typeface="+mj-lt"/>
              </a:rPr>
              <a:t> do roku 1462 zabił czterdzieści tysięcy swych politycznych oponentów. Te mocno przesadzone wieści (wskazana liczba odpowiadała prawie jednej piątej ówczesnej ludności Wołoszczyzny) były rozpowszechniane nie tylko przez saskich wrogów </a:t>
            </a:r>
            <a:r>
              <a:rPr lang="pl-PL" sz="1400" dirty="0" err="1">
                <a:latin typeface="+mj-lt"/>
              </a:rPr>
              <a:t>Palownika</a:t>
            </a:r>
            <a:r>
              <a:rPr lang="pl-PL" sz="1400" dirty="0">
                <a:latin typeface="+mj-lt"/>
              </a:rPr>
              <a:t>, ale i przez samego Korwina, pragnącego usprawiedliwić uwięzienie niedawnego bohatera.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2" descr="http://www.kostnica.com.pl/filmposdracu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196752"/>
            <a:ext cx="4283968" cy="5661248"/>
          </a:xfrm>
          <a:prstGeom prst="rect">
            <a:avLst/>
          </a:prstGeom>
          <a:noFill/>
        </p:spPr>
      </p:pic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179512" y="878523"/>
            <a:ext cx="4536504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Film w nakręcony w 1992 r. w reżyserii Francisa Forda 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Coppoli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Historia opowiada o transylwańskim szlachcicu, kt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ó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ry za </a:t>
            </a:r>
            <a:r>
              <a:rPr kumimoji="0" lang="pl-PL" sz="1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zbeszczeszczenie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świątyni 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 sprzeciwienie się Bogu zostaje ukarany wiecznym życiem pod postacią głodnego krwi wampira</a:t>
            </a:r>
            <a:r>
              <a:rPr kumimoji="0" lang="pl-PL" sz="16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zamieszkującego samotnie zamek w Karpatach. To nie jest opowieść o mściwym krwiopijcy. </a:t>
            </a:r>
            <a:r>
              <a:rPr kumimoji="0" lang="pl-PL" sz="1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Vlad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pl-PL" sz="1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Dracula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staje się potworem nie z żądzy krwi, ale w akcie buntu przeciwko Bogu, który potępił duszę jego ukochanej. Momentem przełomowym staje się dla niego obudzone wspomnienie żony, </a:t>
            </a:r>
            <a:r>
              <a:rPr kumimoji="0" lang="pl-PL" sz="1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Elizabethy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odnalezione w postaci Miny  Murray - narzeczonej Jonathana </a:t>
            </a:r>
            <a:r>
              <a:rPr kumimoji="0" lang="pl-PL" sz="1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Harkera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prawnika, którego zatrudnia w celu dopełnienia formalności zakupu londyńskiej posiadłości. </a:t>
            </a:r>
            <a:endParaRPr kumimoji="0" lang="pl-PL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Dracula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dąży do celu, którym jest ucieleśnione wspomnienie jego ukochanej żony. </a:t>
            </a:r>
            <a:r>
              <a:rPr kumimoji="0" lang="pl-PL" sz="16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Harker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przyszły mąż Miny staje się pierwszą przeszkodą na jego drodze, dlatego zostaje uwięziony i oddany we władanie wampirzyc  w zamczysku Vlada. </a:t>
            </a:r>
            <a:endParaRPr kumimoji="0" lang="pl-PL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115616" y="620688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dirty="0" smtClean="0"/>
              <a:t>Obsada :</a:t>
            </a:r>
            <a:endParaRPr lang="pl-PL" sz="48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827584" y="1484784"/>
            <a:ext cx="79928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dirty="0"/>
              <a:t>Książę </a:t>
            </a:r>
            <a:r>
              <a:rPr lang="pl-PL" dirty="0" err="1"/>
              <a:t>Vlad</a:t>
            </a:r>
            <a:r>
              <a:rPr lang="pl-PL" dirty="0"/>
              <a:t> </a:t>
            </a:r>
            <a:r>
              <a:rPr lang="pl-PL" dirty="0" err="1"/>
              <a:t>Dracula</a:t>
            </a:r>
            <a:r>
              <a:rPr lang="pl-PL" dirty="0"/>
              <a:t> - Gary </a:t>
            </a:r>
            <a:r>
              <a:rPr lang="pl-PL" dirty="0" err="1" smtClean="0"/>
              <a:t>Oldman</a:t>
            </a:r>
            <a:endParaRPr lang="pl-PL" dirty="0" smtClean="0"/>
          </a:p>
          <a:p>
            <a:pPr lvl="0"/>
            <a:r>
              <a:rPr lang="pl-PL" dirty="0" smtClean="0"/>
              <a:t>Mina Murray/</a:t>
            </a:r>
            <a:r>
              <a:rPr lang="pl-PL" dirty="0" err="1" smtClean="0"/>
              <a:t>Elisabetha</a:t>
            </a:r>
            <a:r>
              <a:rPr lang="pl-PL" dirty="0" smtClean="0"/>
              <a:t> </a:t>
            </a:r>
            <a:r>
              <a:rPr lang="pl-PL" dirty="0"/>
              <a:t>– </a:t>
            </a:r>
            <a:r>
              <a:rPr lang="pl-PL" dirty="0" err="1"/>
              <a:t>Winona</a:t>
            </a:r>
            <a:r>
              <a:rPr lang="pl-PL" dirty="0"/>
              <a:t> Ryder</a:t>
            </a:r>
          </a:p>
          <a:p>
            <a:pPr lvl="0"/>
            <a:r>
              <a:rPr lang="en-US" dirty="0" err="1"/>
              <a:t>Profesor</a:t>
            </a:r>
            <a:r>
              <a:rPr lang="en-US" dirty="0"/>
              <a:t> Abraham Van </a:t>
            </a:r>
            <a:r>
              <a:rPr lang="en-US" dirty="0" err="1"/>
              <a:t>Helsig</a:t>
            </a:r>
            <a:r>
              <a:rPr lang="en-US" dirty="0"/>
              <a:t> – Anthony Hopkins</a:t>
            </a:r>
            <a:endParaRPr lang="pl-PL" dirty="0"/>
          </a:p>
          <a:p>
            <a:pPr lvl="0"/>
            <a:r>
              <a:rPr lang="pl-PL" dirty="0"/>
              <a:t>Jonathan </a:t>
            </a:r>
            <a:r>
              <a:rPr lang="pl-PL" dirty="0" err="1"/>
              <a:t>Harker</a:t>
            </a:r>
            <a:r>
              <a:rPr lang="pl-PL" dirty="0"/>
              <a:t> – </a:t>
            </a:r>
            <a:r>
              <a:rPr lang="pl-PL" dirty="0" err="1"/>
              <a:t>Keanu</a:t>
            </a:r>
            <a:r>
              <a:rPr lang="pl-PL" dirty="0"/>
              <a:t> </a:t>
            </a:r>
            <a:r>
              <a:rPr lang="pl-PL" dirty="0" err="1"/>
              <a:t>Reeves</a:t>
            </a:r>
            <a:endParaRPr lang="pl-PL" dirty="0"/>
          </a:p>
          <a:p>
            <a:pPr lvl="0"/>
            <a:r>
              <a:rPr lang="en-US" dirty="0" err="1"/>
              <a:t>Doktor</a:t>
            </a:r>
            <a:r>
              <a:rPr lang="en-US" dirty="0"/>
              <a:t> Jack Seward – Richard E. Grant</a:t>
            </a:r>
            <a:endParaRPr lang="pl-PL" dirty="0"/>
          </a:p>
          <a:p>
            <a:pPr lvl="0"/>
            <a:r>
              <a:rPr lang="en-US" dirty="0"/>
              <a:t>Lord Arthur </a:t>
            </a:r>
            <a:r>
              <a:rPr lang="en-US" dirty="0" err="1"/>
              <a:t>Holmwood</a:t>
            </a:r>
            <a:r>
              <a:rPr lang="en-US" dirty="0"/>
              <a:t> – Cary </a:t>
            </a:r>
            <a:r>
              <a:rPr lang="en-US" dirty="0" err="1" smtClean="0"/>
              <a:t>Elwes</a:t>
            </a:r>
            <a:endParaRPr lang="pl-PL" dirty="0" smtClean="0"/>
          </a:p>
          <a:p>
            <a:pPr lvl="0"/>
            <a:r>
              <a:rPr lang="pl-PL" dirty="0" smtClean="0"/>
              <a:t> </a:t>
            </a:r>
            <a:r>
              <a:rPr lang="en-US" dirty="0" smtClean="0"/>
              <a:t>Quince </a:t>
            </a:r>
            <a:r>
              <a:rPr lang="en-US" dirty="0"/>
              <a:t>P. Morris – Bill Campbell</a:t>
            </a:r>
            <a:endParaRPr lang="pl-PL" dirty="0"/>
          </a:p>
          <a:p>
            <a:pPr lvl="0"/>
            <a:r>
              <a:rPr lang="en-US" dirty="0"/>
              <a:t>Lucy </a:t>
            </a:r>
            <a:r>
              <a:rPr lang="en-US" dirty="0" err="1"/>
              <a:t>Westenra</a:t>
            </a:r>
            <a:r>
              <a:rPr lang="en-US" dirty="0"/>
              <a:t> – Sadie Frost</a:t>
            </a:r>
            <a:endParaRPr lang="pl-PL" dirty="0"/>
          </a:p>
          <a:p>
            <a:pPr lvl="0"/>
            <a:r>
              <a:rPr lang="en-US" dirty="0"/>
              <a:t>R.M. </a:t>
            </a:r>
            <a:r>
              <a:rPr lang="en-US" dirty="0" err="1"/>
              <a:t>Renfield</a:t>
            </a:r>
            <a:r>
              <a:rPr lang="en-US" dirty="0"/>
              <a:t> –</a:t>
            </a:r>
            <a:r>
              <a:rPr lang="pl-PL" dirty="0"/>
              <a:t>Tom </a:t>
            </a:r>
            <a:r>
              <a:rPr lang="pl-PL" dirty="0" err="1"/>
              <a:t>Waits</a:t>
            </a:r>
            <a:endParaRPr lang="pl-PL" dirty="0"/>
          </a:p>
          <a:p>
            <a:pPr lvl="0"/>
            <a:r>
              <a:rPr lang="en-US" dirty="0"/>
              <a:t>P</a:t>
            </a:r>
            <a:r>
              <a:rPr lang="pl-PL" dirty="0"/>
              <a:t>an Hawkins –Ray Robinson</a:t>
            </a:r>
          </a:p>
          <a:p>
            <a:pPr lvl="0"/>
            <a:r>
              <a:rPr lang="pl-PL" dirty="0" err="1"/>
              <a:t>Deacon</a:t>
            </a:r>
            <a:r>
              <a:rPr lang="pl-PL" dirty="0"/>
              <a:t> –</a:t>
            </a:r>
            <a:r>
              <a:rPr lang="pl-PL" dirty="0" err="1"/>
              <a:t>Octavin</a:t>
            </a:r>
            <a:r>
              <a:rPr lang="pl-PL" dirty="0"/>
              <a:t> </a:t>
            </a:r>
            <a:r>
              <a:rPr lang="pl-PL" dirty="0" err="1"/>
              <a:t>Cadia</a:t>
            </a:r>
            <a:endParaRPr lang="pl-PL" dirty="0"/>
          </a:p>
          <a:p>
            <a:pPr lvl="0"/>
            <a:r>
              <a:rPr lang="pl-PL" dirty="0" err="1"/>
              <a:t>Hobbs</a:t>
            </a:r>
            <a:r>
              <a:rPr lang="pl-PL" dirty="0"/>
              <a:t> – I.M. </a:t>
            </a:r>
            <a:r>
              <a:rPr lang="pl-PL" dirty="0" err="1"/>
              <a:t>Hobson</a:t>
            </a:r>
            <a:endParaRPr lang="pl-PL" dirty="0"/>
          </a:p>
          <a:p>
            <a:pPr lvl="0"/>
            <a:r>
              <a:rPr lang="pl-PL" dirty="0"/>
              <a:t>Ksiądz –Robert Getz </a:t>
            </a:r>
          </a:p>
          <a:p>
            <a:pPr lvl="0"/>
            <a:r>
              <a:rPr lang="pl-PL" dirty="0"/>
              <a:t>Siostra Agata –Dagmar </a:t>
            </a:r>
            <a:r>
              <a:rPr lang="pl-PL" dirty="0" err="1"/>
              <a:t>S</a:t>
            </a:r>
            <a:r>
              <a:rPr lang="pl-PL" dirty="0" err="1" smtClean="0"/>
              <a:t>tanec</a:t>
            </a:r>
            <a:endParaRPr lang="pl-PL" dirty="0"/>
          </a:p>
          <a:p>
            <a:pPr lvl="0"/>
            <a:r>
              <a:rPr lang="pl-PL" dirty="0"/>
              <a:t>Siostra </a:t>
            </a:r>
            <a:r>
              <a:rPr lang="pl-PL" dirty="0" err="1"/>
              <a:t>Sylva</a:t>
            </a:r>
            <a:r>
              <a:rPr lang="pl-PL" dirty="0"/>
              <a:t> – </a:t>
            </a:r>
            <a:r>
              <a:rPr lang="pl-PL" dirty="0" err="1"/>
              <a:t>Eniko</a:t>
            </a:r>
            <a:r>
              <a:rPr lang="pl-PL" dirty="0"/>
              <a:t> </a:t>
            </a:r>
            <a:r>
              <a:rPr lang="pl-PL" dirty="0" err="1"/>
              <a:t>Oss</a:t>
            </a:r>
            <a:endParaRPr lang="pl-PL" dirty="0"/>
          </a:p>
          <a:p>
            <a:pPr lvl="0"/>
            <a:r>
              <a:rPr lang="pl-PL" dirty="0"/>
              <a:t>Asystent Van </a:t>
            </a:r>
            <a:r>
              <a:rPr lang="pl-PL" dirty="0" err="1"/>
              <a:t>Helsinga</a:t>
            </a:r>
            <a:r>
              <a:rPr lang="pl-PL" dirty="0"/>
              <a:t> –</a:t>
            </a:r>
            <a:r>
              <a:rPr lang="pl-PL" dirty="0" err="1"/>
              <a:t>Cully</a:t>
            </a:r>
            <a:r>
              <a:rPr lang="pl-PL" dirty="0"/>
              <a:t> </a:t>
            </a:r>
            <a:r>
              <a:rPr lang="pl-PL" dirty="0" err="1"/>
              <a:t>Fredriksen</a:t>
            </a:r>
            <a:r>
              <a:rPr lang="pl-PL" dirty="0"/>
              <a:t> </a:t>
            </a:r>
          </a:p>
          <a:p>
            <a:pPr lvl="0"/>
            <a:r>
              <a:rPr lang="pl-PL" dirty="0" err="1"/>
              <a:t>Szarlatanka</a:t>
            </a:r>
            <a:r>
              <a:rPr lang="pl-PL" dirty="0"/>
              <a:t> w zamku </a:t>
            </a:r>
            <a:r>
              <a:rPr lang="pl-PL" dirty="0" err="1"/>
              <a:t>Drakuli</a:t>
            </a:r>
            <a:r>
              <a:rPr lang="pl-PL" dirty="0"/>
              <a:t> – Monica </a:t>
            </a:r>
            <a:r>
              <a:rPr lang="pl-PL" dirty="0" err="1"/>
              <a:t>Belucci</a:t>
            </a:r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55576" y="404664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smtClean="0"/>
              <a:t>Nagrody :</a:t>
            </a:r>
            <a:endParaRPr lang="pl-PL" sz="54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79512" y="1628800"/>
            <a:ext cx="89644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1993 – </a:t>
            </a:r>
            <a:r>
              <a:rPr lang="pl-PL" b="1" dirty="0" err="1" smtClean="0"/>
              <a:t>Eiko</a:t>
            </a:r>
            <a:r>
              <a:rPr lang="pl-PL" b="1" dirty="0" smtClean="0"/>
              <a:t> </a:t>
            </a:r>
            <a:r>
              <a:rPr lang="pl-PL" b="1" dirty="0" err="1" smtClean="0"/>
              <a:t>Ishioka</a:t>
            </a:r>
            <a:r>
              <a:rPr lang="pl-PL" b="1" dirty="0" smtClean="0"/>
              <a:t>, Oscar najlepsze kostiumy</a:t>
            </a:r>
            <a:endParaRPr lang="pl-PL" dirty="0" smtClean="0"/>
          </a:p>
          <a:p>
            <a:r>
              <a:rPr lang="pl-PL" b="1" dirty="0" smtClean="0"/>
              <a:t>1993 –</a:t>
            </a:r>
            <a:r>
              <a:rPr lang="pl-PL" b="1" dirty="0" err="1" smtClean="0"/>
              <a:t>Greg</a:t>
            </a:r>
            <a:r>
              <a:rPr lang="pl-PL" b="1" dirty="0" smtClean="0"/>
              <a:t> </a:t>
            </a:r>
            <a:r>
              <a:rPr lang="pl-PL" b="1" dirty="0" err="1" smtClean="0"/>
              <a:t>Cannom,Michele</a:t>
            </a:r>
            <a:r>
              <a:rPr lang="pl-PL" b="1" dirty="0" smtClean="0"/>
              <a:t> </a:t>
            </a:r>
            <a:r>
              <a:rPr lang="pl-PL" b="1" dirty="0" err="1" smtClean="0"/>
              <a:t>Bruke</a:t>
            </a:r>
            <a:r>
              <a:rPr lang="pl-PL" b="1" dirty="0" smtClean="0"/>
              <a:t>, </a:t>
            </a:r>
            <a:r>
              <a:rPr lang="pl-PL" b="1" dirty="0" err="1"/>
              <a:t>Matthew</a:t>
            </a:r>
            <a:r>
              <a:rPr lang="pl-PL" b="1" dirty="0"/>
              <a:t> W. </a:t>
            </a:r>
            <a:r>
              <a:rPr lang="pl-PL" b="1" dirty="0" err="1"/>
              <a:t>Mungle</a:t>
            </a:r>
            <a:r>
              <a:rPr lang="pl-PL" b="1" dirty="0" smtClean="0"/>
              <a:t>, Oscar charakteryzacja</a:t>
            </a:r>
            <a:endParaRPr lang="pl-PL" dirty="0" smtClean="0"/>
          </a:p>
          <a:p>
            <a:r>
              <a:rPr lang="pl-PL" b="1" dirty="0" smtClean="0"/>
              <a:t>1993 – </a:t>
            </a:r>
            <a:r>
              <a:rPr lang="pl-PL" b="1" dirty="0"/>
              <a:t>Tom C. McCarthy</a:t>
            </a:r>
            <a:r>
              <a:rPr lang="pl-PL" b="1" dirty="0" smtClean="0"/>
              <a:t>, </a:t>
            </a:r>
            <a:r>
              <a:rPr lang="pl-PL" b="1" dirty="0"/>
              <a:t>David E. Stone</a:t>
            </a:r>
            <a:r>
              <a:rPr lang="pl-PL" b="1" dirty="0" smtClean="0"/>
              <a:t>, Oscar efekty dźwiękowe</a:t>
            </a:r>
            <a:endParaRPr lang="pl-PL" dirty="0" smtClean="0"/>
          </a:p>
          <a:p>
            <a:r>
              <a:rPr lang="pl-PL" dirty="0" smtClean="0"/>
              <a:t>1993 – Gary </a:t>
            </a:r>
            <a:r>
              <a:rPr lang="pl-PL" dirty="0" err="1" smtClean="0"/>
              <a:t>Oldman</a:t>
            </a:r>
            <a:r>
              <a:rPr lang="pl-PL" dirty="0" smtClean="0"/>
              <a:t>, Saturn najlepszy aktor</a:t>
            </a:r>
          </a:p>
          <a:p>
            <a:r>
              <a:rPr lang="pl-PL" dirty="0" smtClean="0"/>
              <a:t>1993 – Francis Ford Coppola, Saturn najlepszy reżyser</a:t>
            </a:r>
          </a:p>
          <a:p>
            <a:r>
              <a:rPr lang="pl-PL" dirty="0" smtClean="0"/>
              <a:t>1993 – </a:t>
            </a:r>
            <a:r>
              <a:rPr lang="pl-PL" dirty="0"/>
              <a:t>James V. Hart</a:t>
            </a:r>
            <a:r>
              <a:rPr lang="pl-PL" dirty="0" smtClean="0"/>
              <a:t>, Saturn najlepszy scenariusz</a:t>
            </a:r>
          </a:p>
          <a:p>
            <a:r>
              <a:rPr lang="pl-PL" dirty="0" smtClean="0"/>
              <a:t>1993 – Saturn najlepszy horror</a:t>
            </a:r>
          </a:p>
          <a:p>
            <a:r>
              <a:rPr lang="pl-PL" dirty="0" smtClean="0"/>
              <a:t>1993 – </a:t>
            </a:r>
            <a:r>
              <a:rPr lang="pl-PL" dirty="0" err="1" smtClean="0"/>
              <a:t>Eiko</a:t>
            </a:r>
            <a:r>
              <a:rPr lang="pl-PL" dirty="0" smtClean="0"/>
              <a:t> </a:t>
            </a:r>
            <a:r>
              <a:rPr lang="pl-PL" dirty="0" err="1" smtClean="0"/>
              <a:t>Ishioka</a:t>
            </a:r>
            <a:r>
              <a:rPr lang="pl-PL" dirty="0" smtClean="0"/>
              <a:t>, Saturn najlepsze kostiumy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403648" y="764704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/>
              <a:t>Ciekawostki :</a:t>
            </a:r>
            <a:endParaRPr lang="pl-PL" sz="32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611560" y="1484784"/>
            <a:ext cx="75608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 jednej ze scen Mina mija ogłoszenie </a:t>
            </a:r>
            <a:r>
              <a:rPr lang="pl-PL" sz="1200" b="1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pl-PL" sz="1200" b="1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Lyceum</a:t>
            </a:r>
            <a:r>
              <a:rPr lang="pl-PL" sz="1200" b="1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Theatre</a:t>
            </a:r>
            <a:r>
              <a:rPr lang="pl-PL" sz="1200" b="1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and Henry Irving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Autor </a:t>
            </a:r>
            <a:r>
              <a:rPr lang="pl-PL" sz="1200" i="1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Drakuli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kierował teatrem, a Sir Henry Irving był podobno jedną z pierwotnych inspiracji do stworzenia postaci hrabiego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Drakuli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pl-PL" sz="1100" dirty="0" smtClean="0">
              <a:solidFill>
                <a:prstClr val="white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Krzyk Vlada, po tym jak wbija miecz w krzyż, nie jest krzykiem aktora. Jest to głos Luxa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Interiora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wokalisty zespołu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Cramps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pl-PL" sz="1100" dirty="0" smtClean="0">
              <a:solidFill>
                <a:prstClr val="white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Kiedy Mina wspomina swoje poprzednie życie jako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Elisabeta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mówi o kraju za wielkim lasem. W rzeczywistości jest to dosłowne tłumaczenie nazwy „Transylwania”.</a:t>
            </a:r>
            <a:endParaRPr lang="pl-PL" sz="1100" dirty="0" smtClean="0">
              <a:solidFill>
                <a:prstClr val="white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Pościg za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Draculą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dociera do Warny, która tak naprawdę znajduje się w Bułgarii, a nie w Rumunii.</a:t>
            </a:r>
            <a:endParaRPr lang="pl-PL" sz="1100" dirty="0" smtClean="0">
              <a:solidFill>
                <a:prstClr val="white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Na pierwszym spotkaniu obsady filmu, Francis Ford Coppola kazał wszystkim głównym aktorom przeczytać kolejno na głos całą powieść Brama Stokera, aby dobrze wczuli się w historię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Drakuli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Według Anthony'ego Hopkinsa zajęło to całe dwa dni.</a:t>
            </a:r>
            <a:endParaRPr lang="pl-PL" sz="1100" dirty="0" smtClean="0">
              <a:solidFill>
                <a:prstClr val="white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Reżyser sam oficjalnie skrytykował swoją decyzję o obsadzeniu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Keanu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Reevesa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w roli Jonathana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Harkera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Jak stwierdził, potrzebował młodego, popularnego gwiazdora, który znalazłby wspólny język z dziewczynami.</a:t>
            </a:r>
            <a:endParaRPr lang="pl-PL" sz="1100" dirty="0" smtClean="0">
              <a:solidFill>
                <a:prstClr val="white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Scena z dyliżansem przed przyjazdem Jonathana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Harkera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do zamku pochodzi w całości z filmu „Czarna niedziela” Mario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Bava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pl-PL" sz="1100" dirty="0" smtClean="0">
              <a:solidFill>
                <a:prstClr val="white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Dochody z filmu uratowały przed bankructwem studio filmowe Coppoli,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Zoetrope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którego szefowie przez ostatnie 3 lata zmagali się z problemami finansowymi. Ich długi sięgały 27 milionów dolarów.</a:t>
            </a:r>
            <a:endParaRPr lang="pl-PL" sz="1100" dirty="0" smtClean="0">
              <a:solidFill>
                <a:prstClr val="white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Obraz hrabiego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Drakuli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o którym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Harker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wspomina po przybyciu do zamku, jest w rzeczywistości autoportretem niemieckiego malarza Albrechta Durera, z tą różnicą, że na obrazie widnieje twarz młodego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Drakuli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czyli Gary'ego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Oldmana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pl-PL" sz="1100" dirty="0" smtClean="0">
              <a:solidFill>
                <a:prstClr val="white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Mała dziewczynka, która grała dziecko niesione do krypty przez Lucy, autentycznie przestraszyła się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Sadie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Frost w charakteryzacji i najwyraźniej nie spodziewała się, że wystąpi w więcej niż jednym ujęciu. Reżyser i aktorka musieli długo namawiać dziecko do dokończenia sceny</a:t>
            </a:r>
            <a:endParaRPr lang="pl-PL" sz="1100" dirty="0" smtClean="0">
              <a:solidFill>
                <a:prstClr val="white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Anthony Hopkins gra w filmie również księdza, który mówi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Draculi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o tym, że dusza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Elisabety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będzie przeklęta.</a:t>
            </a:r>
            <a:endParaRPr lang="pl-PL" sz="1100" dirty="0" smtClean="0">
              <a:solidFill>
                <a:prstClr val="white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 czasie kręcenia sceny, w której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Drakula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zlizuje krew z brzytwy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Harkera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Gary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Oldman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był pijany. Ostatecznie scenę nakręcono po północy, co wpłynęło na jej klimat i pomogło wprawić ekipę w odpowiedni nastrój.</a:t>
            </a:r>
            <a:endParaRPr lang="pl-PL" sz="1100" dirty="0" smtClean="0">
              <a:solidFill>
                <a:prstClr val="white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Ujęcie, w którym bohater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Keanu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Reevesa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wchodzi do zamku </a:t>
            </a:r>
            <a:r>
              <a:rPr lang="pl-PL" sz="1200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Drakuli</a:t>
            </a:r>
            <a:r>
              <a:rPr lang="pl-PL" sz="1200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zostało nakręcone od końca, by nadać wejściu bardziej złowrogi charakter.</a:t>
            </a:r>
            <a:endParaRPr lang="pl-PL" sz="9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179512" y="1628800"/>
            <a:ext cx="89644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600" dirty="0" smtClean="0"/>
              <a:t>Koniec</a:t>
            </a:r>
            <a:endParaRPr lang="pl-PL" sz="6600" dirty="0"/>
          </a:p>
        </p:txBody>
      </p:sp>
      <p:pic>
        <p:nvPicPr>
          <p:cNvPr id="2050" name="Picture 2" descr="http://www.wiki-cine.com/photos/2157/188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501008"/>
            <a:ext cx="4176464" cy="2784309"/>
          </a:xfrm>
          <a:prstGeom prst="rect">
            <a:avLst/>
          </a:prstGeom>
          <a:noFill/>
        </p:spPr>
      </p:pic>
      <p:pic>
        <p:nvPicPr>
          <p:cNvPr id="2052" name="Picture 4" descr="http://opium.org.pl/wp-content/2010/07/dracula_and_mina_2_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852936"/>
            <a:ext cx="2647950" cy="3571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140</TotalTime>
  <Words>1104</Words>
  <Application>Microsoft Office PowerPoint</Application>
  <PresentationFormat>Pokaz na ekranie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Przepływ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JM</dc:creator>
  <cp:lastModifiedBy>Martusia</cp:lastModifiedBy>
  <cp:revision>16</cp:revision>
  <dcterms:created xsi:type="dcterms:W3CDTF">2012-03-31T19:26:17Z</dcterms:created>
  <dcterms:modified xsi:type="dcterms:W3CDTF">2012-04-02T20:15:00Z</dcterms:modified>
</cp:coreProperties>
</file>