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D93C-5DE9-4FE4-BECE-E7B7D3F2D472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6D235-80E6-4361-8428-4D4350C2F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00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235-80E6-4361-8428-4D4350C2FC3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24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6B2FCC-DFEF-4CC8-BC04-F3984EE3BA23}" type="datetimeFigureOut">
              <a:rPr lang="pl-PL" smtClean="0"/>
              <a:t>2012-06-05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3016E34-F992-4348-9170-7B5A63E2C74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klatka.pl/film/film.asp?fi=3433&amp;sekcja=3" TargetMode="External"/><Relationship Id="rId2" Type="http://schemas.openxmlformats.org/officeDocument/2006/relationships/hyperlink" Target="http://pl.wikipedia.org/wiki/David_Finch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Ciekawy_przypadek_Benjamina_Buttona" TargetMode="External"/><Relationship Id="rId5" Type="http://schemas.openxmlformats.org/officeDocument/2006/relationships/hyperlink" Target="http://www.filmweb.pl/film/Ciekawy+przypadek+Benjamina+Buttona-2008-123383" TargetMode="External"/><Relationship Id="rId4" Type="http://schemas.openxmlformats.org/officeDocument/2006/relationships/hyperlink" Target="http://www.filmweb.pl/Siede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7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443" y="202664"/>
            <a:ext cx="8424936" cy="939552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Obsada i nagrody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328592"/>
          </a:xfrm>
        </p:spPr>
        <p:txBody>
          <a:bodyPr anchor="t">
            <a:normAutofit fontScale="70000" lnSpcReduction="20000"/>
          </a:bodyPr>
          <a:lstStyle/>
          <a:p>
            <a:pPr fontAlgn="base"/>
            <a:r>
              <a:rPr lang="pl-PL" sz="2200" b="0" dirty="0" err="1" smtClean="0">
                <a:solidFill>
                  <a:srgbClr val="002060"/>
                </a:solidFill>
              </a:rPr>
              <a:t>Brad</a:t>
            </a:r>
            <a:r>
              <a:rPr lang="pl-PL" sz="2200" b="0" dirty="0" smtClean="0">
                <a:solidFill>
                  <a:srgbClr val="002060"/>
                </a:solidFill>
              </a:rPr>
              <a:t> </a:t>
            </a:r>
            <a:r>
              <a:rPr lang="pl-PL" sz="2200" b="0" dirty="0" err="1" smtClean="0">
                <a:solidFill>
                  <a:srgbClr val="002060"/>
                </a:solidFill>
              </a:rPr>
              <a:t>Pitt</a:t>
            </a:r>
            <a:r>
              <a:rPr lang="pl-PL" sz="2200" b="0" dirty="0" smtClean="0">
                <a:solidFill>
                  <a:srgbClr val="002060"/>
                </a:solidFill>
              </a:rPr>
              <a:t> - Benjamin </a:t>
            </a:r>
            <a:r>
              <a:rPr lang="pl-PL" sz="2200" b="0" dirty="0">
                <a:solidFill>
                  <a:srgbClr val="002060"/>
                </a:solidFill>
              </a:rPr>
              <a:t>Button</a:t>
            </a:r>
          </a:p>
          <a:p>
            <a:pPr fontAlgn="base"/>
            <a:r>
              <a:rPr lang="pl-PL" sz="2200" b="0" dirty="0" err="1">
                <a:solidFill>
                  <a:srgbClr val="002060"/>
                </a:solidFill>
              </a:rPr>
              <a:t>Cate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pl-PL" sz="2200" b="0" dirty="0" err="1" smtClean="0">
                <a:solidFill>
                  <a:srgbClr val="002060"/>
                </a:solidFill>
              </a:rPr>
              <a:t>Blanchett</a:t>
            </a:r>
            <a:r>
              <a:rPr lang="pl-PL" sz="2200" b="0" dirty="0" smtClean="0">
                <a:solidFill>
                  <a:srgbClr val="002060"/>
                </a:solidFill>
              </a:rPr>
              <a:t> - </a:t>
            </a:r>
            <a:r>
              <a:rPr lang="pl-PL" sz="2200" b="0" dirty="0" err="1" smtClean="0">
                <a:solidFill>
                  <a:srgbClr val="002060"/>
                </a:solidFill>
              </a:rPr>
              <a:t>Daisy</a:t>
            </a:r>
            <a:endParaRPr lang="pl-PL" sz="2200" b="0" u="sng" dirty="0" smtClean="0">
              <a:solidFill>
                <a:srgbClr val="002060"/>
              </a:solidFill>
            </a:endParaRPr>
          </a:p>
          <a:p>
            <a:pPr fontAlgn="base"/>
            <a:r>
              <a:rPr lang="pl-PL" sz="2200" b="0" dirty="0" err="1" smtClean="0">
                <a:solidFill>
                  <a:srgbClr val="002060"/>
                </a:solidFill>
              </a:rPr>
              <a:t>Taraji</a:t>
            </a:r>
            <a:r>
              <a:rPr lang="pl-PL" sz="2200" b="0" dirty="0" smtClean="0">
                <a:solidFill>
                  <a:srgbClr val="002060"/>
                </a:solidFill>
              </a:rPr>
              <a:t> </a:t>
            </a:r>
            <a:r>
              <a:rPr lang="pl-PL" sz="2200" b="0" dirty="0">
                <a:solidFill>
                  <a:srgbClr val="002060"/>
                </a:solidFill>
              </a:rPr>
              <a:t>P. </a:t>
            </a:r>
            <a:r>
              <a:rPr lang="pl-PL" sz="2200" b="0" dirty="0" smtClean="0">
                <a:solidFill>
                  <a:srgbClr val="002060"/>
                </a:solidFill>
              </a:rPr>
              <a:t>Henson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pl-PL" sz="2200" b="0" dirty="0" smtClean="0">
                <a:solidFill>
                  <a:srgbClr val="002060"/>
                </a:solidFill>
              </a:rPr>
              <a:t>- </a:t>
            </a:r>
            <a:r>
              <a:rPr lang="pl-PL" sz="2200" b="0" dirty="0" err="1" smtClean="0">
                <a:solidFill>
                  <a:srgbClr val="002060"/>
                </a:solidFill>
              </a:rPr>
              <a:t>Queenie</a:t>
            </a:r>
            <a:endParaRPr lang="pl-PL" sz="2200" b="0" dirty="0">
              <a:solidFill>
                <a:srgbClr val="002060"/>
              </a:solidFill>
            </a:endParaRPr>
          </a:p>
          <a:p>
            <a:pPr fontAlgn="base"/>
            <a:r>
              <a:rPr lang="pl-PL" sz="2200" b="0" dirty="0">
                <a:solidFill>
                  <a:srgbClr val="002060"/>
                </a:solidFill>
              </a:rPr>
              <a:t>Jason </a:t>
            </a:r>
            <a:r>
              <a:rPr lang="pl-PL" sz="2200" b="0" dirty="0" err="1" smtClean="0">
                <a:solidFill>
                  <a:srgbClr val="002060"/>
                </a:solidFill>
              </a:rPr>
              <a:t>Flemyng</a:t>
            </a:r>
            <a:r>
              <a:rPr lang="pl-PL" sz="2200" b="0" dirty="0" smtClean="0">
                <a:solidFill>
                  <a:srgbClr val="002060"/>
                </a:solidFill>
              </a:rPr>
              <a:t> - Thomas </a:t>
            </a:r>
            <a:r>
              <a:rPr lang="pl-PL" sz="2200" b="0" dirty="0">
                <a:solidFill>
                  <a:srgbClr val="002060"/>
                </a:solidFill>
              </a:rPr>
              <a:t>Button</a:t>
            </a:r>
          </a:p>
          <a:p>
            <a:pPr fontAlgn="base"/>
            <a:r>
              <a:rPr lang="pl-PL" sz="2200" b="0" dirty="0">
                <a:solidFill>
                  <a:srgbClr val="002060"/>
                </a:solidFill>
              </a:rPr>
              <a:t>Tilda </a:t>
            </a:r>
            <a:r>
              <a:rPr lang="pl-PL" sz="2200" b="0" dirty="0" err="1" smtClean="0">
                <a:solidFill>
                  <a:srgbClr val="002060"/>
                </a:solidFill>
              </a:rPr>
              <a:t>Swinton</a:t>
            </a:r>
            <a:r>
              <a:rPr lang="pl-PL" sz="2200" b="0" dirty="0" smtClean="0">
                <a:solidFill>
                  <a:srgbClr val="002060"/>
                </a:solidFill>
              </a:rPr>
              <a:t> - Elizabeth </a:t>
            </a:r>
            <a:r>
              <a:rPr lang="pl-PL" sz="2200" b="0" dirty="0" smtClean="0">
                <a:solidFill>
                  <a:srgbClr val="002060"/>
                </a:solidFill>
              </a:rPr>
              <a:t>Abbott</a:t>
            </a:r>
          </a:p>
          <a:p>
            <a:pPr fontAlgn="base"/>
            <a:r>
              <a:rPr lang="pl-PL" sz="2200" b="0" dirty="0">
                <a:solidFill>
                  <a:srgbClr val="002060"/>
                </a:solidFill>
              </a:rPr>
              <a:t>Audrey </a:t>
            </a:r>
            <a:r>
              <a:rPr lang="pl-PL" sz="2200" b="0" dirty="0" err="1" smtClean="0">
                <a:solidFill>
                  <a:srgbClr val="002060"/>
                </a:solidFill>
              </a:rPr>
              <a:t>Lynn</a:t>
            </a:r>
            <a:r>
              <a:rPr lang="pl-PL" sz="2200" b="0" dirty="0" smtClean="0">
                <a:solidFill>
                  <a:srgbClr val="002060"/>
                </a:solidFill>
              </a:rPr>
              <a:t> - Piesza </a:t>
            </a:r>
            <a:r>
              <a:rPr lang="pl-PL" sz="2200" b="0" dirty="0">
                <a:solidFill>
                  <a:srgbClr val="002060"/>
                </a:solidFill>
              </a:rPr>
              <a:t>z 1920 </a:t>
            </a:r>
            <a:r>
              <a:rPr lang="pl-PL" sz="2200" b="0" dirty="0" smtClean="0">
                <a:solidFill>
                  <a:srgbClr val="002060"/>
                </a:solidFill>
              </a:rPr>
              <a:t>roku</a:t>
            </a:r>
            <a:endParaRPr lang="pl-PL" sz="2200" b="0" dirty="0">
              <a:solidFill>
                <a:srgbClr val="002060"/>
              </a:solidFill>
            </a:endParaRPr>
          </a:p>
          <a:p>
            <a:pPr fontAlgn="base"/>
            <a:r>
              <a:rPr lang="pl-PL" sz="2200" u="sng" dirty="0" smtClean="0">
                <a:solidFill>
                  <a:srgbClr val="002060"/>
                </a:solidFill>
              </a:rPr>
              <a:t>Nagrody</a:t>
            </a:r>
            <a:r>
              <a:rPr lang="pl-PL" sz="2200" u="sng" dirty="0">
                <a:solidFill>
                  <a:srgbClr val="002060"/>
                </a:solidFill>
              </a:rPr>
              <a:t>:</a:t>
            </a:r>
          </a:p>
          <a:p>
            <a:pPr fontAlgn="base"/>
            <a:r>
              <a:rPr lang="pl-PL" sz="2200" b="0" dirty="0" smtClean="0">
                <a:solidFill>
                  <a:srgbClr val="002060"/>
                </a:solidFill>
              </a:rPr>
              <a:t>Oscar -</a:t>
            </a:r>
            <a:r>
              <a:rPr lang="pl-PL" sz="2200" b="0" dirty="0">
                <a:solidFill>
                  <a:srgbClr val="002060"/>
                </a:solidFill>
              </a:rPr>
              <a:t>	Najlepsza </a:t>
            </a:r>
            <a:r>
              <a:rPr lang="pl-PL" sz="2200" b="0" dirty="0" smtClean="0">
                <a:solidFill>
                  <a:srgbClr val="002060"/>
                </a:solidFill>
              </a:rPr>
              <a:t>charakteryzacja, Najlepsza scenografia: </a:t>
            </a:r>
            <a:r>
              <a:rPr lang="pl-PL" sz="2200" b="0" dirty="0">
                <a:solidFill>
                  <a:srgbClr val="002060"/>
                </a:solidFill>
              </a:rPr>
              <a:t>Donald Graham Burt, Victor J. </a:t>
            </a:r>
            <a:r>
              <a:rPr lang="pl-PL" sz="2200" b="0" dirty="0" err="1" smtClean="0">
                <a:solidFill>
                  <a:srgbClr val="002060"/>
                </a:solidFill>
              </a:rPr>
              <a:t>Zolfo</a:t>
            </a:r>
            <a:r>
              <a:rPr lang="pl-PL" sz="2200" b="0" dirty="0" smtClean="0">
                <a:solidFill>
                  <a:srgbClr val="002060"/>
                </a:solidFill>
              </a:rPr>
              <a:t>, Najlepsze </a:t>
            </a:r>
            <a:r>
              <a:rPr lang="pl-PL" sz="2200" b="0" dirty="0">
                <a:solidFill>
                  <a:srgbClr val="002060"/>
                </a:solidFill>
              </a:rPr>
              <a:t>efekty specjalne nagrodzeni: </a:t>
            </a:r>
            <a:r>
              <a:rPr lang="pl-PL" sz="2200" b="0" dirty="0" err="1">
                <a:solidFill>
                  <a:srgbClr val="002060"/>
                </a:solidFill>
              </a:rPr>
              <a:t>Eric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pl-PL" sz="2200" b="0" dirty="0" err="1">
                <a:solidFill>
                  <a:srgbClr val="002060"/>
                </a:solidFill>
              </a:rPr>
              <a:t>Barba</a:t>
            </a:r>
            <a:r>
              <a:rPr lang="pl-PL" sz="2200" b="0" dirty="0">
                <a:solidFill>
                  <a:srgbClr val="002060"/>
                </a:solidFill>
              </a:rPr>
              <a:t>, Steve </a:t>
            </a:r>
            <a:r>
              <a:rPr lang="pl-PL" sz="2200" b="0" dirty="0" err="1">
                <a:solidFill>
                  <a:srgbClr val="002060"/>
                </a:solidFill>
              </a:rPr>
              <a:t>Preeg</a:t>
            </a:r>
            <a:r>
              <a:rPr lang="pl-PL" sz="2200" b="0" dirty="0">
                <a:solidFill>
                  <a:srgbClr val="002060"/>
                </a:solidFill>
              </a:rPr>
              <a:t>, Burt Dalton, Craig </a:t>
            </a:r>
            <a:r>
              <a:rPr lang="pl-PL" sz="2200" b="0" dirty="0" err="1" smtClean="0">
                <a:solidFill>
                  <a:srgbClr val="002060"/>
                </a:solidFill>
              </a:rPr>
              <a:t>Barron</a:t>
            </a:r>
            <a:endParaRPr lang="pl-PL" sz="2200" b="0" dirty="0" smtClean="0">
              <a:solidFill>
                <a:srgbClr val="002060"/>
              </a:solidFill>
            </a:endParaRPr>
          </a:p>
          <a:p>
            <a:pPr fontAlgn="base"/>
            <a:r>
              <a:rPr lang="pl-PL" sz="2200" b="0" dirty="0" smtClean="0">
                <a:solidFill>
                  <a:srgbClr val="002060"/>
                </a:solidFill>
              </a:rPr>
              <a:t>BAFTA - Najlepsza scenografia: </a:t>
            </a:r>
            <a:r>
              <a:rPr lang="pl-PL" sz="2200" b="0" dirty="0">
                <a:solidFill>
                  <a:srgbClr val="002060"/>
                </a:solidFill>
              </a:rPr>
              <a:t>Donald Graham Burt, Victor J. </a:t>
            </a:r>
            <a:r>
              <a:rPr lang="pl-PL" sz="2200" b="0" dirty="0" err="1" smtClean="0">
                <a:solidFill>
                  <a:srgbClr val="002060"/>
                </a:solidFill>
              </a:rPr>
              <a:t>Zolfo</a:t>
            </a:r>
            <a:r>
              <a:rPr lang="pl-PL" sz="2200" b="0" dirty="0" smtClean="0">
                <a:solidFill>
                  <a:srgbClr val="002060"/>
                </a:solidFill>
              </a:rPr>
              <a:t>, Najlepsza charakteryzacja, Najlepsze </a:t>
            </a:r>
            <a:r>
              <a:rPr lang="pl-PL" sz="2200" b="0" dirty="0">
                <a:solidFill>
                  <a:srgbClr val="002060"/>
                </a:solidFill>
              </a:rPr>
              <a:t>efekty </a:t>
            </a:r>
            <a:r>
              <a:rPr lang="pl-PL" sz="2200" b="0" dirty="0" smtClean="0">
                <a:solidFill>
                  <a:srgbClr val="002060"/>
                </a:solidFill>
              </a:rPr>
              <a:t>specjalne</a:t>
            </a:r>
          </a:p>
          <a:p>
            <a:pPr fontAlgn="base"/>
            <a:r>
              <a:rPr lang="pl-PL" sz="2200" b="0" dirty="0">
                <a:solidFill>
                  <a:srgbClr val="002060"/>
                </a:solidFill>
              </a:rPr>
              <a:t>Amerykańska Gildia </a:t>
            </a:r>
            <a:r>
              <a:rPr lang="pl-PL" sz="2200" b="0" dirty="0" smtClean="0">
                <a:solidFill>
                  <a:srgbClr val="002060"/>
                </a:solidFill>
              </a:rPr>
              <a:t>Scenografów - Najlepsza </a:t>
            </a:r>
            <a:r>
              <a:rPr lang="pl-PL" sz="2200" b="0" dirty="0">
                <a:solidFill>
                  <a:srgbClr val="002060"/>
                </a:solidFill>
              </a:rPr>
              <a:t>scenografia w filmie </a:t>
            </a:r>
            <a:r>
              <a:rPr lang="pl-PL" sz="2200" b="0" dirty="0" smtClean="0">
                <a:solidFill>
                  <a:srgbClr val="002060"/>
                </a:solidFill>
              </a:rPr>
              <a:t>kostiumowym:</a:t>
            </a:r>
            <a:r>
              <a:rPr lang="pl-PL" sz="2200" b="0" dirty="0">
                <a:solidFill>
                  <a:srgbClr val="002060"/>
                </a:solidFill>
              </a:rPr>
              <a:t> Donald Graham </a:t>
            </a:r>
            <a:r>
              <a:rPr lang="pl-PL" sz="2200" b="0" dirty="0" smtClean="0">
                <a:solidFill>
                  <a:srgbClr val="002060"/>
                </a:solidFill>
              </a:rPr>
              <a:t>Burt</a:t>
            </a:r>
          </a:p>
          <a:p>
            <a:pPr fontAlgn="base"/>
            <a:r>
              <a:rPr lang="pl-PL" sz="2200" b="0" dirty="0" smtClean="0">
                <a:solidFill>
                  <a:srgbClr val="002060"/>
                </a:solidFill>
              </a:rPr>
              <a:t>Saturn - Najlepszy </a:t>
            </a:r>
            <a:r>
              <a:rPr lang="pl-PL" sz="2200" b="0" dirty="0">
                <a:solidFill>
                  <a:srgbClr val="002060"/>
                </a:solidFill>
              </a:rPr>
              <a:t>film </a:t>
            </a:r>
            <a:r>
              <a:rPr lang="pl-PL" sz="2200" b="0" dirty="0" err="1" smtClean="0">
                <a:solidFill>
                  <a:srgbClr val="002060"/>
                </a:solidFill>
              </a:rPr>
              <a:t>fantasy</a:t>
            </a:r>
            <a:r>
              <a:rPr lang="pl-PL" sz="2200" b="0" dirty="0" smtClean="0">
                <a:solidFill>
                  <a:srgbClr val="002060"/>
                </a:solidFill>
              </a:rPr>
              <a:t>, Najlepsza </a:t>
            </a:r>
            <a:r>
              <a:rPr lang="pl-PL" sz="2200" b="0" dirty="0">
                <a:solidFill>
                  <a:srgbClr val="002060"/>
                </a:solidFill>
              </a:rPr>
              <a:t>aktorka </a:t>
            </a:r>
            <a:r>
              <a:rPr lang="pl-PL" sz="2200" b="0" dirty="0" smtClean="0">
                <a:solidFill>
                  <a:srgbClr val="002060"/>
                </a:solidFill>
              </a:rPr>
              <a:t>drugoplanowa: </a:t>
            </a:r>
            <a:r>
              <a:rPr lang="pl-PL" sz="2200" b="0" dirty="0">
                <a:solidFill>
                  <a:srgbClr val="002060"/>
                </a:solidFill>
              </a:rPr>
              <a:t>Tilda </a:t>
            </a:r>
            <a:r>
              <a:rPr lang="pl-PL" sz="2200" b="0" dirty="0" err="1" smtClean="0">
                <a:solidFill>
                  <a:srgbClr val="002060"/>
                </a:solidFill>
              </a:rPr>
              <a:t>Swinton</a:t>
            </a:r>
            <a:r>
              <a:rPr lang="pl-PL" sz="2200" b="0" dirty="0" smtClean="0">
                <a:solidFill>
                  <a:srgbClr val="002060"/>
                </a:solidFill>
              </a:rPr>
              <a:t>, Najlepsza charakteryzacja</a:t>
            </a:r>
          </a:p>
          <a:p>
            <a:pPr fontAlgn="base"/>
            <a:r>
              <a:rPr lang="pl-PL" sz="2200" b="0" dirty="0">
                <a:solidFill>
                  <a:srgbClr val="002060"/>
                </a:solidFill>
              </a:rPr>
              <a:t>Złota </a:t>
            </a:r>
            <a:r>
              <a:rPr lang="pl-PL" sz="2200" b="0" dirty="0" smtClean="0">
                <a:solidFill>
                  <a:srgbClr val="002060"/>
                </a:solidFill>
              </a:rPr>
              <a:t>Szpula - Najlepszy </a:t>
            </a:r>
            <a:r>
              <a:rPr lang="pl-PL" sz="2200" b="0" dirty="0">
                <a:solidFill>
                  <a:srgbClr val="002060"/>
                </a:solidFill>
              </a:rPr>
              <a:t>montaż dźwięku w filmie pełnometrażowym - dialogi i technika </a:t>
            </a:r>
            <a:r>
              <a:rPr lang="pl-PL" sz="2200" b="0" dirty="0" smtClean="0">
                <a:solidFill>
                  <a:srgbClr val="002060"/>
                </a:solidFill>
              </a:rPr>
              <a:t>ADR</a:t>
            </a:r>
          </a:p>
          <a:p>
            <a:pPr fontAlgn="base"/>
            <a:r>
              <a:rPr lang="pl-PL" sz="2200" b="0" dirty="0" smtClean="0">
                <a:solidFill>
                  <a:srgbClr val="002060"/>
                </a:solidFill>
              </a:rPr>
              <a:t>WSA - Najlepsza </a:t>
            </a:r>
            <a:r>
              <a:rPr lang="pl-PL" sz="2200" b="0" dirty="0">
                <a:solidFill>
                  <a:srgbClr val="002060"/>
                </a:solidFill>
              </a:rPr>
              <a:t>oryginalna muzyka roku </a:t>
            </a:r>
            <a:r>
              <a:rPr lang="pl-PL" sz="2200" b="0" dirty="0" err="1">
                <a:solidFill>
                  <a:srgbClr val="002060"/>
                </a:solidFill>
              </a:rPr>
              <a:t>Alexandre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pl-PL" sz="2200" b="0" dirty="0" err="1" smtClean="0">
                <a:solidFill>
                  <a:srgbClr val="002060"/>
                </a:solidFill>
              </a:rPr>
              <a:t>Desplat</a:t>
            </a:r>
            <a:r>
              <a:rPr lang="pl-PL" sz="2200" b="0" dirty="0" smtClean="0">
                <a:solidFill>
                  <a:srgbClr val="002060"/>
                </a:solidFill>
              </a:rPr>
              <a:t>, Kompozytor </a:t>
            </a:r>
            <a:r>
              <a:rPr lang="pl-PL" sz="2200" b="0" dirty="0">
                <a:solidFill>
                  <a:srgbClr val="002060"/>
                </a:solidFill>
              </a:rPr>
              <a:t>roku </a:t>
            </a:r>
            <a:r>
              <a:rPr lang="pl-PL" sz="2200" b="0" dirty="0" err="1">
                <a:solidFill>
                  <a:srgbClr val="002060"/>
                </a:solidFill>
              </a:rPr>
              <a:t>Alexandre</a:t>
            </a:r>
            <a:r>
              <a:rPr lang="pl-PL" sz="2200" b="0" dirty="0">
                <a:solidFill>
                  <a:srgbClr val="002060"/>
                </a:solidFill>
              </a:rPr>
              <a:t> </a:t>
            </a:r>
            <a:r>
              <a:rPr lang="pl-PL" sz="2200" b="0" dirty="0" err="1">
                <a:solidFill>
                  <a:srgbClr val="002060"/>
                </a:solidFill>
              </a:rPr>
              <a:t>Desplat</a:t>
            </a:r>
            <a:endParaRPr lang="pl-PL" sz="2200" b="0" dirty="0" smtClean="0">
              <a:solidFill>
                <a:srgbClr val="002060"/>
              </a:solidFill>
            </a:endParaRPr>
          </a:p>
          <a:p>
            <a:pPr fontAlgn="base"/>
            <a:endParaRPr lang="pl-PL" sz="2200" b="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7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443" y="202664"/>
            <a:ext cx="8424936" cy="939552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Ciekawostki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968552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Jest to już drugi film, w którym </a:t>
            </a:r>
            <a:r>
              <a:rPr lang="pl-PL" b="0" dirty="0" err="1">
                <a:solidFill>
                  <a:srgbClr val="002060"/>
                </a:solidFill>
              </a:rPr>
              <a:t>Cate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>
                <a:solidFill>
                  <a:srgbClr val="002060"/>
                </a:solidFill>
              </a:rPr>
              <a:t>Blanchett</a:t>
            </a:r>
            <a:r>
              <a:rPr lang="pl-PL" b="0" dirty="0">
                <a:solidFill>
                  <a:srgbClr val="002060"/>
                </a:solidFill>
              </a:rPr>
              <a:t> i </a:t>
            </a:r>
            <a:r>
              <a:rPr lang="pl-PL" b="0" dirty="0" err="1">
                <a:solidFill>
                  <a:srgbClr val="002060"/>
                </a:solidFill>
              </a:rPr>
              <a:t>Brad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>
                <a:solidFill>
                  <a:srgbClr val="002060"/>
                </a:solidFill>
              </a:rPr>
              <a:t>Pitt</a:t>
            </a:r>
            <a:r>
              <a:rPr lang="pl-PL" b="0" dirty="0">
                <a:solidFill>
                  <a:srgbClr val="002060"/>
                </a:solidFill>
              </a:rPr>
              <a:t> grają parę. Wcześniejszy to "Babel" z 2006 roku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W 1998 roku pojawiła się informacja, że Ron Howard ma wyreżyserować "Ciekawy przypadek Benjamina </a:t>
            </a:r>
            <a:r>
              <a:rPr lang="pl-PL" b="0" dirty="0" err="1">
                <a:solidFill>
                  <a:srgbClr val="002060"/>
                </a:solidFill>
              </a:rPr>
              <a:t>Buttona</a:t>
            </a:r>
            <a:r>
              <a:rPr lang="pl-PL" b="0" dirty="0">
                <a:solidFill>
                  <a:srgbClr val="002060"/>
                </a:solidFill>
              </a:rPr>
              <a:t>" z Johnem Travoltą w roli głównej. </a:t>
            </a:r>
            <a:endParaRPr lang="pl-PL" b="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W latach 90-tych z filmem łączono Toma </a:t>
            </a:r>
            <a:r>
              <a:rPr lang="pl-PL" b="0" dirty="0" err="1">
                <a:solidFill>
                  <a:srgbClr val="002060"/>
                </a:solidFill>
              </a:rPr>
              <a:t>Cruise'a</a:t>
            </a:r>
            <a:r>
              <a:rPr lang="pl-PL" b="0" dirty="0">
                <a:solidFill>
                  <a:srgbClr val="002060"/>
                </a:solidFill>
              </a:rPr>
              <a:t>. Projekt miał wyreżyserować Steven Spielberg. </a:t>
            </a:r>
            <a:endParaRPr lang="pl-PL" b="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0" dirty="0" err="1">
                <a:solidFill>
                  <a:srgbClr val="002060"/>
                </a:solidFill>
              </a:rPr>
              <a:t>Brad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>
                <a:solidFill>
                  <a:srgbClr val="002060"/>
                </a:solidFill>
              </a:rPr>
              <a:t>Pitt</a:t>
            </a:r>
            <a:r>
              <a:rPr lang="pl-PL" b="0" dirty="0">
                <a:solidFill>
                  <a:srgbClr val="002060"/>
                </a:solidFill>
              </a:rPr>
              <a:t> spędzał codziennie 5 godzin na charakteryzacji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Film został zakazany w Bhutanie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Pierwsze - nieskuteczne - próby ekranizacji "Ciekawego przypadku Benjamina </a:t>
            </a:r>
            <a:r>
              <a:rPr lang="pl-PL" b="0" dirty="0" err="1">
                <a:solidFill>
                  <a:srgbClr val="002060"/>
                </a:solidFill>
              </a:rPr>
              <a:t>Buttona</a:t>
            </a:r>
            <a:r>
              <a:rPr lang="pl-PL" b="0" dirty="0">
                <a:solidFill>
                  <a:srgbClr val="002060"/>
                </a:solidFill>
              </a:rPr>
              <a:t>" miały miejsce w 1994 roku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Jest to trzeci wspólny film </a:t>
            </a:r>
            <a:r>
              <a:rPr lang="pl-PL" b="0" dirty="0" err="1">
                <a:solidFill>
                  <a:srgbClr val="002060"/>
                </a:solidFill>
              </a:rPr>
              <a:t>Brada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>
                <a:solidFill>
                  <a:srgbClr val="002060"/>
                </a:solidFill>
              </a:rPr>
              <a:t>Pitta</a:t>
            </a:r>
            <a:r>
              <a:rPr lang="pl-PL" b="0" dirty="0">
                <a:solidFill>
                  <a:srgbClr val="002060"/>
                </a:solidFill>
              </a:rPr>
              <a:t> i Davida </a:t>
            </a:r>
            <a:r>
              <a:rPr lang="pl-PL" b="0" dirty="0" err="1">
                <a:solidFill>
                  <a:srgbClr val="002060"/>
                </a:solidFill>
              </a:rPr>
              <a:t>Finchera</a:t>
            </a:r>
            <a:r>
              <a:rPr lang="pl-PL" b="0" dirty="0">
                <a:solidFill>
                  <a:srgbClr val="002060"/>
                </a:solidFill>
              </a:rPr>
              <a:t>. Wcześniejsze dwa projekty to "Siedem" i "Podziemny Krąg".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46150"/>
            <a:ext cx="8128000" cy="4965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439651" y="260648"/>
            <a:ext cx="62646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DZIĘKUJĘ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06490" y="5013176"/>
            <a:ext cx="65310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 UWAGĘ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91200" cy="1371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Bibliografia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564904"/>
            <a:ext cx="8064896" cy="4293096"/>
          </a:xfrm>
        </p:spPr>
        <p:txBody>
          <a:bodyPr anchor="t">
            <a:normAutofit/>
          </a:bodyPr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pl.wikipedia.org/wiki/David_Fincher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www.stopklatka.pl/film/film.asp?fi=3433&amp;sekcja=3</a:t>
            </a:r>
            <a:endParaRPr lang="pl-PL" dirty="0" smtClean="0"/>
          </a:p>
          <a:p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www.filmweb.pl/Siedem</a:t>
            </a:r>
            <a:endParaRPr lang="pl-P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www.filmweb.pl/film/Ciekawy+przypadek+Benjamina+Buttona-2008-123383</a:t>
            </a:r>
            <a:endParaRPr lang="pl-PL" dirty="0" smtClean="0"/>
          </a:p>
          <a:p>
            <a:r>
              <a:rPr lang="pl-PL" dirty="0">
                <a:hlinkClick r:id="rId6"/>
              </a:rPr>
              <a:t>http://pl.wikipedia.org/wiki/Ciekawy_przypadek_Benjamina_Buttona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2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84776" cy="1047646"/>
          </a:xfrm>
        </p:spPr>
        <p:txBody>
          <a:bodyPr>
            <a:normAutofit/>
          </a:bodyPr>
          <a:lstStyle/>
          <a:p>
            <a:r>
              <a:rPr lang="pl-PL" dirty="0" smtClean="0"/>
              <a:t>Quiz (</a:t>
            </a:r>
            <a:r>
              <a:rPr lang="pl-PL" dirty="0" err="1" smtClean="0"/>
              <a:t>odpowiedzi</a:t>
            </a:r>
            <a:r>
              <a:rPr lang="pl-PL" sz="400" dirty="0" err="1" smtClean="0"/>
              <a:t>lol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David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fincher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(ur. 28 sierpnia 1962 w Denver w stanie Kolorado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),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Mając 18 lat znalazł się w 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Industrial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Light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 &amp;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Magic, Miał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okazję pracować przy realizacji filmów takich jak </a:t>
            </a:r>
            <a:r>
              <a:rPr lang="pl-PL" i="1" dirty="0">
                <a:ln w="9525">
                  <a:noFill/>
                </a:ln>
                <a:solidFill>
                  <a:srgbClr val="002060"/>
                </a:solidFill>
              </a:rPr>
              <a:t>Powrót </a:t>
            </a:r>
            <a:r>
              <a:rPr lang="pl-PL" i="1" dirty="0" err="1">
                <a:ln w="9525">
                  <a:noFill/>
                </a:ln>
                <a:solidFill>
                  <a:srgbClr val="002060"/>
                </a:solidFill>
              </a:rPr>
              <a:t>Jedi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(1983) Richarda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Marquanda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oraz </a:t>
            </a:r>
            <a:r>
              <a:rPr lang="pl-PL" i="1" dirty="0">
                <a:ln w="9525">
                  <a:noFill/>
                </a:ln>
                <a:solidFill>
                  <a:srgbClr val="002060"/>
                </a:solidFill>
              </a:rPr>
              <a:t>Indiana Jones i Świątynia Zagłady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(1984) Stevena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Spielberga,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Ustawiały się do niego takie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firmy jak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: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Pepsi, 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Revlon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,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Levi's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czy Nike.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4 filmy,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Thriller z 1995 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roku,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David 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Mills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(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Brad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b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Pitt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),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William Somerset (Morgan 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Freeman), nazwy nagród, wymyślisz Bartek resztę spoko!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95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91200" cy="1371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David </a:t>
            </a:r>
            <a:r>
              <a:rPr lang="pl-PL" sz="4800" dirty="0" err="1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fincher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564904"/>
            <a:ext cx="8064896" cy="429309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David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fincher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(ur. 28 sierpnia 1962 w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Denver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w stanie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Kolorado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)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–amerykański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reżyser i producent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filmowy. Początkowo pracował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w firmie zajmującej się animacją. Mając 18 lat znalazł się w 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I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ndustrial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 </a:t>
            </a:r>
            <a:r>
              <a:rPr lang="pl-PL" dirty="0" err="1">
                <a:ln w="9525">
                  <a:noFill/>
                </a:ln>
                <a:solidFill>
                  <a:srgbClr val="002060"/>
                </a:solidFill>
              </a:rPr>
              <a:t>L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ight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&amp; M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agic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, wytwórni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George'a Lucasa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,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miał okazję pracować przy realizacji filmów takich jak </a:t>
            </a:r>
            <a:r>
              <a:rPr lang="pl-PL" i="1" dirty="0" smtClean="0">
                <a:ln w="9525">
                  <a:noFill/>
                </a:ln>
                <a:solidFill>
                  <a:srgbClr val="002060"/>
                </a:solidFill>
              </a:rPr>
              <a:t>Powrót </a:t>
            </a:r>
            <a:r>
              <a:rPr lang="pl-PL" i="1" dirty="0" err="1" smtClean="0">
                <a:ln w="9525">
                  <a:noFill/>
                </a:ln>
                <a:solidFill>
                  <a:srgbClr val="002060"/>
                </a:solidFill>
              </a:rPr>
              <a:t>Jedi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 (1983) Richarda 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Marquanda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 oraz </a:t>
            </a:r>
            <a:r>
              <a:rPr lang="pl-PL" i="1" dirty="0" smtClean="0">
                <a:ln w="9525">
                  <a:noFill/>
                </a:ln>
                <a:solidFill>
                  <a:srgbClr val="002060"/>
                </a:solidFill>
              </a:rPr>
              <a:t>Indiana Jones i Świątynia Zagłady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 (1984) Stevena Spielberga. Po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kilku latach 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Fincher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opuścił jednak wytwórnie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Lucasa,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by zacząć działać na własną rękę. Rozpoczął tworzyć reklamówki i bardzo szybko wyrobił sobie tym nazwisko. Ustawiały się do niego takie firmy jak: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Pepsi, 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Revlon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, 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Levi's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 czy 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Nike.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Uznanie przyniosły mu także wyreżyserowane teledyski, szczególnie: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"Express 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Yourself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"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(1989) oraz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"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Vogue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" </a:t>
            </a:r>
            <a:r>
              <a:rPr lang="pl-PL" dirty="0">
                <a:ln w="9525">
                  <a:noFill/>
                </a:ln>
                <a:solidFill>
                  <a:srgbClr val="002060"/>
                </a:solidFill>
              </a:rPr>
              <a:t>(1990) madonny, za które został nagrodzony statuetką MTV </a:t>
            </a:r>
            <a:r>
              <a:rPr lang="pl-PL" dirty="0" smtClean="0">
                <a:ln w="9525">
                  <a:noFill/>
                </a:ln>
                <a:solidFill>
                  <a:srgbClr val="002060"/>
                </a:solidFill>
              </a:rPr>
              <a:t>Video Music </a:t>
            </a:r>
            <a:r>
              <a:rPr lang="pl-PL" dirty="0" err="1" smtClean="0">
                <a:ln w="9525">
                  <a:noFill/>
                </a:ln>
                <a:solidFill>
                  <a:srgbClr val="002060"/>
                </a:solidFill>
              </a:rPr>
              <a:t>Awards.</a:t>
            </a:r>
            <a:r>
              <a:rPr lang="pl-PL" sz="100" dirty="0" err="1" smtClean="0">
                <a:ln w="9525">
                  <a:noFill/>
                </a:ln>
                <a:solidFill>
                  <a:srgbClr val="002060"/>
                </a:solidFill>
              </a:rPr>
              <a:t>bart</a:t>
            </a:r>
            <a:r>
              <a:rPr lang="pl-PL" sz="100" dirty="0" err="1" smtClean="0">
                <a:ln w="952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ekjestboski</a:t>
            </a:r>
            <a:endParaRPr lang="pl-PL" sz="100" dirty="0">
              <a:ln w="9525">
                <a:noFill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1028" name="Picture 4" descr="http://www.swiftfilm.com/wp-content/uploads/2012/01/david-fincher-girl-with-the-dragon-tatt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4" y="18864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91200" cy="1371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Filmografia</a:t>
            </a:r>
            <a:endParaRPr lang="pl-PL" sz="44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8064896" cy="4293096"/>
          </a:xfrm>
        </p:spPr>
        <p:txBody>
          <a:bodyPr anchor="t"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2011 -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Dziewczyna z tatuażem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(</a:t>
            </a:r>
            <a:r>
              <a:rPr lang="pl-PL" i="1" dirty="0">
                <a:solidFill>
                  <a:srgbClr val="002060"/>
                </a:solidFill>
              </a:rPr>
              <a:t>The Girl with the Dragon </a:t>
            </a:r>
            <a:r>
              <a:rPr lang="pl-PL" i="1" dirty="0" err="1">
                <a:solidFill>
                  <a:srgbClr val="002060"/>
                </a:solidFill>
              </a:rPr>
              <a:t>Tattoo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2010 -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The </a:t>
            </a:r>
            <a:r>
              <a:rPr lang="pl-PL" i="1" dirty="0" err="1">
                <a:solidFill>
                  <a:srgbClr val="002060"/>
                </a:solidFill>
              </a:rPr>
              <a:t>Social</a:t>
            </a:r>
            <a:r>
              <a:rPr lang="pl-PL" i="1" dirty="0">
                <a:solidFill>
                  <a:srgbClr val="002060"/>
                </a:solidFill>
              </a:rPr>
              <a:t> Network</a:t>
            </a:r>
            <a:endParaRPr lang="pl-PL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2008 -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Ciekawy przypadek Benjamina </a:t>
            </a:r>
            <a:r>
              <a:rPr lang="pl-PL" i="1" dirty="0" err="1">
                <a:solidFill>
                  <a:srgbClr val="002060"/>
                </a:solidFill>
              </a:rPr>
              <a:t>Buttona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>
                <a:solidFill>
                  <a:srgbClr val="002060"/>
                </a:solidFill>
              </a:rPr>
              <a:t>The </a:t>
            </a:r>
            <a:r>
              <a:rPr lang="pl-PL" i="1" dirty="0" err="1">
                <a:solidFill>
                  <a:srgbClr val="002060"/>
                </a:solidFill>
              </a:rPr>
              <a:t>Curious</a:t>
            </a:r>
            <a:r>
              <a:rPr lang="pl-PL" i="1" dirty="0">
                <a:solidFill>
                  <a:srgbClr val="002060"/>
                </a:solidFill>
              </a:rPr>
              <a:t> Case of Benjamin Button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2007 -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Zodiak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 err="1">
                <a:solidFill>
                  <a:srgbClr val="002060"/>
                </a:solidFill>
              </a:rPr>
              <a:t>Zodiac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2002 -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Azyl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>
                <a:solidFill>
                  <a:srgbClr val="002060"/>
                </a:solidFill>
              </a:rPr>
              <a:t>Panic </a:t>
            </a:r>
            <a:r>
              <a:rPr lang="pl-PL" i="1" dirty="0" err="1">
                <a:solidFill>
                  <a:srgbClr val="002060"/>
                </a:solidFill>
              </a:rPr>
              <a:t>Room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1999 -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Podziemny krąg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 err="1">
                <a:solidFill>
                  <a:srgbClr val="002060"/>
                </a:solidFill>
              </a:rPr>
              <a:t>Fight</a:t>
            </a:r>
            <a:r>
              <a:rPr lang="pl-PL" i="1" dirty="0">
                <a:solidFill>
                  <a:srgbClr val="002060"/>
                </a:solidFill>
              </a:rPr>
              <a:t> Club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1997 -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Gra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>
                <a:solidFill>
                  <a:srgbClr val="002060"/>
                </a:solidFill>
              </a:rPr>
              <a:t>The Game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1995 -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Siedem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>
                <a:solidFill>
                  <a:srgbClr val="002060"/>
                </a:solidFill>
              </a:rPr>
              <a:t>Se7en</a:t>
            </a:r>
            <a:r>
              <a:rPr lang="pl-PL" dirty="0">
                <a:solidFill>
                  <a:srgbClr val="002060"/>
                </a:solidFill>
              </a:rPr>
              <a:t>)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1992 -</a:t>
            </a:r>
            <a:r>
              <a:rPr lang="pl-PL" dirty="0">
                <a:solidFill>
                  <a:srgbClr val="002060"/>
                </a:solidFill>
              </a:rPr>
              <a:t> </a:t>
            </a:r>
            <a:r>
              <a:rPr lang="pl-PL" i="1" dirty="0">
                <a:solidFill>
                  <a:srgbClr val="002060"/>
                </a:solidFill>
              </a:rPr>
              <a:t>Obcy 3</a:t>
            </a:r>
            <a:r>
              <a:rPr lang="pl-PL" dirty="0">
                <a:solidFill>
                  <a:srgbClr val="002060"/>
                </a:solidFill>
              </a:rPr>
              <a:t> (</a:t>
            </a:r>
            <a:r>
              <a:rPr lang="pl-PL" i="1" dirty="0" err="1">
                <a:solidFill>
                  <a:srgbClr val="002060"/>
                </a:solidFill>
              </a:rPr>
              <a:t>Alien</a:t>
            </a:r>
            <a:r>
              <a:rPr lang="pl-PL" i="1" dirty="0">
                <a:solidFill>
                  <a:srgbClr val="002060"/>
                </a:solidFill>
              </a:rPr>
              <a:t>)</a:t>
            </a:r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1026" name="Picture 2" descr="http://filmjournal.net/100films/files/2011/02/df-mo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790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1371600"/>
          </a:xfrm>
        </p:spPr>
        <p:txBody>
          <a:bodyPr>
            <a:normAutofit/>
          </a:bodyPr>
          <a:lstStyle/>
          <a:p>
            <a:r>
              <a:rPr lang="pl-PL" sz="60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siedem</a:t>
            </a:r>
            <a:endParaRPr lang="pl-PL" sz="60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pic>
        <p:nvPicPr>
          <p:cNvPr id="2050" name="Picture 2" descr="http://upload.wikimedia.org/wikipedia/en/6/68/Seven_%28movie%29_post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125"/>
                    </a14:imgEffect>
                    <a14:imgEffect>
                      <a14:brightnessContrast bright="39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87924" cy="60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064896" cy="4896544"/>
          </a:xfrm>
        </p:spPr>
        <p:txBody>
          <a:bodyPr anchor="t">
            <a:normAutofit fontScale="92500" lnSpcReduction="20000"/>
          </a:bodyPr>
          <a:lstStyle/>
          <a:p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Thriller z 1995 roku, mroczna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, wstrząsająca opowieść 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o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mordercy, który powodowany specyficznym poczuciem moralności zabija tych, którzy popełnili jeden z siedmiu grzechów głównych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Wszystko dzieje się 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w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środku nieprzyjaznego miasta, gdzie przemoc wydaje się wszechpotężna</a:t>
            </a:r>
            <a:r>
              <a:rPr lang="pl-PL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Śledztwo w tej sprawie podejmuje doświadczony porucznik William Somerset (Morgan Freeman) z miejscowego wydziału zabójstw, ale bez rezultatów. Dlatego też wkrótce ma zostać zastąpiony kimś młodszym. Wtedy pojawia się szalenie ambitny idealista, David 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Mills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(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Brad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Pitt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). Zobowiązany przez szefów Somerset musi w ciągu tygodnia wprowadzić swojego następcę w śledztwo. Stosunki między nimi układają się fatalnie. Różnią się pod względem wieku, koloru skóry i temperamentu. Somerset wybiera się za kilka dni na emeryturę i marzy o przeniesieniu się na wieś. Nie ma złudzeń - jest dojrzały, wręcz zmęczony życiem i przekonany, że współczesny świat stoi na przepaścią, a on jest ostatnim reliktem przeszłości. W przeciwieństwie do niego 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Mills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jest porywczy i zdeterminowany chęcią zrobienia kariery. Jedyną normalną rzeczą w jego życiu, niosącą nadzieję na przyszłość, jest miłość do żony, Tracy (</a:t>
            </a:r>
            <a:r>
              <a:rPr lang="pl-PL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Gwyneth</a:t>
            </a:r>
            <a:r>
              <a:rPr lang="pl-PL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Paltrow). W pracy głównie kieruje się intuicją, podczas gdy jego starszy partner wierzy w intelekt.</a:t>
            </a:r>
          </a:p>
        </p:txBody>
      </p:sp>
    </p:spTree>
    <p:extLst>
      <p:ext uri="{BB962C8B-B14F-4D97-AF65-F5344CB8AC3E}">
        <p14:creationId xmlns:p14="http://schemas.microsoft.com/office/powerpoint/2010/main" val="30862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424936" cy="1371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Obsada i nagrody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184576"/>
          </a:xfrm>
        </p:spPr>
        <p:txBody>
          <a:bodyPr anchor="t">
            <a:normAutofit fontScale="85000" lnSpcReduction="10000"/>
          </a:bodyPr>
          <a:lstStyle/>
          <a:p>
            <a:pPr fontAlgn="base"/>
            <a:r>
              <a:rPr lang="pl-PL" b="0" dirty="0">
                <a:solidFill>
                  <a:srgbClr val="002060"/>
                </a:solidFill>
              </a:rPr>
              <a:t>Morgan </a:t>
            </a:r>
            <a:r>
              <a:rPr lang="pl-PL" b="0" dirty="0" smtClean="0">
                <a:solidFill>
                  <a:srgbClr val="002060"/>
                </a:solidFill>
              </a:rPr>
              <a:t>Freeman - Detektyw </a:t>
            </a:r>
            <a:r>
              <a:rPr lang="pl-PL" b="0" dirty="0">
                <a:solidFill>
                  <a:srgbClr val="002060"/>
                </a:solidFill>
              </a:rPr>
              <a:t>William Somerset</a:t>
            </a:r>
          </a:p>
          <a:p>
            <a:pPr fontAlgn="base"/>
            <a:r>
              <a:rPr lang="pl-PL" b="0" dirty="0" err="1">
                <a:solidFill>
                  <a:srgbClr val="002060"/>
                </a:solidFill>
              </a:rPr>
              <a:t>Brad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 smtClean="0">
                <a:solidFill>
                  <a:srgbClr val="002060"/>
                </a:solidFill>
              </a:rPr>
              <a:t>Pitt</a:t>
            </a:r>
            <a:r>
              <a:rPr lang="pl-PL" b="0" dirty="0" smtClean="0">
                <a:solidFill>
                  <a:srgbClr val="002060"/>
                </a:solidFill>
              </a:rPr>
              <a:t> Detektyw - </a:t>
            </a:r>
            <a:r>
              <a:rPr lang="pl-PL" b="0" dirty="0">
                <a:solidFill>
                  <a:srgbClr val="002060"/>
                </a:solidFill>
              </a:rPr>
              <a:t>David </a:t>
            </a:r>
            <a:r>
              <a:rPr lang="pl-PL" b="0" dirty="0" err="1">
                <a:solidFill>
                  <a:srgbClr val="002060"/>
                </a:solidFill>
              </a:rPr>
              <a:t>Mills</a:t>
            </a:r>
            <a:endParaRPr lang="pl-PL" b="0" dirty="0">
              <a:solidFill>
                <a:srgbClr val="002060"/>
              </a:solidFill>
            </a:endParaRPr>
          </a:p>
          <a:p>
            <a:pPr fontAlgn="base"/>
            <a:r>
              <a:rPr lang="pl-PL" b="0" dirty="0" err="1">
                <a:solidFill>
                  <a:srgbClr val="002060"/>
                </a:solidFill>
              </a:rPr>
              <a:t>Gwyneth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smtClean="0">
                <a:solidFill>
                  <a:srgbClr val="002060"/>
                </a:solidFill>
              </a:rPr>
              <a:t>Paltrow - Tracy </a:t>
            </a:r>
            <a:r>
              <a:rPr lang="pl-PL" b="0" dirty="0" err="1">
                <a:solidFill>
                  <a:srgbClr val="002060"/>
                </a:solidFill>
              </a:rPr>
              <a:t>Mills</a:t>
            </a:r>
            <a:endParaRPr lang="pl-PL" b="0" dirty="0">
              <a:solidFill>
                <a:srgbClr val="002060"/>
              </a:solidFill>
            </a:endParaRP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Kevin </a:t>
            </a:r>
            <a:r>
              <a:rPr lang="pl-PL" b="0" dirty="0" err="1" smtClean="0">
                <a:solidFill>
                  <a:srgbClr val="002060"/>
                </a:solidFill>
              </a:rPr>
              <a:t>Spacey</a:t>
            </a:r>
            <a:r>
              <a:rPr lang="pl-PL" b="0" dirty="0" smtClean="0">
                <a:solidFill>
                  <a:srgbClr val="002060"/>
                </a:solidFill>
              </a:rPr>
              <a:t> - Zabójca John </a:t>
            </a:r>
            <a:r>
              <a:rPr lang="pl-PL" b="0" dirty="0" err="1">
                <a:solidFill>
                  <a:srgbClr val="002060"/>
                </a:solidFill>
              </a:rPr>
              <a:t>Doe</a:t>
            </a:r>
            <a:endParaRPr lang="pl-PL" b="0" dirty="0">
              <a:solidFill>
                <a:srgbClr val="002060"/>
              </a:solidFill>
            </a:endParaRP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Daniel </a:t>
            </a:r>
            <a:r>
              <a:rPr lang="pl-PL" b="0" dirty="0" err="1" smtClean="0">
                <a:solidFill>
                  <a:srgbClr val="002060"/>
                </a:solidFill>
              </a:rPr>
              <a:t>Zacapa</a:t>
            </a:r>
            <a:r>
              <a:rPr lang="pl-PL" b="0" dirty="0" smtClean="0">
                <a:solidFill>
                  <a:srgbClr val="002060"/>
                </a:solidFill>
              </a:rPr>
              <a:t> - Detektyw </a:t>
            </a:r>
            <a:r>
              <a:rPr lang="pl-PL" b="0" dirty="0">
                <a:solidFill>
                  <a:srgbClr val="002060"/>
                </a:solidFill>
              </a:rPr>
              <a:t>Taylor</a:t>
            </a: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John </a:t>
            </a:r>
            <a:r>
              <a:rPr lang="pl-PL" b="0" dirty="0" smtClean="0">
                <a:solidFill>
                  <a:srgbClr val="002060"/>
                </a:solidFill>
              </a:rPr>
              <a:t>Cassini - Oficer </a:t>
            </a:r>
            <a:r>
              <a:rPr lang="pl-PL" b="0" dirty="0">
                <a:solidFill>
                  <a:srgbClr val="002060"/>
                </a:solidFill>
              </a:rPr>
              <a:t>Davis</a:t>
            </a:r>
          </a:p>
          <a:p>
            <a:pPr fontAlgn="base"/>
            <a:r>
              <a:rPr lang="pl-PL" b="0" dirty="0" smtClean="0">
                <a:solidFill>
                  <a:srgbClr val="002060"/>
                </a:solidFill>
              </a:rPr>
              <a:t>Peter </a:t>
            </a:r>
            <a:r>
              <a:rPr lang="pl-PL" b="0" dirty="0" err="1" smtClean="0">
                <a:solidFill>
                  <a:srgbClr val="002060"/>
                </a:solidFill>
              </a:rPr>
              <a:t>Crombie</a:t>
            </a:r>
            <a:r>
              <a:rPr lang="pl-PL" b="0" dirty="0" smtClean="0">
                <a:solidFill>
                  <a:srgbClr val="002060"/>
                </a:solidFill>
              </a:rPr>
              <a:t> - Dr </a:t>
            </a:r>
            <a:r>
              <a:rPr lang="pl-PL" b="0" dirty="0">
                <a:solidFill>
                  <a:srgbClr val="002060"/>
                </a:solidFill>
              </a:rPr>
              <a:t>O'Neill</a:t>
            </a:r>
          </a:p>
          <a:p>
            <a:pPr fontAlgn="base"/>
            <a:r>
              <a:rPr lang="pl-PL" b="0" dirty="0" smtClean="0">
                <a:solidFill>
                  <a:srgbClr val="002060"/>
                </a:solidFill>
              </a:rPr>
              <a:t>R</a:t>
            </a:r>
            <a:r>
              <a:rPr lang="pl-PL" b="0" dirty="0">
                <a:solidFill>
                  <a:srgbClr val="002060"/>
                </a:solidFill>
              </a:rPr>
              <a:t>. Lee </a:t>
            </a:r>
            <a:r>
              <a:rPr lang="pl-PL" b="0" dirty="0" err="1" smtClean="0">
                <a:solidFill>
                  <a:srgbClr val="002060"/>
                </a:solidFill>
              </a:rPr>
              <a:t>Ermey</a:t>
            </a:r>
            <a:r>
              <a:rPr lang="pl-PL" b="0" dirty="0" smtClean="0">
                <a:solidFill>
                  <a:srgbClr val="002060"/>
                </a:solidFill>
              </a:rPr>
              <a:t> - Kapitan policji</a:t>
            </a: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Tudor </a:t>
            </a:r>
            <a:r>
              <a:rPr lang="pl-PL" b="0" dirty="0" err="1" smtClean="0">
                <a:solidFill>
                  <a:srgbClr val="002060"/>
                </a:solidFill>
              </a:rPr>
              <a:t>Sherrard</a:t>
            </a:r>
            <a:r>
              <a:rPr lang="pl-PL" b="0" dirty="0" smtClean="0">
                <a:solidFill>
                  <a:srgbClr val="002060"/>
                </a:solidFill>
              </a:rPr>
              <a:t> - Mężczyzna </a:t>
            </a:r>
            <a:r>
              <a:rPr lang="pl-PL" b="0" dirty="0">
                <a:solidFill>
                  <a:srgbClr val="002060"/>
                </a:solidFill>
              </a:rPr>
              <a:t>z </a:t>
            </a:r>
            <a:r>
              <a:rPr lang="pl-PL" b="0" dirty="0" smtClean="0">
                <a:solidFill>
                  <a:srgbClr val="002060"/>
                </a:solidFill>
              </a:rPr>
              <a:t>kuponem</a:t>
            </a:r>
          </a:p>
          <a:p>
            <a:pPr fontAlgn="base"/>
            <a:r>
              <a:rPr lang="pl-PL" sz="2100" u="sng" dirty="0" smtClean="0">
                <a:solidFill>
                  <a:srgbClr val="002060"/>
                </a:solidFill>
              </a:rPr>
              <a:t>Nagrody:</a:t>
            </a:r>
          </a:p>
          <a:p>
            <a:pPr fontAlgn="base"/>
            <a:r>
              <a:rPr lang="pl-PL" b="0" dirty="0" smtClean="0">
                <a:solidFill>
                  <a:srgbClr val="002060"/>
                </a:solidFill>
              </a:rPr>
              <a:t>Saturn - Najlepszy </a:t>
            </a:r>
            <a:r>
              <a:rPr lang="pl-PL" b="0" dirty="0">
                <a:solidFill>
                  <a:srgbClr val="002060"/>
                </a:solidFill>
              </a:rPr>
              <a:t>scenariusz Andrew Kevin </a:t>
            </a:r>
            <a:r>
              <a:rPr lang="pl-PL" b="0" dirty="0" smtClean="0">
                <a:solidFill>
                  <a:srgbClr val="002060"/>
                </a:solidFill>
              </a:rPr>
              <a:t>Walker, Najlepsza charakteryzacja</a:t>
            </a: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Stowarzyszenie Nowojorskich Krytyków </a:t>
            </a:r>
            <a:r>
              <a:rPr lang="pl-PL" b="0" dirty="0" smtClean="0">
                <a:solidFill>
                  <a:srgbClr val="002060"/>
                </a:solidFill>
              </a:rPr>
              <a:t>Filmowych - </a:t>
            </a:r>
            <a:r>
              <a:rPr lang="pl-PL" b="0" dirty="0">
                <a:solidFill>
                  <a:srgbClr val="002060"/>
                </a:solidFill>
              </a:rPr>
              <a:t>Najlepszy aktor drugoplanowy Kevin </a:t>
            </a:r>
            <a:r>
              <a:rPr lang="pl-PL" b="0" dirty="0" err="1" smtClean="0">
                <a:solidFill>
                  <a:srgbClr val="002060"/>
                </a:solidFill>
              </a:rPr>
              <a:t>Spacey</a:t>
            </a:r>
            <a:endParaRPr lang="pl-PL" b="0" dirty="0" smtClean="0">
              <a:solidFill>
                <a:srgbClr val="002060"/>
              </a:solidFill>
            </a:endParaRPr>
          </a:p>
          <a:p>
            <a:pPr fontAlgn="base"/>
            <a:r>
              <a:rPr lang="pl-PL" b="0" dirty="0">
                <a:solidFill>
                  <a:srgbClr val="002060"/>
                </a:solidFill>
              </a:rPr>
              <a:t>Złoty </a:t>
            </a:r>
            <a:r>
              <a:rPr lang="pl-PL" b="0" dirty="0" smtClean="0">
                <a:solidFill>
                  <a:srgbClr val="002060"/>
                </a:solidFill>
              </a:rPr>
              <a:t>Popcorn - </a:t>
            </a:r>
            <a:r>
              <a:rPr lang="pl-PL" b="0" dirty="0">
                <a:solidFill>
                  <a:srgbClr val="002060"/>
                </a:solidFill>
              </a:rPr>
              <a:t>Najlepszy </a:t>
            </a:r>
            <a:r>
              <a:rPr lang="pl-PL" b="0" dirty="0" smtClean="0">
                <a:solidFill>
                  <a:srgbClr val="002060"/>
                </a:solidFill>
              </a:rPr>
              <a:t>film, </a:t>
            </a:r>
            <a:r>
              <a:rPr lang="pl-PL" b="0" dirty="0">
                <a:solidFill>
                  <a:srgbClr val="002060"/>
                </a:solidFill>
              </a:rPr>
              <a:t>Najbardziej pożądany mężczyzna </a:t>
            </a:r>
            <a:r>
              <a:rPr lang="pl-PL" b="0" dirty="0" err="1">
                <a:solidFill>
                  <a:srgbClr val="002060"/>
                </a:solidFill>
              </a:rPr>
              <a:t>Brad</a:t>
            </a:r>
            <a:r>
              <a:rPr lang="pl-PL" b="0" dirty="0">
                <a:solidFill>
                  <a:srgbClr val="002060"/>
                </a:solidFill>
              </a:rPr>
              <a:t> </a:t>
            </a:r>
            <a:r>
              <a:rPr lang="pl-PL" b="0" dirty="0" err="1" smtClean="0">
                <a:solidFill>
                  <a:srgbClr val="002060"/>
                </a:solidFill>
              </a:rPr>
              <a:t>Pitt</a:t>
            </a:r>
            <a:r>
              <a:rPr lang="pl-PL" b="0" dirty="0" smtClean="0">
                <a:solidFill>
                  <a:srgbClr val="002060"/>
                </a:solidFill>
              </a:rPr>
              <a:t>, </a:t>
            </a:r>
            <a:r>
              <a:rPr lang="pl-PL" b="0" dirty="0">
                <a:solidFill>
                  <a:srgbClr val="002060"/>
                </a:solidFill>
              </a:rPr>
              <a:t>Najlepszy czarny charakter Kevin </a:t>
            </a:r>
            <a:r>
              <a:rPr lang="pl-PL" b="0" dirty="0" err="1" smtClean="0">
                <a:solidFill>
                  <a:srgbClr val="002060"/>
                </a:solidFill>
              </a:rPr>
              <a:t>Spacey</a:t>
            </a:r>
            <a:endParaRPr lang="pl-PL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776864" cy="1371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Grzechy główne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941168"/>
          </a:xfrm>
        </p:spPr>
        <p:txBody>
          <a:bodyPr anchor="t">
            <a:normAutofit lnSpcReduction="10000"/>
          </a:bodyPr>
          <a:lstStyle/>
          <a:p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Puszysty został zabity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za obżarstwo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Bo pijak i żarłok jest w nędzy, ospałość chodzi w łachmanach"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Adwokat za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chciwość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"Lecz te psy są żarłoczne, nienasycone. Są to pasterze niezdolni do zrozumienia. Wszyscy oni zwrócili się na własne drogi, każdy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bez wyjątku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szuka swego zysku"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Diler za lenistwo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"Lenistwo pogrąża w ospałość, głód cierpi dusza niedbała"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Prostytutka za nieczystość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"Powstrzymajcie się od cielesnych pożądań, które walczą przeciwko duszy"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Kobieta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z obciętym nosem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za pychę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"Przed porażką - wyniosłość, duch pyszny poprzedza upadek"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David </a:t>
            </a:r>
            <a:r>
              <a:rPr lang="pl-PL" dirty="0" err="1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Mills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został ukarany za gniew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"Życiem dla ciała jest serce spokojne, próchnieniem kości jest namiętność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Zabójca, John popełnił 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ostatni grzech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– zazdrość. </a:t>
            </a:r>
            <a:r>
              <a:rPr lang="pl-PL" dirty="0" smtClean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"</a:t>
            </a:r>
            <a:r>
              <a:rPr lang="pl-PL" dirty="0">
                <a:ln w="12700">
                  <a:solidFill>
                    <a:schemeClr val="tx2">
                      <a:lumMod val="50000"/>
                    </a:schemeClr>
                  </a:solidFill>
                </a:ln>
              </a:rPr>
              <a:t>Gwałtowny jest gniew, zapalczywość - nieubłagana, a kto się ostoi przed zazdrością?"</a:t>
            </a:r>
            <a:endParaRPr lang="pl-PL" dirty="0">
              <a:ln w="12700"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71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Ciekawostki i Błędy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064896" cy="4293096"/>
          </a:xfrm>
        </p:spPr>
        <p:txBody>
          <a:bodyPr anchor="t">
            <a:normAutofit fontScale="92500" lnSpcReduction="20000"/>
          </a:bodyPr>
          <a:lstStyle/>
          <a:p>
            <a:r>
              <a:rPr lang="pl-PL" b="0" dirty="0" smtClean="0">
                <a:solidFill>
                  <a:srgbClr val="002060"/>
                </a:solidFill>
              </a:rPr>
              <a:t>- </a:t>
            </a:r>
            <a:r>
              <a:rPr lang="pl-PL" b="0" dirty="0" err="1" smtClean="0">
                <a:solidFill>
                  <a:srgbClr val="002060"/>
                </a:solidFill>
              </a:rPr>
              <a:t>R.Lee</a:t>
            </a:r>
            <a:r>
              <a:rPr lang="pl-PL" b="0" dirty="0" smtClean="0">
                <a:solidFill>
                  <a:srgbClr val="002060"/>
                </a:solidFill>
              </a:rPr>
              <a:t> </a:t>
            </a:r>
            <a:r>
              <a:rPr lang="pl-PL" b="0" dirty="0" err="1">
                <a:solidFill>
                  <a:srgbClr val="002060"/>
                </a:solidFill>
              </a:rPr>
              <a:t>Ermey</a:t>
            </a:r>
            <a:r>
              <a:rPr lang="pl-PL" b="0" dirty="0">
                <a:solidFill>
                  <a:srgbClr val="002060"/>
                </a:solidFill>
              </a:rPr>
              <a:t> oryginalnie miał grać postać Johna </a:t>
            </a:r>
            <a:r>
              <a:rPr lang="pl-PL" b="0" dirty="0" err="1">
                <a:solidFill>
                  <a:srgbClr val="002060"/>
                </a:solidFill>
              </a:rPr>
              <a:t>Doe</a:t>
            </a:r>
            <a:r>
              <a:rPr lang="pl-PL" b="0" dirty="0">
                <a:solidFill>
                  <a:srgbClr val="002060"/>
                </a:solidFill>
              </a:rPr>
              <a:t>, ale po zatrudnieniu Kevina </a:t>
            </a:r>
            <a:r>
              <a:rPr lang="pl-PL" b="0" dirty="0" err="1">
                <a:solidFill>
                  <a:srgbClr val="002060"/>
                </a:solidFill>
              </a:rPr>
              <a:t>Spacey</a:t>
            </a:r>
            <a:r>
              <a:rPr lang="pl-PL" b="0" dirty="0">
                <a:solidFill>
                  <a:srgbClr val="002060"/>
                </a:solidFill>
              </a:rPr>
              <a:t>, otrzymał rolę kapitana policji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b="0" dirty="0" smtClean="0">
                <a:solidFill>
                  <a:srgbClr val="002060"/>
                </a:solidFill>
              </a:rPr>
              <a:t>- Można </a:t>
            </a:r>
            <a:r>
              <a:rPr lang="pl-PL" b="0" dirty="0">
                <a:solidFill>
                  <a:srgbClr val="002060"/>
                </a:solidFill>
              </a:rPr>
              <a:t>dostrzec, że ofiara obżarstwa oddycha, mimo że jest martwa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b="0" dirty="0" smtClean="0">
                <a:solidFill>
                  <a:srgbClr val="002060"/>
                </a:solidFill>
              </a:rPr>
              <a:t>- W </a:t>
            </a:r>
            <a:r>
              <a:rPr lang="pl-PL" b="0" dirty="0">
                <a:solidFill>
                  <a:srgbClr val="002060"/>
                </a:solidFill>
              </a:rPr>
              <a:t>drodze do znalezienia ostatnich dwóch ofiar, ujęcia z góry pokazują bohaterów jadących przez pustynię, podczas gdy w ujęciach z wnętrza samochodu za oknami widać szary i zielony krajobraz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b="0" dirty="0" smtClean="0">
                <a:solidFill>
                  <a:srgbClr val="002060"/>
                </a:solidFill>
              </a:rPr>
              <a:t>- </a:t>
            </a:r>
            <a:r>
              <a:rPr lang="pl-PL" b="0" dirty="0" err="1" smtClean="0">
                <a:solidFill>
                  <a:srgbClr val="002060"/>
                </a:solidFill>
              </a:rPr>
              <a:t>Doe</a:t>
            </a:r>
            <a:r>
              <a:rPr lang="pl-PL" b="0" dirty="0" smtClean="0">
                <a:solidFill>
                  <a:srgbClr val="002060"/>
                </a:solidFill>
              </a:rPr>
              <a:t> </a:t>
            </a:r>
            <a:r>
              <a:rPr lang="pl-PL" b="0" dirty="0">
                <a:solidFill>
                  <a:srgbClr val="002060"/>
                </a:solidFill>
              </a:rPr>
              <a:t>uderza </a:t>
            </a:r>
            <a:r>
              <a:rPr lang="pl-PL" b="0" dirty="0" err="1">
                <a:solidFill>
                  <a:srgbClr val="002060"/>
                </a:solidFill>
              </a:rPr>
              <a:t>Millsa</a:t>
            </a:r>
            <a:r>
              <a:rPr lang="pl-PL" b="0" dirty="0">
                <a:solidFill>
                  <a:srgbClr val="002060"/>
                </a:solidFill>
              </a:rPr>
              <a:t> w głowę i zostawia go krwawiącego. Jeśli się uważnie przyjrzymy, możemy zobaczyć tubkę </a:t>
            </a:r>
            <a:r>
              <a:rPr lang="pl-PL" b="0" dirty="0" smtClean="0">
                <a:solidFill>
                  <a:srgbClr val="002060"/>
                </a:solidFill>
              </a:rPr>
              <a:t>dostarczającą </a:t>
            </a:r>
            <a:r>
              <a:rPr lang="pl-PL" b="0" dirty="0">
                <a:solidFill>
                  <a:srgbClr val="002060"/>
                </a:solidFill>
              </a:rPr>
              <a:t>sztuczną krew na czoło aktora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b="0" dirty="0" smtClean="0">
                <a:solidFill>
                  <a:srgbClr val="002060"/>
                </a:solidFill>
              </a:rPr>
              <a:t>- Model </a:t>
            </a:r>
            <a:r>
              <a:rPr lang="pl-PL" b="0" dirty="0">
                <a:solidFill>
                  <a:srgbClr val="002060"/>
                </a:solidFill>
              </a:rPr>
              <a:t>telefonu na biurku Detektywa </a:t>
            </a:r>
            <a:r>
              <a:rPr lang="pl-PL" b="0" dirty="0" err="1">
                <a:solidFill>
                  <a:srgbClr val="002060"/>
                </a:solidFill>
              </a:rPr>
              <a:t>Millsa</a:t>
            </a:r>
            <a:r>
              <a:rPr lang="pl-PL" b="0" dirty="0">
                <a:solidFill>
                  <a:srgbClr val="002060"/>
                </a:solidFill>
              </a:rPr>
              <a:t> zmienia się kilka razy przy jego poszczególnych wejściach do nowego biura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b="0" dirty="0" smtClean="0">
                <a:solidFill>
                  <a:srgbClr val="002060"/>
                </a:solidFill>
              </a:rPr>
              <a:t>- Kiedy </a:t>
            </a:r>
            <a:r>
              <a:rPr lang="pl-PL" b="0" dirty="0">
                <a:solidFill>
                  <a:srgbClr val="002060"/>
                </a:solidFill>
              </a:rPr>
              <a:t>Somerset robi ksera w bibliotece, z kopiarki "wychodzi" plan Czyśćca Dantego, jednak podpis na dole strony informuje, że jest to... plan Piekła.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443" y="202664"/>
            <a:ext cx="8424936" cy="939552"/>
          </a:xfrm>
        </p:spPr>
        <p:txBody>
          <a:bodyPr>
            <a:normAutofit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Ciekawostki i Błędy 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968552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pl-PL" b="0" dirty="0" smtClean="0">
                <a:solidFill>
                  <a:srgbClr val="002060"/>
                </a:solidFill>
              </a:rPr>
              <a:t>Kiedy </a:t>
            </a:r>
            <a:r>
              <a:rPr lang="pl-PL" b="0" dirty="0">
                <a:solidFill>
                  <a:srgbClr val="002060"/>
                </a:solidFill>
              </a:rPr>
              <a:t>dwóm detektywom są przyklejane mikrofony, widać, że </a:t>
            </a:r>
            <a:r>
              <a:rPr lang="pl-PL" b="0" dirty="0" err="1">
                <a:solidFill>
                  <a:srgbClr val="002060"/>
                </a:solidFill>
              </a:rPr>
              <a:t>Sommerset</a:t>
            </a:r>
            <a:r>
              <a:rPr lang="pl-PL" b="0" dirty="0">
                <a:solidFill>
                  <a:srgbClr val="002060"/>
                </a:solidFill>
              </a:rPr>
              <a:t> ma na sobie kamizelkę kuloodporną. Jednak w następnych ujęciach </a:t>
            </a:r>
            <a:r>
              <a:rPr lang="pl-PL" b="0" dirty="0" err="1">
                <a:solidFill>
                  <a:srgbClr val="002060"/>
                </a:solidFill>
              </a:rPr>
              <a:t>Sommerset</a:t>
            </a:r>
            <a:r>
              <a:rPr lang="pl-PL" b="0" dirty="0">
                <a:solidFill>
                  <a:srgbClr val="002060"/>
                </a:solidFill>
              </a:rPr>
              <a:t> zapina koszulę, zakłada szelki i dopiero wkłada kamizelkę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W pierwszej scenie numeracja wszystkich budynków zaczyna się na "7</a:t>
            </a:r>
            <a:r>
              <a:rPr lang="pl-PL" b="0" dirty="0" smtClean="0">
                <a:solidFill>
                  <a:srgbClr val="002060"/>
                </a:solidFill>
              </a:rPr>
              <a:t>".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Więzienne ubranie jakie John </a:t>
            </a:r>
            <a:r>
              <a:rPr lang="pl-PL" b="0" dirty="0" err="1">
                <a:solidFill>
                  <a:srgbClr val="002060"/>
                </a:solidFill>
              </a:rPr>
              <a:t>Doe</a:t>
            </a:r>
            <a:r>
              <a:rPr lang="pl-PL" b="0" dirty="0">
                <a:solidFill>
                  <a:srgbClr val="002060"/>
                </a:solidFill>
              </a:rPr>
              <a:t> nosi na sobie pod koniec tego filmu ma napis "Więzienie stanowe Bardach". </a:t>
            </a:r>
            <a:r>
              <a:rPr lang="pl-PL" b="0" dirty="0" err="1">
                <a:solidFill>
                  <a:srgbClr val="002060"/>
                </a:solidFill>
              </a:rPr>
              <a:t>Elinor</a:t>
            </a:r>
            <a:r>
              <a:rPr lang="pl-PL" b="0" dirty="0">
                <a:solidFill>
                  <a:srgbClr val="002060"/>
                </a:solidFill>
              </a:rPr>
              <a:t> Bardach była autorką ubrań do tego filmu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Aktor grający ofiarę przywiązaną do łóżka miał sztuczne, nienaturalnie duże zęby. Miało to stworzyć wrażenie mniejszej i skurczonej od niedożywienia głowy</a:t>
            </a:r>
            <a:r>
              <a:rPr lang="pl-PL" b="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l-PL" b="0" dirty="0">
                <a:solidFill>
                  <a:srgbClr val="002060"/>
                </a:solidFill>
              </a:rPr>
              <a:t>Wszystkie książki Johna </a:t>
            </a:r>
            <a:r>
              <a:rPr lang="pl-PL" b="0" dirty="0" err="1">
                <a:solidFill>
                  <a:srgbClr val="002060"/>
                </a:solidFill>
              </a:rPr>
              <a:t>Doe</a:t>
            </a:r>
            <a:r>
              <a:rPr lang="pl-PL" b="0" dirty="0">
                <a:solidFill>
                  <a:srgbClr val="002060"/>
                </a:solidFill>
              </a:rPr>
              <a:t> były prawdziwe, napisano je specjalnie do filmu. Pochłonęło to dwa miesiące pracy i 15 tys. dolarów. Dwa miesiące to także czas, jaki według Somerseta powinien zająć policji na przeczytanie ich wszystkich.</a:t>
            </a:r>
            <a:endParaRPr lang="pl-PL" dirty="0">
              <a:ln w="9525">
                <a:noFill/>
              </a:ln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172399" y="6206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cz.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6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fwcdn.pl/po/33/83/123383/7232883.3.jpg?l=1231920174000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harpenSoften amount="-7000"/>
                    </a14:imgEffect>
                    <a14:imgEffect>
                      <a14:colorTemperature colorTemp="5375"/>
                    </a14:imgEffect>
                    <a14:imgEffect>
                      <a14:saturation sat="0"/>
                    </a14:imgEffect>
                    <a14:imgEffect>
                      <a14:brightnessContrast bright="1000" contras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7625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968552"/>
          </a:xfrm>
        </p:spPr>
        <p:txBody>
          <a:bodyPr anchor="t">
            <a:noAutofit/>
          </a:bodyPr>
          <a:lstStyle/>
          <a:p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A</a:t>
            </a:r>
            <a:r>
              <a:rPr lang="pl-PL" sz="2200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merykański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 melodramat z elementami </a:t>
            </a:r>
            <a:r>
              <a:rPr lang="pl-PL" sz="2200" b="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fantasy</a:t>
            </a:r>
            <a:r>
              <a:rPr lang="pl-PL" sz="2200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. 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Nowy Orlean, rok 1918 − koniec I wojny światowej. Na świat przychodzi Benjamin Button (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Brad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Pitt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), lecz jego narodziny są czymś niezwykłym. Rodzi się jako osiemdziesięcioletni staruszek i stopniowo młodnieje. Jego ojciec przerażony brzydotą dziecka porzuca go na progu domu dla </a:t>
            </a:r>
            <a:r>
              <a:rPr lang="pl-PL" sz="2200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starców. 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</a:t>
            </a:r>
            <a:r>
              <a:rPr lang="pl-PL" sz="2200" b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am 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Benjamin wychowuje się pod opieką troskliwej 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Queenie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(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Taraji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P. Henson). Tutaj też poznaje swoją miłość − wnuczkę jednej z pensjonariuszek − 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Daisy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(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Cate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sz="2200" b="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Blanchett</a:t>
            </a:r>
            <a:r>
              <a:rPr lang="pl-PL" sz="2200" b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). Po wielu latach zamiast starzeć się staje się coraz młodszy i umiera jako niemowlak w rękach ukochanej. Film opowiada historie o ludziach i o miejscach, o odnalezionych i utraconych miłościach, o radości życia i smutku śmierci, lecz również o tym, czego czas nie może zmienić.</a:t>
            </a:r>
            <a:endParaRPr lang="pl-PL" sz="2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Ciekawy Przypadek </a:t>
            </a:r>
            <a:r>
              <a:rPr lang="pl-PL" sz="4800" dirty="0" err="1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benjamina</a:t>
            </a:r>
            <a:r>
              <a:rPr lang="pl-PL" sz="4800" dirty="0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 </a:t>
            </a:r>
            <a:r>
              <a:rPr lang="pl-PL" sz="4800" dirty="0" err="1" smtClean="0">
                <a:ln w="15875">
                  <a:solidFill>
                    <a:srgbClr val="002060"/>
                  </a:solidFill>
                </a:ln>
                <a:solidFill>
                  <a:srgbClr val="E0A91E"/>
                </a:solidFill>
              </a:rPr>
              <a:t>buttona</a:t>
            </a:r>
            <a:endParaRPr lang="pl-PL" sz="4800" dirty="0">
              <a:ln w="15875">
                <a:solidFill>
                  <a:srgbClr val="002060"/>
                </a:solidFill>
              </a:ln>
              <a:solidFill>
                <a:srgbClr val="E0A9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dstawowy">
  <a:themeElements>
    <a:clrScheme name="Niestandardowy 6">
      <a:dk1>
        <a:srgbClr val="FFC000"/>
      </a:dk1>
      <a:lt1>
        <a:srgbClr val="FFFFFF"/>
      </a:lt1>
      <a:dk2>
        <a:srgbClr val="0070C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dstawowy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dstawow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122</TotalTime>
  <Words>539</Words>
  <Application>Microsoft Office PowerPoint</Application>
  <PresentationFormat>Pokaz na ekranie (4:3)</PresentationFormat>
  <Paragraphs>79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Podstawowy</vt:lpstr>
      <vt:lpstr>Prezentacja programu PowerPoint</vt:lpstr>
      <vt:lpstr>David fincher</vt:lpstr>
      <vt:lpstr>Filmografia</vt:lpstr>
      <vt:lpstr>siedem</vt:lpstr>
      <vt:lpstr>Obsada i nagrody</vt:lpstr>
      <vt:lpstr>Grzechy główne</vt:lpstr>
      <vt:lpstr>Ciekawostki i Błędy</vt:lpstr>
      <vt:lpstr>Ciekawostki i Błędy </vt:lpstr>
      <vt:lpstr>Ciekawy Przypadek benjamina buttona</vt:lpstr>
      <vt:lpstr>Obsada i nagrody</vt:lpstr>
      <vt:lpstr>Ciekawostki</vt:lpstr>
      <vt:lpstr>Prezentacja programu PowerPoint</vt:lpstr>
      <vt:lpstr>Bibliografia</vt:lpstr>
      <vt:lpstr>Quiz (odpowiedzilol)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fincher</dc:title>
  <dc:creator>Bartek Plizga</dc:creator>
  <cp:lastModifiedBy>Bartek Plizga</cp:lastModifiedBy>
  <cp:revision>24</cp:revision>
  <dcterms:created xsi:type="dcterms:W3CDTF">2012-06-05T16:38:52Z</dcterms:created>
  <dcterms:modified xsi:type="dcterms:W3CDTF">2012-06-05T20:52:35Z</dcterms:modified>
</cp:coreProperties>
</file>