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8"/>
  </p:notesMasterIdLst>
  <p:sldIdLst>
    <p:sldId id="256" r:id="rId2"/>
    <p:sldId id="257" r:id="rId3"/>
    <p:sldId id="258" r:id="rId4"/>
    <p:sldId id="259" r:id="rId5"/>
    <p:sldId id="260" r:id="rId6"/>
    <p:sldId id="271" r:id="rId7"/>
    <p:sldId id="261" r:id="rId8"/>
    <p:sldId id="262" r:id="rId9"/>
    <p:sldId id="263"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6" d="100"/>
          <a:sy n="96" d="100"/>
        </p:scale>
        <p:origin x="-73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E69373-41F1-4409-810B-43A4A3A87C2C}" type="datetimeFigureOut">
              <a:rPr lang="pl-PL" smtClean="0"/>
              <a:pPr/>
              <a:t>2012-10-23</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E4BAA5-D63B-4619-B5CE-17A1721A27C2}"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4BAA5-D63B-4619-B5CE-17A1721A27C2}" type="slidenum">
              <a:rPr lang="pl-PL" smtClean="0"/>
              <a:pPr/>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4BAA5-D63B-4619-B5CE-17A1721A27C2}" type="slidenum">
              <a:rPr lang="pl-PL" smtClean="0"/>
              <a:pPr/>
              <a:t>10</a:t>
            </a:fld>
            <a:endParaRPr lang="pl-P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4BAA5-D63B-4619-B5CE-17A1721A27C2}" type="slidenum">
              <a:rPr lang="pl-PL" smtClean="0"/>
              <a:pPr/>
              <a:t>11</a:t>
            </a:fld>
            <a:endParaRPr lang="pl-P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4BAA5-D63B-4619-B5CE-17A1721A27C2}" type="slidenum">
              <a:rPr lang="pl-PL" smtClean="0"/>
              <a:pPr/>
              <a:t>12</a:t>
            </a:fld>
            <a:endParaRPr lang="pl-P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4BAA5-D63B-4619-B5CE-17A1721A27C2}" type="slidenum">
              <a:rPr lang="pl-PL" smtClean="0"/>
              <a:pPr/>
              <a:t>13</a:t>
            </a:fld>
            <a:endParaRPr lang="pl-P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4BAA5-D63B-4619-B5CE-17A1721A27C2}" type="slidenum">
              <a:rPr lang="pl-PL" smtClean="0"/>
              <a:pPr/>
              <a:t>14</a:t>
            </a:fld>
            <a:endParaRPr lang="pl-P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4BAA5-D63B-4619-B5CE-17A1721A27C2}" type="slidenum">
              <a:rPr lang="pl-PL" smtClean="0"/>
              <a:pPr/>
              <a:t>15</a:t>
            </a:fld>
            <a:endParaRPr lang="pl-P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4BAA5-D63B-4619-B5CE-17A1721A27C2}" type="slidenum">
              <a:rPr lang="pl-PL" smtClean="0"/>
              <a:pPr/>
              <a:t>16</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4BAA5-D63B-4619-B5CE-17A1721A27C2}" type="slidenum">
              <a:rPr lang="pl-PL" smtClean="0"/>
              <a:pPr/>
              <a:t>2</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4BAA5-D63B-4619-B5CE-17A1721A27C2}" type="slidenum">
              <a:rPr lang="pl-PL" smtClean="0"/>
              <a:pPr/>
              <a:t>3</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4BAA5-D63B-4619-B5CE-17A1721A27C2}" type="slidenum">
              <a:rPr lang="pl-PL" smtClean="0"/>
              <a:pPr/>
              <a:t>4</a:t>
            </a:fld>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4BAA5-D63B-4619-B5CE-17A1721A27C2}" type="slidenum">
              <a:rPr lang="pl-PL" smtClean="0"/>
              <a:pPr/>
              <a:t>5</a:t>
            </a:fld>
            <a:endParaRPr lang="pl-P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4BAA5-D63B-4619-B5CE-17A1721A27C2}" type="slidenum">
              <a:rPr lang="pl-PL" smtClean="0"/>
              <a:pPr/>
              <a:t>6</a:t>
            </a:fld>
            <a:endParaRPr 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4BAA5-D63B-4619-B5CE-17A1721A27C2}" type="slidenum">
              <a:rPr lang="pl-PL" smtClean="0"/>
              <a:pPr/>
              <a:t>7</a:t>
            </a:fld>
            <a:endParaRPr lang="pl-P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4BAA5-D63B-4619-B5CE-17A1721A27C2}" type="slidenum">
              <a:rPr lang="pl-PL" smtClean="0"/>
              <a:pPr/>
              <a:t>8</a:t>
            </a:fld>
            <a:endParaRPr lang="pl-P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5CE4BAA5-D63B-4619-B5CE-17A1721A27C2}" type="slidenum">
              <a:rPr lang="pl-PL" smtClean="0"/>
              <a:pPr/>
              <a:t>9</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Prostokąt z rogami zaokrąglonymi po przekątnej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ytuł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pl-PL" smtClean="0"/>
              <a:t>Kliknij, aby edytować styl</a:t>
            </a:r>
            <a:endParaRPr kumimoji="0" lang="en-US"/>
          </a:p>
        </p:txBody>
      </p:sp>
      <p:sp>
        <p:nvSpPr>
          <p:cNvPr id="9" name="Podtytuł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sp>
        <p:nvSpPr>
          <p:cNvPr id="10" name="Symbol zastępczy daty 9"/>
          <p:cNvSpPr>
            <a:spLocks noGrp="1"/>
          </p:cNvSpPr>
          <p:nvPr>
            <p:ph type="dt" sz="half" idx="10"/>
          </p:nvPr>
        </p:nvSpPr>
        <p:spPr>
          <a:xfrm>
            <a:off x="5562600" y="6509004"/>
            <a:ext cx="3002280" cy="274320"/>
          </a:xfrm>
        </p:spPr>
        <p:txBody>
          <a:bodyPr vert="horz" rtlCol="0"/>
          <a:lstStyle>
            <a:extLst/>
          </a:lstStyle>
          <a:p>
            <a:fld id="{851AD52B-7AE1-48A2-A50A-95A1EF49244C}" type="datetimeFigureOut">
              <a:rPr lang="pl-PL" smtClean="0"/>
              <a:pPr/>
              <a:t>2012-10-23</a:t>
            </a:fld>
            <a:endParaRPr lang="pl-PL"/>
          </a:p>
        </p:txBody>
      </p:sp>
      <p:sp>
        <p:nvSpPr>
          <p:cNvPr id="11" name="Symbol zastępczy numeru slajdu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5116CE88-A36F-4F80-B4A1-875BB56C070F}" type="slidenum">
              <a:rPr lang="pl-PL" smtClean="0"/>
              <a:pPr/>
              <a:t>‹#›</a:t>
            </a:fld>
            <a:endParaRPr lang="pl-PL"/>
          </a:p>
        </p:txBody>
      </p:sp>
      <p:sp>
        <p:nvSpPr>
          <p:cNvPr id="12" name="Symbol zastępczy stopki 11"/>
          <p:cNvSpPr>
            <a:spLocks noGrp="1"/>
          </p:cNvSpPr>
          <p:nvPr>
            <p:ph type="ftr" sz="quarter" idx="12"/>
          </p:nvPr>
        </p:nvSpPr>
        <p:spPr>
          <a:xfrm>
            <a:off x="1600200" y="6509004"/>
            <a:ext cx="3907464" cy="274320"/>
          </a:xfrm>
        </p:spPr>
        <p:txBody>
          <a:bodyPr vert="horz" rtlCol="0"/>
          <a:lstStyle>
            <a:extLst/>
          </a:lstStyle>
          <a:p>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51AD52B-7AE1-48A2-A50A-95A1EF49244C}" type="datetimeFigureOut">
              <a:rPr lang="pl-PL" smtClean="0"/>
              <a:pPr/>
              <a:t>2012-10-23</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116CE88-A36F-4F80-B4A1-875BB56C070F}"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lvl1pPr algn="l">
              <a:defRPr/>
            </a:lvl1pPr>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51AD52B-7AE1-48A2-A50A-95A1EF49244C}" type="datetimeFigureOut">
              <a:rPr lang="pl-PL" smtClean="0"/>
              <a:pPr/>
              <a:t>2012-10-23</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116CE88-A36F-4F80-B4A1-875BB56C070F}"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7" name="Prostokąt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51AD52B-7AE1-48A2-A50A-95A1EF49244C}" type="datetimeFigureOut">
              <a:rPr lang="pl-PL" smtClean="0"/>
              <a:pPr/>
              <a:t>2012-10-23</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116CE88-A36F-4F80-B4A1-875BB56C070F}"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7" name="Prostokąt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ytuł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8" name="Symbol zastępczy daty 7"/>
          <p:cNvSpPr>
            <a:spLocks noGrp="1"/>
          </p:cNvSpPr>
          <p:nvPr>
            <p:ph type="dt" sz="half" idx="10"/>
          </p:nvPr>
        </p:nvSpPr>
        <p:spPr>
          <a:xfrm>
            <a:off x="5562600" y="6513670"/>
            <a:ext cx="3002280" cy="274320"/>
          </a:xfrm>
        </p:spPr>
        <p:txBody>
          <a:bodyPr vert="horz" rtlCol="0"/>
          <a:lstStyle>
            <a:extLst/>
          </a:lstStyle>
          <a:p>
            <a:fld id="{851AD52B-7AE1-48A2-A50A-95A1EF49244C}" type="datetimeFigureOut">
              <a:rPr lang="pl-PL" smtClean="0"/>
              <a:pPr/>
              <a:t>2012-10-23</a:t>
            </a:fld>
            <a:endParaRPr lang="pl-PL"/>
          </a:p>
        </p:txBody>
      </p:sp>
      <p:sp>
        <p:nvSpPr>
          <p:cNvPr id="9" name="Symbol zastępczy numeru slajdu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5116CE88-A36F-4F80-B4A1-875BB56C070F}" type="slidenum">
              <a:rPr lang="pl-PL" smtClean="0"/>
              <a:pPr/>
              <a:t>‹#›</a:t>
            </a:fld>
            <a:endParaRPr lang="pl-PL"/>
          </a:p>
        </p:txBody>
      </p:sp>
      <p:sp>
        <p:nvSpPr>
          <p:cNvPr id="10" name="Symbol zastępczy stopki 9"/>
          <p:cNvSpPr>
            <a:spLocks noGrp="1"/>
          </p:cNvSpPr>
          <p:nvPr>
            <p:ph type="ftr" sz="quarter" idx="12"/>
          </p:nvPr>
        </p:nvSpPr>
        <p:spPr>
          <a:xfrm>
            <a:off x="1600200" y="6513670"/>
            <a:ext cx="3907464" cy="274320"/>
          </a:xfrm>
        </p:spPr>
        <p:txBody>
          <a:bodyPr vert="horz" rtlCol="0"/>
          <a:lstStyle>
            <a:extLst/>
          </a:lstStyle>
          <a:p>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851AD52B-7AE1-48A2-A50A-95A1EF49244C}" type="datetimeFigureOut">
              <a:rPr lang="pl-PL" smtClean="0"/>
              <a:pPr/>
              <a:t>2012-10-23</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a:xfrm>
            <a:off x="8641080" y="6514568"/>
            <a:ext cx="464288" cy="274320"/>
          </a:xfrm>
        </p:spPr>
        <p:txBody>
          <a:bodyPr/>
          <a:lstStyle>
            <a:extLst/>
          </a:lstStyle>
          <a:p>
            <a:fld id="{5116CE88-A36F-4F80-B4A1-875BB56C070F}" type="slidenum">
              <a:rPr lang="pl-PL" smtClean="0"/>
              <a:pPr/>
              <a:t>‹#›</a:t>
            </a:fld>
            <a:endParaRPr lang="pl-PL"/>
          </a:p>
        </p:txBody>
      </p:sp>
      <p:sp>
        <p:nvSpPr>
          <p:cNvPr id="10" name="Prostokąt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Prostokąt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Prostokąt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ytuł 1"/>
          <p:cNvSpPr>
            <a:spLocks noGrp="1"/>
          </p:cNvSpPr>
          <p:nvPr>
            <p:ph type="title"/>
          </p:nvPr>
        </p:nvSpPr>
        <p:spPr>
          <a:xfrm>
            <a:off x="457200" y="251948"/>
            <a:ext cx="8229600" cy="1143000"/>
          </a:xfrm>
        </p:spPr>
        <p:txBody>
          <a:bodyPr anchor="b"/>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851AD52B-7AE1-48A2-A50A-95A1EF49244C}" type="datetimeFigureOut">
              <a:rPr lang="pl-PL" smtClean="0"/>
              <a:pPr/>
              <a:t>2012-10-23</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a:xfrm>
            <a:off x="8641080" y="6514568"/>
            <a:ext cx="464288" cy="274320"/>
          </a:xfrm>
        </p:spPr>
        <p:txBody>
          <a:bodyPr/>
          <a:lstStyle>
            <a:extLst/>
          </a:lstStyle>
          <a:p>
            <a:fld id="{5116CE88-A36F-4F80-B4A1-875BB56C070F}"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253218"/>
            <a:ext cx="8229600" cy="1143000"/>
          </a:xfrm>
        </p:spPr>
        <p:txBody>
          <a:bodyPr/>
          <a:lstStyle>
            <a:extLst/>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extLst/>
          </a:lstStyle>
          <a:p>
            <a:fld id="{851AD52B-7AE1-48A2-A50A-95A1EF49244C}" type="datetimeFigureOut">
              <a:rPr lang="pl-PL" smtClean="0"/>
              <a:pPr/>
              <a:t>2012-10-23</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5116CE88-A36F-4F80-B4A1-875BB56C070F}" type="slidenum">
              <a:rPr lang="pl-PL" smtClean="0"/>
              <a:pPr/>
              <a:t>‹#›</a:t>
            </a:fld>
            <a:endParaRPr lang="pl-PL"/>
          </a:p>
        </p:txBody>
      </p:sp>
      <p:sp>
        <p:nvSpPr>
          <p:cNvPr id="7" name="Prostokąt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851AD52B-7AE1-48A2-A50A-95A1EF49244C}" type="datetimeFigureOut">
              <a:rPr lang="pl-PL" smtClean="0"/>
              <a:pPr/>
              <a:t>2012-10-23</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5116CE88-A36F-4F80-B4A1-875BB56C070F}"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1">
        <a:schemeClr val="bg2"/>
      </p:bgRef>
    </p:bg>
    <p:spTree>
      <p:nvGrpSpPr>
        <p:cNvPr id="1" name=""/>
        <p:cNvGrpSpPr/>
        <p:nvPr/>
      </p:nvGrpSpPr>
      <p:grpSpPr>
        <a:xfrm>
          <a:off x="0" y="0"/>
          <a:ext cx="0" cy="0"/>
          <a:chOff x="0" y="0"/>
          <a:chExt cx="0" cy="0"/>
        </a:xfrm>
      </p:grpSpPr>
      <p:sp>
        <p:nvSpPr>
          <p:cNvPr id="8" name="Prostokąt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ytuł 1"/>
          <p:cNvSpPr>
            <a:spLocks noGrp="1"/>
          </p:cNvSpPr>
          <p:nvPr>
            <p:ph type="title"/>
          </p:nvPr>
        </p:nvSpPr>
        <p:spPr>
          <a:xfrm>
            <a:off x="4963136" y="304800"/>
            <a:ext cx="3931920" cy="762000"/>
          </a:xfrm>
        </p:spPr>
        <p:txBody>
          <a:bodyPr anchor="b"/>
          <a:lstStyle>
            <a:lvl1pPr marL="0" algn="r">
              <a:buNone/>
              <a:defRPr sz="2000" b="1"/>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9" name="Symbol zastępczy daty 8"/>
          <p:cNvSpPr>
            <a:spLocks noGrp="1"/>
          </p:cNvSpPr>
          <p:nvPr>
            <p:ph type="dt" sz="half" idx="10"/>
          </p:nvPr>
        </p:nvSpPr>
        <p:spPr>
          <a:xfrm>
            <a:off x="5562600" y="6513670"/>
            <a:ext cx="3002280" cy="274320"/>
          </a:xfrm>
        </p:spPr>
        <p:txBody>
          <a:bodyPr vert="horz" rtlCol="0"/>
          <a:lstStyle>
            <a:extLst/>
          </a:lstStyle>
          <a:p>
            <a:fld id="{851AD52B-7AE1-48A2-A50A-95A1EF49244C}" type="datetimeFigureOut">
              <a:rPr lang="pl-PL" smtClean="0"/>
              <a:pPr/>
              <a:t>2012-10-23</a:t>
            </a:fld>
            <a:endParaRPr lang="pl-PL"/>
          </a:p>
        </p:txBody>
      </p:sp>
      <p:sp>
        <p:nvSpPr>
          <p:cNvPr id="10" name="Symbol zastępczy numeru slajdu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5116CE88-A36F-4F80-B4A1-875BB56C070F}" type="slidenum">
              <a:rPr lang="pl-PL" smtClean="0"/>
              <a:pPr/>
              <a:t>‹#›</a:t>
            </a:fld>
            <a:endParaRPr lang="pl-PL"/>
          </a:p>
        </p:txBody>
      </p:sp>
      <p:sp>
        <p:nvSpPr>
          <p:cNvPr id="11" name="Symbol zastępczy stopki 10"/>
          <p:cNvSpPr>
            <a:spLocks noGrp="1"/>
          </p:cNvSpPr>
          <p:nvPr>
            <p:ph type="ftr" sz="quarter" idx="12"/>
          </p:nvPr>
        </p:nvSpPr>
        <p:spPr>
          <a:xfrm>
            <a:off x="1600200" y="6513670"/>
            <a:ext cx="3907464" cy="274320"/>
          </a:xfrm>
        </p:spPr>
        <p:txBody>
          <a:bodyPr vert="horz" rtlCol="0"/>
          <a:lstStyle>
            <a:extLst/>
          </a:lstStyle>
          <a:p>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3040443" y="4724400"/>
            <a:ext cx="5486400" cy="664536"/>
          </a:xfrm>
        </p:spPr>
        <p:txBody>
          <a:bodyPr anchor="b"/>
          <a:lstStyle>
            <a:lvl1pPr marL="0" algn="r">
              <a:buNone/>
              <a:defRPr sz="2000" b="1"/>
            </a:lvl1pPr>
            <a:extLst/>
          </a:lstStyle>
          <a:p>
            <a:r>
              <a:rPr kumimoji="0" lang="pl-PL" smtClean="0"/>
              <a:t>Kliknij, aby edytować styl</a:t>
            </a:r>
            <a:endParaRPr kumimoji="0" lang="en-US"/>
          </a:p>
        </p:txBody>
      </p:sp>
      <p:sp>
        <p:nvSpPr>
          <p:cNvPr id="4" name="Symbol zastępczy tekstu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13" name="Symbol zastępczy obrazu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pl-PL" smtClean="0">
                <a:solidFill>
                  <a:schemeClr val="lt1"/>
                </a:solidFill>
                <a:latin typeface="+mn-lt"/>
                <a:ea typeface="+mn-ea"/>
                <a:cs typeface="+mn-cs"/>
              </a:rPr>
              <a:t>Kliknij ikonę, aby dodać obraz</a:t>
            </a:r>
            <a:endParaRPr kumimoji="0" lang="en-US" dirty="0">
              <a:solidFill>
                <a:schemeClr val="lt1"/>
              </a:solidFill>
              <a:latin typeface="+mn-lt"/>
              <a:ea typeface="+mn-ea"/>
              <a:cs typeface="+mn-cs"/>
            </a:endParaRPr>
          </a:p>
        </p:txBody>
      </p:sp>
      <p:sp>
        <p:nvSpPr>
          <p:cNvPr id="8" name="Symbol zastępczy daty 7"/>
          <p:cNvSpPr>
            <a:spLocks noGrp="1"/>
          </p:cNvSpPr>
          <p:nvPr>
            <p:ph type="dt" sz="half" idx="10"/>
          </p:nvPr>
        </p:nvSpPr>
        <p:spPr>
          <a:xfrm>
            <a:off x="5562600" y="6509004"/>
            <a:ext cx="3002280" cy="274320"/>
          </a:xfrm>
        </p:spPr>
        <p:txBody>
          <a:bodyPr vert="horz" rtlCol="0"/>
          <a:lstStyle>
            <a:extLst/>
          </a:lstStyle>
          <a:p>
            <a:fld id="{851AD52B-7AE1-48A2-A50A-95A1EF49244C}" type="datetimeFigureOut">
              <a:rPr lang="pl-PL" smtClean="0"/>
              <a:pPr/>
              <a:t>2012-10-23</a:t>
            </a:fld>
            <a:endParaRPr lang="pl-PL"/>
          </a:p>
        </p:txBody>
      </p:sp>
      <p:sp>
        <p:nvSpPr>
          <p:cNvPr id="9" name="Symbol zastępczy numeru slajdu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5116CE88-A36F-4F80-B4A1-875BB56C070F}" type="slidenum">
              <a:rPr lang="pl-PL" smtClean="0"/>
              <a:pPr/>
              <a:t>‹#›</a:t>
            </a:fld>
            <a:endParaRPr lang="pl-PL"/>
          </a:p>
        </p:txBody>
      </p:sp>
      <p:sp>
        <p:nvSpPr>
          <p:cNvPr id="10" name="Symbol zastępczy stopki 9"/>
          <p:cNvSpPr>
            <a:spLocks noGrp="1"/>
          </p:cNvSpPr>
          <p:nvPr>
            <p:ph type="ftr" sz="quarter" idx="12"/>
          </p:nvPr>
        </p:nvSpPr>
        <p:spPr>
          <a:xfrm>
            <a:off x="1600200" y="6509004"/>
            <a:ext cx="3907464" cy="274320"/>
          </a:xfrm>
        </p:spPr>
        <p:txBody>
          <a:bodyPr vert="horz" rtlCol="0"/>
          <a:lstStyle>
            <a:extLst/>
          </a:lstStyle>
          <a:p>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rostokąt z rogami zaokrąglonymi po przekątnej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Symbol zastępczy stopki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pl-PL"/>
          </a:p>
        </p:txBody>
      </p:sp>
      <p:sp>
        <p:nvSpPr>
          <p:cNvPr id="14" name="Symbol zastępczy daty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851AD52B-7AE1-48A2-A50A-95A1EF49244C}" type="datetimeFigureOut">
              <a:rPr lang="pl-PL" smtClean="0"/>
              <a:pPr/>
              <a:t>2012-10-23</a:t>
            </a:fld>
            <a:endParaRPr lang="pl-PL"/>
          </a:p>
        </p:txBody>
      </p:sp>
      <p:sp>
        <p:nvSpPr>
          <p:cNvPr id="23" name="Symbol zastępczy numeru slajdu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5116CE88-A36F-4F80-B4A1-875BB56C070F}" type="slidenum">
              <a:rPr lang="pl-PL" smtClean="0"/>
              <a:pPr/>
              <a:t>‹#›</a:t>
            </a:fld>
            <a:endParaRPr lang="pl-PL"/>
          </a:p>
        </p:txBody>
      </p:sp>
      <p:sp>
        <p:nvSpPr>
          <p:cNvPr id="22" name="Symbol zastępczy tytułu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Tree>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www.skory.choroby.biz/AZS" TargetMode="External"/><Relationship Id="rId13" Type="http://schemas.openxmlformats.org/officeDocument/2006/relationships/hyperlink" Target="http://www.skory.choroby.biz/Choroba+Raynauda" TargetMode="External"/><Relationship Id="rId18" Type="http://schemas.openxmlformats.org/officeDocument/2006/relationships/hyperlink" Target="http://www.skory.choroby.biz/Czyraki+sk%C3%B3rne" TargetMode="External"/><Relationship Id="rId26" Type="http://schemas.openxmlformats.org/officeDocument/2006/relationships/hyperlink" Target="http://www.skory.choroby.biz/Grzybica+skory" TargetMode="External"/><Relationship Id="rId39" Type="http://schemas.openxmlformats.org/officeDocument/2006/relationships/hyperlink" Target="http://www.skory.choroby.biz/martwica" TargetMode="External"/><Relationship Id="rId3" Type="http://schemas.openxmlformats.org/officeDocument/2006/relationships/hyperlink" Target="http://www.skory.choroby.biz/Accne+rosacea" TargetMode="External"/><Relationship Id="rId21" Type="http://schemas.openxmlformats.org/officeDocument/2006/relationships/hyperlink" Target="http://www.skory.choroby.biz/Fotodermatoza" TargetMode="External"/><Relationship Id="rId34" Type="http://schemas.openxmlformats.org/officeDocument/2006/relationships/hyperlink" Target="http://www.skory.choroby.biz/%C5%81uszczyca" TargetMode="External"/><Relationship Id="rId42" Type="http://schemas.openxmlformats.org/officeDocument/2006/relationships/hyperlink" Target="http://www.skory.choroby.biz/Nadwra%C5%BCliwo%C5%9B%C4%87+pokarmowa" TargetMode="External"/><Relationship Id="rId7" Type="http://schemas.openxmlformats.org/officeDocument/2006/relationships/hyperlink" Target="http://www.skory.choroby.biz/Atopowe+zapalenie+sk%C3%B3ry" TargetMode="External"/><Relationship Id="rId12" Type="http://schemas.openxmlformats.org/officeDocument/2006/relationships/hyperlink" Target="http://www.skory.choroby.biz/Brodawki+wirusowe" TargetMode="External"/><Relationship Id="rId17" Type="http://schemas.openxmlformats.org/officeDocument/2006/relationships/hyperlink" Target="http://www.skory.choroby.biz/Czyrak+ucha" TargetMode="External"/><Relationship Id="rId25" Type="http://schemas.openxmlformats.org/officeDocument/2006/relationships/hyperlink" Target="http://www.skory.choroby.biz/Grzybica+paznokci" TargetMode="External"/><Relationship Id="rId33" Type="http://schemas.openxmlformats.org/officeDocument/2006/relationships/hyperlink" Target="http://www.skory.choroby.biz/Lupiez+pstry" TargetMode="External"/><Relationship Id="rId38" Type="http://schemas.openxmlformats.org/officeDocument/2006/relationships/hyperlink" Target="http://www.skory.choroby.biz/%C5%81ysienie+plackowate" TargetMode="External"/><Relationship Id="rId2" Type="http://schemas.openxmlformats.org/officeDocument/2006/relationships/notesSlide" Target="../notesSlides/notesSlide2.xml"/><Relationship Id="rId16" Type="http://schemas.openxmlformats.org/officeDocument/2006/relationships/hyperlink" Target="http://www.skory.choroby.biz/Czyraczno%C5%9B%C4%87" TargetMode="External"/><Relationship Id="rId20" Type="http://schemas.openxmlformats.org/officeDocument/2006/relationships/hyperlink" Target="http://www.skory.choroby.biz/Egzema" TargetMode="External"/><Relationship Id="rId29" Type="http://schemas.openxmlformats.org/officeDocument/2006/relationships/hyperlink" Target="http://www.skory.choroby.biz/Liszaj+rumieniowaty" TargetMode="External"/><Relationship Id="rId41" Type="http://schemas.openxmlformats.org/officeDocument/2006/relationships/hyperlink" Target="http://www.skory.choroby.biz/Nadmierne+ow%C5%82osienie" TargetMode="External"/><Relationship Id="rId1" Type="http://schemas.openxmlformats.org/officeDocument/2006/relationships/slideLayout" Target="../slideLayouts/slideLayout7.xml"/><Relationship Id="rId6" Type="http://schemas.openxmlformats.org/officeDocument/2006/relationships/hyperlink" Target="http://www.skory.choroby.biz/Alergie+sk%C3%B3rne" TargetMode="External"/><Relationship Id="rId11" Type="http://schemas.openxmlformats.org/officeDocument/2006/relationships/hyperlink" Target="http://www.skory.choroby.biz/Brodawki" TargetMode="External"/><Relationship Id="rId24" Type="http://schemas.openxmlformats.org/officeDocument/2006/relationships/hyperlink" Target="http://www.skory.choroby.biz/Grzybica+pachwin" TargetMode="External"/><Relationship Id="rId32" Type="http://schemas.openxmlformats.org/officeDocument/2006/relationships/hyperlink" Target="http://www.skory.choroby.biz/%C5%81upie%C5%BC" TargetMode="External"/><Relationship Id="rId37" Type="http://schemas.openxmlformats.org/officeDocument/2006/relationships/hyperlink" Target="http://www.skory.choroby.biz/%C5%81ysienie+%C5%82ojotokowe" TargetMode="External"/><Relationship Id="rId40" Type="http://schemas.openxmlformats.org/officeDocument/2006/relationships/hyperlink" Target="http://www.skory.choroby.biz/Melanodermia" TargetMode="External"/><Relationship Id="rId5" Type="http://schemas.openxmlformats.org/officeDocument/2006/relationships/hyperlink" Target="http://www.skory.choroby.biz/Alergia+pokarmowa" TargetMode="External"/><Relationship Id="rId15" Type="http://schemas.openxmlformats.org/officeDocument/2006/relationships/hyperlink" Target="http://www.skory.choroby.biz/Czerniak+zlosliwy" TargetMode="External"/><Relationship Id="rId23" Type="http://schemas.openxmlformats.org/officeDocument/2006/relationships/hyperlink" Target="http://www.skory.choroby.biz/Furunku%C5%82" TargetMode="External"/><Relationship Id="rId28" Type="http://schemas.openxmlformats.org/officeDocument/2006/relationships/hyperlink" Target="http://www.skory.choroby.biz/keloid" TargetMode="External"/><Relationship Id="rId36" Type="http://schemas.openxmlformats.org/officeDocument/2006/relationships/hyperlink" Target="http://www.skory.choroby.biz/%C5%81ysienie" TargetMode="External"/><Relationship Id="rId10" Type="http://schemas.openxmlformats.org/officeDocument/2006/relationships/hyperlink" Target="http://www.skory.choroby.biz/Brak+kolagenu" TargetMode="External"/><Relationship Id="rId19" Type="http://schemas.openxmlformats.org/officeDocument/2006/relationships/hyperlink" Target="http://www.skory.choroby.biz/Dro%C5%BCd%C5%BCyca" TargetMode="External"/><Relationship Id="rId31" Type="http://schemas.openxmlformats.org/officeDocument/2006/relationships/hyperlink" Target="http://www.skory.choroby.biz/%C5%81ojotok" TargetMode="External"/><Relationship Id="rId4" Type="http://schemas.openxmlformats.org/officeDocument/2006/relationships/hyperlink" Target="http://www.skory.choroby.biz/Afta" TargetMode="External"/><Relationship Id="rId9" Type="http://schemas.openxmlformats.org/officeDocument/2006/relationships/hyperlink" Target="http://www.skory.choroby.biz/Bielactwo+nabyte" TargetMode="External"/><Relationship Id="rId14" Type="http://schemas.openxmlformats.org/officeDocument/2006/relationships/hyperlink" Target="http://www.skory.choroby.biz/Czerniak" TargetMode="External"/><Relationship Id="rId22" Type="http://schemas.openxmlformats.org/officeDocument/2006/relationships/hyperlink" Target="http://www.skory.choroby.biz/Furuncle" TargetMode="External"/><Relationship Id="rId27" Type="http://schemas.openxmlformats.org/officeDocument/2006/relationships/hyperlink" Target="http://www.skory.choroby.biz/grzybica-stop" TargetMode="External"/><Relationship Id="rId30" Type="http://schemas.openxmlformats.org/officeDocument/2006/relationships/hyperlink" Target="http://www.skory.choroby.biz/Liszajec+zaka%C5%BAny" TargetMode="External"/><Relationship Id="rId35" Type="http://schemas.openxmlformats.org/officeDocument/2006/relationships/hyperlink" Target="http://www.skory.choroby.biz/%C5%81uszczycowe+zapalenie+staw%C3%B3w" TargetMode="External"/><Relationship Id="rId43" Type="http://schemas.openxmlformats.org/officeDocument/2006/relationships/hyperlink" Target="http://www.skory.choroby.biz/niedobor+kolagenu" TargetMode="External"/></Relationships>
</file>

<file path=ppt/slides/_rels/slide3.xml.rels><?xml version="1.0" encoding="UTF-8" standalone="yes"?>
<Relationships xmlns="http://schemas.openxmlformats.org/package/2006/relationships"><Relationship Id="rId13" Type="http://schemas.openxmlformats.org/officeDocument/2006/relationships/hyperlink" Target="http://www.skory.choroby.biz/Melanodermia" TargetMode="External"/><Relationship Id="rId18" Type="http://schemas.openxmlformats.org/officeDocument/2006/relationships/hyperlink" Target="http://www.skory.choroby.biz/Obrz%C4%99k+naczynioruchowy" TargetMode="External"/><Relationship Id="rId26" Type="http://schemas.openxmlformats.org/officeDocument/2006/relationships/hyperlink" Target="http://www.skory.choroby.biz/Ostuda" TargetMode="External"/><Relationship Id="rId39" Type="http://schemas.openxmlformats.org/officeDocument/2006/relationships/hyperlink" Target="http://www.skory.choroby.biz/R%C3%B3%C5%BCyca" TargetMode="External"/><Relationship Id="rId3" Type="http://schemas.openxmlformats.org/officeDocument/2006/relationships/hyperlink" Target="http://www.skory.choroby.biz/Liszajec+zaka%C5%BAny" TargetMode="External"/><Relationship Id="rId21" Type="http://schemas.openxmlformats.org/officeDocument/2006/relationships/hyperlink" Target="http://www.skory.choroby.biz/Oparzenia" TargetMode="External"/><Relationship Id="rId34" Type="http://schemas.openxmlformats.org/officeDocument/2006/relationships/hyperlink" Target="http://www.skory.choroby.biz/P%C3%B3%C5%82pasiec" TargetMode="External"/><Relationship Id="rId42" Type="http://schemas.openxmlformats.org/officeDocument/2006/relationships/hyperlink" Target="http://www.skory.choroby.biz/Rumie%C5%84+trwa%C5%82y" TargetMode="External"/><Relationship Id="rId47" Type="http://schemas.openxmlformats.org/officeDocument/2006/relationships/hyperlink" Target="http://www.skory.choroby.biz/%C5%9Awierzbi%C4%85czka" TargetMode="External"/><Relationship Id="rId50" Type="http://schemas.openxmlformats.org/officeDocument/2006/relationships/hyperlink" Target="http://www.skory.choroby.biz/Tradzik+rozowaty" TargetMode="External"/><Relationship Id="rId7" Type="http://schemas.openxmlformats.org/officeDocument/2006/relationships/hyperlink" Target="http://www.skory.choroby.biz/%C5%81uszczyca" TargetMode="External"/><Relationship Id="rId12" Type="http://schemas.openxmlformats.org/officeDocument/2006/relationships/hyperlink" Target="http://www.skory.choroby.biz/martwica" TargetMode="External"/><Relationship Id="rId17" Type="http://schemas.openxmlformats.org/officeDocument/2006/relationships/hyperlink" Target="http://www.skory.choroby.biz/Objawy+r%C3%B3%C5%BCyczki" TargetMode="External"/><Relationship Id="rId25" Type="http://schemas.openxmlformats.org/officeDocument/2006/relationships/hyperlink" Target="http://www.skory.choroby.biz/Ospa+wietrzna" TargetMode="External"/><Relationship Id="rId33" Type="http://schemas.openxmlformats.org/officeDocument/2006/relationships/hyperlink" Target="http://www.skory.choroby.biz/Pokrzywka" TargetMode="External"/><Relationship Id="rId38" Type="http://schemas.openxmlformats.org/officeDocument/2006/relationships/hyperlink" Target="http://www.skory.choroby.biz/R%C3%B3%C5%BCa" TargetMode="External"/><Relationship Id="rId46" Type="http://schemas.openxmlformats.org/officeDocument/2006/relationships/hyperlink" Target="http://www.skory.choroby.biz/swierzb" TargetMode="External"/><Relationship Id="rId2" Type="http://schemas.openxmlformats.org/officeDocument/2006/relationships/notesSlide" Target="../notesSlides/notesSlide3.xml"/><Relationship Id="rId16" Type="http://schemas.openxmlformats.org/officeDocument/2006/relationships/hyperlink" Target="http://www.skory.choroby.biz/niedobor+kolagenu" TargetMode="External"/><Relationship Id="rId20" Type="http://schemas.openxmlformats.org/officeDocument/2006/relationships/hyperlink" Target="http://www.skory.choroby.biz/Odra" TargetMode="External"/><Relationship Id="rId29" Type="http://schemas.openxmlformats.org/officeDocument/2006/relationships/hyperlink" Target="http://www.skory.choroby.biz/Pemfigoid" TargetMode="External"/><Relationship Id="rId41" Type="http://schemas.openxmlformats.org/officeDocument/2006/relationships/hyperlink" Target="http://www.skory.choroby.biz/Rumie%C5%84+guzowaty" TargetMode="External"/><Relationship Id="rId54" Type="http://schemas.openxmlformats.org/officeDocument/2006/relationships/hyperlink" Target="http://www.skory.choroby.biz/Wyprysk+kontaktowy" TargetMode="External"/><Relationship Id="rId1" Type="http://schemas.openxmlformats.org/officeDocument/2006/relationships/slideLayout" Target="../slideLayouts/slideLayout7.xml"/><Relationship Id="rId6" Type="http://schemas.openxmlformats.org/officeDocument/2006/relationships/hyperlink" Target="http://www.skory.choroby.biz/Lupiez+pstry" TargetMode="External"/><Relationship Id="rId11" Type="http://schemas.openxmlformats.org/officeDocument/2006/relationships/hyperlink" Target="http://www.skory.choroby.biz/%C5%81ysienie+plackowate" TargetMode="External"/><Relationship Id="rId24" Type="http://schemas.openxmlformats.org/officeDocument/2006/relationships/hyperlink" Target="http://www.skory.choroby.biz/Ospa" TargetMode="External"/><Relationship Id="rId32" Type="http://schemas.openxmlformats.org/officeDocument/2006/relationships/hyperlink" Target="http://www.skory.choroby.biz/Plamica+Schonleina+Henocha" TargetMode="External"/><Relationship Id="rId37" Type="http://schemas.openxmlformats.org/officeDocument/2006/relationships/hyperlink" Target="http://www.skory.choroby.biz/Ropowica" TargetMode="External"/><Relationship Id="rId40" Type="http://schemas.openxmlformats.org/officeDocument/2006/relationships/hyperlink" Target="http://www.skory.choroby.biz/R%C3%B3%C5%BCyczka" TargetMode="External"/><Relationship Id="rId45" Type="http://schemas.openxmlformats.org/officeDocument/2006/relationships/hyperlink" Target="http://www.skory.choroby.biz/Szyja+skrzypka" TargetMode="External"/><Relationship Id="rId53" Type="http://schemas.openxmlformats.org/officeDocument/2006/relationships/hyperlink" Target="http://www.skory.choroby.biz/Wypadanie+w%C5%82os%C3%B3w" TargetMode="External"/><Relationship Id="rId5" Type="http://schemas.openxmlformats.org/officeDocument/2006/relationships/hyperlink" Target="http://www.skory.choroby.biz/%C5%81upie%C5%BC" TargetMode="External"/><Relationship Id="rId15" Type="http://schemas.openxmlformats.org/officeDocument/2006/relationships/hyperlink" Target="http://www.skory.choroby.biz/Nadwra%C5%BCliwo%C5%9B%C4%87+pokarmowa" TargetMode="External"/><Relationship Id="rId23" Type="http://schemas.openxmlformats.org/officeDocument/2006/relationships/hyperlink" Target="http://www.skory.choroby.biz/Oparzenia+s%C5%82oneczne" TargetMode="External"/><Relationship Id="rId28" Type="http://schemas.openxmlformats.org/officeDocument/2006/relationships/hyperlink" Target="http://www.skory.choroby.biz/Owrzodzenia+podudzi" TargetMode="External"/><Relationship Id="rId36" Type="http://schemas.openxmlformats.org/officeDocument/2006/relationships/hyperlink" Target="http://www.skory.choroby.biz/Ropnie+i+ropowice+pow%C5%82ok" TargetMode="External"/><Relationship Id="rId49" Type="http://schemas.openxmlformats.org/officeDocument/2006/relationships/hyperlink" Target="http://www.skory.choroby.biz/Tr%C4%85dzik+r%C3%B3%C5%BCowaty" TargetMode="External"/><Relationship Id="rId10" Type="http://schemas.openxmlformats.org/officeDocument/2006/relationships/hyperlink" Target="http://www.skory.choroby.biz/%C5%81ysienie+%C5%82ojotokowe" TargetMode="External"/><Relationship Id="rId19" Type="http://schemas.openxmlformats.org/officeDocument/2006/relationships/hyperlink" Target="http://www.skory.choroby.biz/Odlezyny" TargetMode="External"/><Relationship Id="rId31" Type="http://schemas.openxmlformats.org/officeDocument/2006/relationships/hyperlink" Target="http://www.skory.choroby.biz/Piegi" TargetMode="External"/><Relationship Id="rId44" Type="http://schemas.openxmlformats.org/officeDocument/2006/relationships/hyperlink" Target="http://www.skory.choroby.biz/Rybia+%C5%82uska" TargetMode="External"/><Relationship Id="rId52" Type="http://schemas.openxmlformats.org/officeDocument/2006/relationships/hyperlink" Target="http://www.skory.choroby.biz/Wrastaj%C4%85cy+paznokie%C4%87" TargetMode="External"/><Relationship Id="rId4" Type="http://schemas.openxmlformats.org/officeDocument/2006/relationships/hyperlink" Target="http://www.skory.choroby.biz/%C5%81ojotok" TargetMode="External"/><Relationship Id="rId9" Type="http://schemas.openxmlformats.org/officeDocument/2006/relationships/hyperlink" Target="http://www.skory.choroby.biz/%C5%81ysienie" TargetMode="External"/><Relationship Id="rId14" Type="http://schemas.openxmlformats.org/officeDocument/2006/relationships/hyperlink" Target="http://www.skory.choroby.biz/Nadmierne+ow%C5%82osienie" TargetMode="External"/><Relationship Id="rId22" Type="http://schemas.openxmlformats.org/officeDocument/2006/relationships/hyperlink" Target="http://www.skory.choroby.biz/Oparzenia+chemiczne" TargetMode="External"/><Relationship Id="rId27" Type="http://schemas.openxmlformats.org/officeDocument/2006/relationships/hyperlink" Target="http://www.skory.choroby.biz/Osutki+polekowe" TargetMode="External"/><Relationship Id="rId30" Type="http://schemas.openxmlformats.org/officeDocument/2006/relationships/hyperlink" Target="http://www.skory.choroby.biz/P%C4%99cherzyca" TargetMode="External"/><Relationship Id="rId35" Type="http://schemas.openxmlformats.org/officeDocument/2006/relationships/hyperlink" Target="http://www.skory.choroby.biz/Pryszcze" TargetMode="External"/><Relationship Id="rId43" Type="http://schemas.openxmlformats.org/officeDocument/2006/relationships/hyperlink" Target="http://www.skory.choroby.biz/Rumie%C5%84+wysi%C4%99kowy+wielopostaciowy" TargetMode="External"/><Relationship Id="rId48" Type="http://schemas.openxmlformats.org/officeDocument/2006/relationships/hyperlink" Target="http://www.skory.choroby.biz/Tr%C4%85dzik+pospolity" TargetMode="External"/><Relationship Id="rId8" Type="http://schemas.openxmlformats.org/officeDocument/2006/relationships/hyperlink" Target="http://www.skory.choroby.biz/%C5%81uszczycowe+zapalenie+staw%C3%B3w" TargetMode="External"/><Relationship Id="rId51" Type="http://schemas.openxmlformats.org/officeDocument/2006/relationships/hyperlink" Target="http://www.skory.choroby.biz/Twardzina"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www.skory.choroby.biz/Zatrucie+benzyn%C4%85" TargetMode="External"/><Relationship Id="rId3" Type="http://schemas.openxmlformats.org/officeDocument/2006/relationships/hyperlink" Target="http://www.skory.choroby.biz/Zanokcica" TargetMode="External"/><Relationship Id="rId7" Type="http://schemas.openxmlformats.org/officeDocument/2006/relationships/hyperlink" Target="http://www.skory.choroby.biz/Zatrucie+amoniakiem" TargetMode="External"/><Relationship Id="rId12" Type="http://schemas.openxmlformats.org/officeDocument/2006/relationships/hyperlink" Target="http://www.skory.choroby.biz/Zwyrodnieni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http://www.skory.choroby.biz/Zastrza%C5%82" TargetMode="External"/><Relationship Id="rId11" Type="http://schemas.openxmlformats.org/officeDocument/2006/relationships/hyperlink" Target="http://www.skory.choroby.biz/znamie+beckera" TargetMode="External"/><Relationship Id="rId5" Type="http://schemas.openxmlformats.org/officeDocument/2006/relationships/hyperlink" Target="http://www.skory.choroby.biz/Zapalenie+mieszka+w%C5%82osowego" TargetMode="External"/><Relationship Id="rId10" Type="http://schemas.openxmlformats.org/officeDocument/2006/relationships/hyperlink" Target="http://www.skory.choroby.biz/zatrucie+srodkami+czystosci" TargetMode="External"/><Relationship Id="rId4" Type="http://schemas.openxmlformats.org/officeDocument/2006/relationships/hyperlink" Target="http://www.skory.choroby.biz/Zapalenie+brzegow+powiek" TargetMode="External"/><Relationship Id="rId9" Type="http://schemas.openxmlformats.org/officeDocument/2006/relationships/hyperlink" Target="http://www.skory.choroby.biz/Zatrucie+bluszczem+truj%C4%85cy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348880" y="1556792"/>
            <a:ext cx="15931797" cy="3139321"/>
          </a:xfrm>
          <a:prstGeom prst="rect">
            <a:avLst/>
          </a:prstGeom>
          <a:noFill/>
        </p:spPr>
        <p:txBody>
          <a:bodyPr wrap="square" rtlCol="0">
            <a:spAutoFit/>
          </a:bodyPr>
          <a:lstStyle/>
          <a:p>
            <a:pPr algn="ctr"/>
            <a:r>
              <a:rPr lang="pl-PL" sz="6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Choroby i </a:t>
            </a:r>
          </a:p>
          <a:p>
            <a:pPr algn="ctr"/>
            <a:r>
              <a:rPr lang="pl-PL" sz="6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Profilaktyka</a:t>
            </a:r>
          </a:p>
          <a:p>
            <a:pPr algn="ctr"/>
            <a:r>
              <a:rPr lang="pl-PL" sz="6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skóry </a:t>
            </a:r>
            <a:endParaRPr lang="pl-PL" sz="6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1547664" y="2204864"/>
            <a:ext cx="6192688" cy="3693319"/>
          </a:xfrm>
          <a:prstGeom prst="rect">
            <a:avLst/>
          </a:prstGeom>
        </p:spPr>
        <p:txBody>
          <a:bodyPr wrap="square">
            <a:spAutoFit/>
          </a:bodyPr>
          <a:lstStyle/>
          <a:p>
            <a:r>
              <a:rPr lang="pl-PL" dirty="0"/>
              <a:t>Martwica polega na śmierci tkanek lub narządów w organizmie żywym powstałym na skutek nagłego zahamowania procesów przemiany materii. Najczęstszą przyczyną martwicy jest zablokowanie dopływu krwi do tkanki lub miejscowe działanie szkodliwych czynników.</a:t>
            </a:r>
            <a:endParaRPr lang="pl-PL" dirty="0" smtClean="0"/>
          </a:p>
          <a:p>
            <a:r>
              <a:rPr lang="pl-PL" dirty="0" smtClean="0"/>
              <a:t>Martwicę </a:t>
            </a:r>
            <a:r>
              <a:rPr lang="pl-PL" dirty="0"/>
              <a:t>należy różnicować ze śmiercią tkanki, czyli tzw. </a:t>
            </a:r>
            <a:r>
              <a:rPr lang="pl-PL" dirty="0" smtClean="0"/>
              <a:t>obumieraniem</a:t>
            </a:r>
            <a:r>
              <a:rPr lang="pl-PL" dirty="0"/>
              <a:t>. Komórki obumierają stopniowo przez całe życie. Młode, rozmnażające się komórki zastępują starsze i zużyte. Najczęściej proces ten dotyka komórek nabłonka, ciągle złuszczającego się na powierzchni skóry oraz błon śluzowych. Obumieraniu ulegają również krwinki białe i czerwone.</a:t>
            </a:r>
            <a:r>
              <a:rPr lang="pl-PL" dirty="0" smtClean="0"/>
              <a:t/>
            </a:r>
            <a:br>
              <a:rPr lang="pl-PL" dirty="0" smtClean="0"/>
            </a:br>
            <a:endParaRPr lang="pl-PL" dirty="0"/>
          </a:p>
        </p:txBody>
      </p:sp>
      <p:sp>
        <p:nvSpPr>
          <p:cNvPr id="4" name="pole tekstowe 3"/>
          <p:cNvSpPr txBox="1"/>
          <p:nvPr/>
        </p:nvSpPr>
        <p:spPr>
          <a:xfrm>
            <a:off x="3563888" y="836712"/>
            <a:ext cx="1187056" cy="400110"/>
          </a:xfrm>
          <a:prstGeom prst="rect">
            <a:avLst/>
          </a:prstGeom>
          <a:noFill/>
        </p:spPr>
        <p:txBody>
          <a:bodyPr wrap="none" rtlCol="0">
            <a:spAutoFit/>
          </a:bodyPr>
          <a:lstStyle/>
          <a:p>
            <a:r>
              <a:rPr lang="pl-PL" sz="2000" b="1" dirty="0" smtClean="0"/>
              <a:t>Martwica</a:t>
            </a:r>
            <a:endParaRPr lang="pl-PL" sz="20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83568" y="1412776"/>
            <a:ext cx="7542584" cy="5078313"/>
          </a:xfrm>
          <a:prstGeom prst="rect">
            <a:avLst/>
          </a:prstGeom>
        </p:spPr>
        <p:txBody>
          <a:bodyPr wrap="square">
            <a:spAutoFit/>
          </a:bodyPr>
          <a:lstStyle/>
          <a:p>
            <a:r>
              <a:rPr lang="pl-PL" dirty="0"/>
              <a:t>Jest to bardzo zaraźliwa choroba wirusowa. Swą nazwę zawdzięcza temu, że "przenosi ją wiatr". Ospą wietrzną można się zarazić nawet w odległości dziesięciu metrów od chorego. Wirus szerzy się najczęściej drogą kropelkową i wnika do organizmu człowieka przez błonę śluzową górnych dróg oddechowych. Zakażenia wewnątrzmaciczne płodu występują rzadko</a:t>
            </a:r>
            <a:r>
              <a:rPr lang="pl-PL" dirty="0" smtClean="0"/>
              <a:t>. </a:t>
            </a:r>
            <a:r>
              <a:rPr lang="pl-PL" dirty="0"/>
              <a:t>Źródłem zakażenia jest człowiek chory na ospę wietrzną lub półpasiec. Jest on jedynym gospodarzem i rezerwuarem wirusa w przyrodzie, który poza organizmem człowieka szybko ginie. Odporność po przebytym zachorowaniu jest trwała.</a:t>
            </a:r>
            <a:r>
              <a:rPr lang="pl-PL" dirty="0" smtClean="0"/>
              <a:t/>
            </a:r>
            <a:br>
              <a:rPr lang="pl-PL" dirty="0" smtClean="0"/>
            </a:br>
            <a:r>
              <a:rPr lang="pl-PL" dirty="0" smtClean="0"/>
              <a:t/>
            </a:r>
            <a:br>
              <a:rPr lang="pl-PL" dirty="0" smtClean="0"/>
            </a:br>
            <a:r>
              <a:rPr lang="pl-PL" dirty="0"/>
              <a:t>Choroba zaczyna się bólami głowy i gorączką. Zwykle dwa do trzech tygodni po zakażeniu pojawia się nagle na tułowiu szybko rozprzestrzeniająca się wysypka. Jasnoczerwone grudki przeistaczają się w ciągu kilku godzin w matę, łatwo pękające pęcherzyki, z których może wyciekać przejrzysty płyn. Rzutami pojawiają się wciąż nowe pęcherzyki, z których z kolei tworzą się strupki. Mogą one umiejscawiać się również na głowie lub na śluzówkach (usta, narządy płciowe). Ciepłota ciała zwykle nieznacznie się podnosi. Inne objawy należą do rzadkości. Wysypka jest bardzo swędząca.</a:t>
            </a:r>
          </a:p>
        </p:txBody>
      </p:sp>
      <p:sp>
        <p:nvSpPr>
          <p:cNvPr id="3" name="pole tekstowe 2"/>
          <p:cNvSpPr txBox="1"/>
          <p:nvPr/>
        </p:nvSpPr>
        <p:spPr>
          <a:xfrm>
            <a:off x="3563888" y="764704"/>
            <a:ext cx="1754455" cy="400110"/>
          </a:xfrm>
          <a:prstGeom prst="rect">
            <a:avLst/>
          </a:prstGeom>
          <a:noFill/>
        </p:spPr>
        <p:txBody>
          <a:bodyPr wrap="none" rtlCol="0">
            <a:spAutoFit/>
          </a:bodyPr>
          <a:lstStyle/>
          <a:p>
            <a:r>
              <a:rPr lang="pl-PL" sz="2000" b="1" dirty="0" smtClean="0"/>
              <a:t>Ospa Wietrzna</a:t>
            </a:r>
            <a:endParaRPr lang="pl-PL" sz="20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547664" y="2060848"/>
            <a:ext cx="6102424" cy="3139321"/>
          </a:xfrm>
          <a:prstGeom prst="rect">
            <a:avLst/>
          </a:prstGeom>
        </p:spPr>
        <p:txBody>
          <a:bodyPr wrap="square">
            <a:spAutoFit/>
          </a:bodyPr>
          <a:lstStyle/>
          <a:p>
            <a:r>
              <a:rPr lang="pl-PL" dirty="0"/>
              <a:t>Uszkadzający wpływ temperatury na skórę rozpoczyna się przy 42°C. Przy tej temperaturze już po 6 godzinach ulega martwicy naskórek, przy 55°C wystarczą 3 minuty działania, a przy 70°C zaledwie 1 sekunda. Graniczną temperaturą, powyżej której nieodwracalnemu uszkodzeniu ulega białko tkankowe, jest 55°C. Każda wyższa temperatura, działając na powierzchnię ciała, powoduje uszkodzenie skóry i tkanek głębszych, najczęściej uszkodzenie nieodwracalne, czyli martwicę.</a:t>
            </a:r>
            <a:r>
              <a:rPr lang="pl-PL" dirty="0" smtClean="0"/>
              <a:t/>
            </a:r>
            <a:br>
              <a:rPr lang="pl-PL" dirty="0" smtClean="0"/>
            </a:br>
            <a:r>
              <a:rPr lang="pl-PL" dirty="0" smtClean="0"/>
              <a:t/>
            </a:r>
            <a:br>
              <a:rPr lang="pl-PL" dirty="0" smtClean="0"/>
            </a:br>
            <a:r>
              <a:rPr lang="pl-PL" dirty="0"/>
              <a:t>Oparzenia dzielimy na cztery </a:t>
            </a:r>
            <a:r>
              <a:rPr lang="pl-PL" dirty="0" smtClean="0"/>
              <a:t>stopnie zaawansowania.</a:t>
            </a:r>
            <a:endParaRPr lang="pl-PL" dirty="0"/>
          </a:p>
        </p:txBody>
      </p:sp>
      <p:sp>
        <p:nvSpPr>
          <p:cNvPr id="3" name="pole tekstowe 2"/>
          <p:cNvSpPr txBox="1"/>
          <p:nvPr/>
        </p:nvSpPr>
        <p:spPr>
          <a:xfrm>
            <a:off x="3851920" y="548680"/>
            <a:ext cx="1284454" cy="400110"/>
          </a:xfrm>
          <a:prstGeom prst="rect">
            <a:avLst/>
          </a:prstGeom>
          <a:noFill/>
        </p:spPr>
        <p:txBody>
          <a:bodyPr wrap="none" rtlCol="0">
            <a:spAutoFit/>
          </a:bodyPr>
          <a:lstStyle/>
          <a:p>
            <a:r>
              <a:rPr lang="pl-PL" sz="2000" b="1" dirty="0" smtClean="0"/>
              <a:t>Oparzenia</a:t>
            </a:r>
            <a:endParaRPr lang="pl-PL" sz="20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755576" y="1628800"/>
            <a:ext cx="7452320" cy="4524315"/>
          </a:xfrm>
          <a:prstGeom prst="rect">
            <a:avLst/>
          </a:prstGeom>
        </p:spPr>
        <p:txBody>
          <a:bodyPr wrap="square">
            <a:spAutoFit/>
          </a:bodyPr>
          <a:lstStyle/>
          <a:p>
            <a:r>
              <a:rPr lang="pl-PL" dirty="0"/>
              <a:t>Półpasiec i ospa wietrzna wywoływane są przez tego samego wirusa (VZV </a:t>
            </a:r>
            <a:r>
              <a:rPr lang="pl-PL" dirty="0" err="1"/>
              <a:t>viracella-zoster</a:t>
            </a:r>
            <a:r>
              <a:rPr lang="pl-PL" dirty="0"/>
              <a:t> </a:t>
            </a:r>
            <a:r>
              <a:rPr lang="pl-PL" dirty="0" err="1"/>
              <a:t>virus</a:t>
            </a:r>
            <a:r>
              <a:rPr lang="pl-PL" dirty="0"/>
              <a:t>). Wirus ten jest blisko spokrewniony z wirusem opryszczki, dlatego zmiany skórne pojawiające się w przebiegu tych chorób są do siebie podobne. Podobne jest także leczenie ciężkich przypadków każdej z wymienionych chorób</a:t>
            </a:r>
            <a:r>
              <a:rPr lang="pl-PL" dirty="0" smtClean="0"/>
              <a:t>.</a:t>
            </a:r>
          </a:p>
          <a:p>
            <a:endParaRPr lang="pl-PL" b="1" dirty="0" smtClean="0"/>
          </a:p>
          <a:p>
            <a:r>
              <a:rPr lang="pl-PL" b="1" dirty="0" smtClean="0"/>
              <a:t>Powikłania</a:t>
            </a:r>
            <a:r>
              <a:rPr lang="pl-PL" b="1" dirty="0"/>
              <a:t>:</a:t>
            </a:r>
            <a:r>
              <a:rPr lang="pl-PL" dirty="0"/>
              <a:t> </a:t>
            </a:r>
            <a:r>
              <a:rPr lang="pl-PL" dirty="0" smtClean="0"/>
              <a:t/>
            </a:r>
            <a:br>
              <a:rPr lang="pl-PL" dirty="0" smtClean="0"/>
            </a:br>
            <a:r>
              <a:rPr lang="pl-PL" dirty="0"/>
              <a:t>zapalenie rogówki i błony naczyniowej oka, blizny na </a:t>
            </a:r>
            <a:r>
              <a:rPr lang="pl-PL" dirty="0" smtClean="0"/>
              <a:t>rogówce</a:t>
            </a:r>
            <a:endParaRPr lang="pl-PL" dirty="0"/>
          </a:p>
          <a:p>
            <a:r>
              <a:rPr lang="pl-PL" dirty="0"/>
              <a:t>porażenie nerwów okoruchowych,</a:t>
            </a:r>
            <a:br>
              <a:rPr lang="pl-PL" dirty="0"/>
            </a:br>
            <a:endParaRPr lang="pl-PL" dirty="0"/>
          </a:p>
          <a:p>
            <a:r>
              <a:rPr lang="pl-PL" dirty="0"/>
              <a:t>częściowa utrata słuchu (porażenie nerwu słuchowego,</a:t>
            </a:r>
          </a:p>
          <a:p>
            <a:r>
              <a:rPr lang="pl-PL" dirty="0"/>
              <a:t>porażenie nerwu twarzowego lub trójdzielnego,</a:t>
            </a:r>
            <a:br>
              <a:rPr lang="pl-PL" dirty="0"/>
            </a:br>
            <a:endParaRPr lang="pl-PL" dirty="0"/>
          </a:p>
          <a:p>
            <a:r>
              <a:rPr lang="pl-PL" dirty="0"/>
              <a:t>neuralgia podczas przebiegu półpaśca występują nerwobóle głównie okolicy lędźwiowej kręgosłupa.</a:t>
            </a:r>
          </a:p>
          <a:p>
            <a:endParaRPr lang="pl-PL" dirty="0"/>
          </a:p>
        </p:txBody>
      </p:sp>
      <p:sp>
        <p:nvSpPr>
          <p:cNvPr id="3" name="pole tekstowe 2"/>
          <p:cNvSpPr txBox="1"/>
          <p:nvPr/>
        </p:nvSpPr>
        <p:spPr>
          <a:xfrm>
            <a:off x="3923928" y="620688"/>
            <a:ext cx="1226618" cy="400110"/>
          </a:xfrm>
          <a:prstGeom prst="rect">
            <a:avLst/>
          </a:prstGeom>
          <a:noFill/>
        </p:spPr>
        <p:txBody>
          <a:bodyPr wrap="none" rtlCol="0">
            <a:spAutoFit/>
          </a:bodyPr>
          <a:lstStyle/>
          <a:p>
            <a:r>
              <a:rPr lang="pl-PL" sz="2000" b="1" dirty="0" smtClean="0"/>
              <a:t>Półpasiec</a:t>
            </a:r>
            <a:endParaRPr lang="pl-PL" sz="20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467544" y="1916832"/>
            <a:ext cx="8334672" cy="4524315"/>
          </a:xfrm>
          <a:prstGeom prst="rect">
            <a:avLst/>
          </a:prstGeom>
        </p:spPr>
        <p:txBody>
          <a:bodyPr wrap="square">
            <a:spAutoFit/>
          </a:bodyPr>
          <a:lstStyle/>
          <a:p>
            <a:r>
              <a:rPr lang="pl-PL" dirty="0"/>
              <a:t>Najczęstszym umiejscowieniem się świerzbu są palce rąk, zgięcia i fałdy skóry, okolice pępka i brodawek sutkowych u kobiet i okolice narządów płciowych u mężczyzn oraz pośladki. U dzieci charakterystyczne jest zajęcie dłoni i </a:t>
            </a:r>
            <a:r>
              <a:rPr lang="pl-PL" dirty="0" err="1"/>
              <a:t>podeszw</a:t>
            </a:r>
            <a:r>
              <a:rPr lang="pl-PL" dirty="0"/>
              <a:t> stóp - najczęściej obserwuje się pojedyncze czerwonawe grudki. </a:t>
            </a:r>
            <a:r>
              <a:rPr lang="pl-PL" dirty="0" smtClean="0"/>
              <a:t>W wymienionych </a:t>
            </a:r>
            <a:r>
              <a:rPr lang="pl-PL" dirty="0"/>
              <a:t>miejscach dochodzi do powstania wysypki grudkowo - pęcherzykowej.</a:t>
            </a:r>
            <a:r>
              <a:rPr lang="pl-PL" dirty="0" smtClean="0"/>
              <a:t/>
            </a:r>
            <a:br>
              <a:rPr lang="pl-PL" dirty="0" smtClean="0"/>
            </a:br>
            <a:r>
              <a:rPr lang="pl-PL" dirty="0" smtClean="0"/>
              <a:t/>
            </a:r>
            <a:br>
              <a:rPr lang="pl-PL" dirty="0" smtClean="0"/>
            </a:br>
            <a:r>
              <a:rPr lang="pl-PL" dirty="0"/>
              <a:t>W wyniku drapania może dojść do wtórnego zakażenia bakteryjnego miejsc zajętych przez </a:t>
            </a:r>
            <a:r>
              <a:rPr lang="pl-PL" dirty="0" smtClean="0"/>
              <a:t>świerzb</a:t>
            </a:r>
            <a:r>
              <a:rPr lang="pl-PL" dirty="0"/>
              <a:t>. U osób dbających o higienę objawy chorobowe mogą być trudno uchwytne.</a:t>
            </a:r>
            <a:r>
              <a:rPr lang="pl-PL" dirty="0" smtClean="0"/>
              <a:t/>
            </a:r>
            <a:br>
              <a:rPr lang="pl-PL" dirty="0" smtClean="0"/>
            </a:br>
            <a:r>
              <a:rPr lang="pl-PL" dirty="0" smtClean="0"/>
              <a:t/>
            </a:r>
            <a:br>
              <a:rPr lang="pl-PL" dirty="0" smtClean="0"/>
            </a:br>
            <a:r>
              <a:rPr lang="pl-PL" dirty="0"/>
              <a:t>Świerzb przenosi się przez bezpośrednią styczność z zakażoną osobą (np. przy stosunku płciowym) lub - rzadziej - przez kontakt z jej bielizną pościelową, a także odzieżą. Świąd pojawia się trzy do czterech tygodni po zakażeniu świerzbem. Wbrew szeroko rozpowszechnionym poglądom świerzb może pojawić się w „najlepszych rodzinach″ i w najlepszych warunkach higienicznych.</a:t>
            </a:r>
            <a:r>
              <a:rPr lang="pl-PL" dirty="0" smtClean="0"/>
              <a:t/>
            </a:r>
            <a:br>
              <a:rPr lang="pl-PL" dirty="0" smtClean="0"/>
            </a:br>
            <a:endParaRPr lang="pl-PL" dirty="0"/>
          </a:p>
        </p:txBody>
      </p:sp>
      <p:sp>
        <p:nvSpPr>
          <p:cNvPr id="3" name="pole tekstowe 2"/>
          <p:cNvSpPr txBox="1"/>
          <p:nvPr/>
        </p:nvSpPr>
        <p:spPr>
          <a:xfrm>
            <a:off x="3851920" y="620688"/>
            <a:ext cx="1026371" cy="400110"/>
          </a:xfrm>
          <a:prstGeom prst="rect">
            <a:avLst/>
          </a:prstGeom>
          <a:noFill/>
        </p:spPr>
        <p:txBody>
          <a:bodyPr wrap="none" rtlCol="0">
            <a:spAutoFit/>
          </a:bodyPr>
          <a:lstStyle/>
          <a:p>
            <a:r>
              <a:rPr lang="pl-PL" sz="2000" b="1" dirty="0" smtClean="0"/>
              <a:t>Świerzb</a:t>
            </a:r>
            <a:endParaRPr lang="pl-PL" sz="20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043608" y="2636912"/>
            <a:ext cx="6858000" cy="2585323"/>
          </a:xfrm>
          <a:prstGeom prst="rect">
            <a:avLst/>
          </a:prstGeom>
        </p:spPr>
        <p:txBody>
          <a:bodyPr wrap="square">
            <a:spAutoFit/>
          </a:bodyPr>
          <a:lstStyle/>
          <a:p>
            <a:r>
              <a:rPr lang="pl-PL" dirty="0"/>
              <a:t>Trądzik pospolity należy do jednej z najczęściej spotykanych chorób skóry. W okresie dojrzewania występuje w różnych odmianach klinicznych u większości młodzieży. U dziewcząt szczyt zachorowań przypada między 14. a 17. rokiem życia, natomiast u chłopców pomiędzy 16. a 19. rokiem życia.</a:t>
            </a:r>
            <a:endParaRPr lang="pl-PL" dirty="0" smtClean="0"/>
          </a:p>
          <a:p>
            <a:r>
              <a:rPr lang="pl-PL" dirty="0" smtClean="0"/>
              <a:t>U </a:t>
            </a:r>
            <a:r>
              <a:rPr lang="pl-PL" dirty="0"/>
              <a:t>większości (80%) chorych zmiany ustępują w 22.-23. rokiem życia. Ocenia się, że u 85% pacjentów z trądzikiem występuje łagodna postać choroby, a u 15% - ciężka</a:t>
            </a:r>
            <a:r>
              <a:rPr lang="pl-PL" dirty="0" smtClean="0"/>
              <a:t>. </a:t>
            </a:r>
          </a:p>
          <a:p>
            <a:endParaRPr lang="pl-PL" dirty="0"/>
          </a:p>
        </p:txBody>
      </p:sp>
      <p:sp>
        <p:nvSpPr>
          <p:cNvPr id="3" name="pole tekstowe 2"/>
          <p:cNvSpPr txBox="1"/>
          <p:nvPr/>
        </p:nvSpPr>
        <p:spPr>
          <a:xfrm>
            <a:off x="3779912" y="908720"/>
            <a:ext cx="948145" cy="400110"/>
          </a:xfrm>
          <a:prstGeom prst="rect">
            <a:avLst/>
          </a:prstGeom>
          <a:noFill/>
        </p:spPr>
        <p:txBody>
          <a:bodyPr wrap="none" rtlCol="0">
            <a:spAutoFit/>
          </a:bodyPr>
          <a:lstStyle/>
          <a:p>
            <a:r>
              <a:rPr lang="pl-PL" sz="2000" b="1" dirty="0" smtClean="0"/>
              <a:t>Trądzik</a:t>
            </a:r>
            <a:endParaRPr lang="pl-PL" sz="20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467544" y="1196752"/>
            <a:ext cx="8389440" cy="4339650"/>
          </a:xfrm>
          <a:prstGeom prst="rect">
            <a:avLst/>
          </a:prstGeom>
          <a:noFill/>
        </p:spPr>
        <p:txBody>
          <a:bodyPr wrap="square" rtlCol="0">
            <a:spAutoFit/>
          </a:bodyPr>
          <a:lstStyle/>
          <a:p>
            <a:pPr algn="ctr"/>
            <a:r>
              <a:rPr lang="pl-PL" sz="2000" b="1" dirty="0" smtClean="0"/>
              <a:t>Przyczyny i profilaktyka</a:t>
            </a:r>
          </a:p>
          <a:p>
            <a:endParaRPr lang="pl-PL" sz="2000" b="1" dirty="0" smtClean="0"/>
          </a:p>
          <a:p>
            <a:endParaRPr lang="pl-PL" sz="2000" b="1" dirty="0"/>
          </a:p>
          <a:p>
            <a:r>
              <a:rPr lang="pl-PL" dirty="0" smtClean="0"/>
              <a:t>W wielu przypadkach choroby skóry wywołane są przez brak higieny lub jej zaniedbanie. W innych przypadkach powodem jest stosowanie złych środków do higieny.  Są jednak przypadki, w których głównym powodem jest  na przykład wirus, czy chociażby  za wysoka temperatura lub </a:t>
            </a:r>
            <a:r>
              <a:rPr lang="pl-PL" smtClean="0"/>
              <a:t>zła dieta. </a:t>
            </a:r>
            <a:r>
              <a:rPr lang="pl-PL" dirty="0" smtClean="0"/>
              <a:t>Aby uchować się bez wymienionych chorób należy przestrzegać zasad higieny osobistej, dobierać środki do tego odpowiednie. </a:t>
            </a:r>
          </a:p>
          <a:p>
            <a:r>
              <a:rPr lang="pl-PL" dirty="0" smtClean="0"/>
              <a:t>Nie należy przebywać wśród osób zarażonych chorobami zakaźnymi.  Jednak przed niektórymi chorobami nie da się uciec lub jest to dosyć trudne. Taką chorobą jest trądzik, który objawia się wbrew naszej woli.  Taką chorobą jest również ospa wietrzna, czy  półpasiec. Gdy w naszym środowisku pojawia się ten wirus, naprawdę ciężko jest przed nim uciec, gdyż roznosi się praktycznie każdą możliwą drogą.  Mimo to podane choroby mogą być bardzo szkodliwe.</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p:cNvSpPr txBox="1"/>
          <p:nvPr/>
        </p:nvSpPr>
        <p:spPr>
          <a:xfrm>
            <a:off x="1691680" y="548680"/>
            <a:ext cx="5408660" cy="707886"/>
          </a:xfrm>
          <a:prstGeom prst="rect">
            <a:avLst/>
          </a:prstGeom>
          <a:noFill/>
        </p:spPr>
        <p:txBody>
          <a:bodyPr wrap="none" rtlCol="0">
            <a:spAutoFit/>
          </a:bodyPr>
          <a:lstStyle/>
          <a:p>
            <a:r>
              <a:rPr lang="pl-PL" sz="4000" dirty="0" smtClean="0"/>
              <a:t>Wszystkie choroby skóry</a:t>
            </a:r>
            <a:endParaRPr lang="pl-PL" sz="4000" dirty="0"/>
          </a:p>
        </p:txBody>
      </p:sp>
      <p:sp>
        <p:nvSpPr>
          <p:cNvPr id="6" name="Prostokąt 5"/>
          <p:cNvSpPr/>
          <p:nvPr/>
        </p:nvSpPr>
        <p:spPr>
          <a:xfrm>
            <a:off x="467544" y="1412776"/>
            <a:ext cx="8262664" cy="7848302"/>
          </a:xfrm>
          <a:prstGeom prst="rect">
            <a:avLst/>
          </a:prstGeom>
        </p:spPr>
        <p:txBody>
          <a:bodyPr wrap="square" numCol="2">
            <a:spAutoFit/>
          </a:bodyPr>
          <a:lstStyle/>
          <a:p>
            <a:pPr lvl="0"/>
            <a:r>
              <a:rPr lang="pl-PL" sz="1600" dirty="0" err="1">
                <a:solidFill>
                  <a:schemeClr val="tx2"/>
                </a:solidFill>
                <a:hlinkClick r:id="rId3"/>
              </a:rPr>
              <a:t>Accne</a:t>
            </a:r>
            <a:r>
              <a:rPr lang="pl-PL" sz="1600" dirty="0">
                <a:solidFill>
                  <a:schemeClr val="tx2"/>
                </a:solidFill>
                <a:hlinkClick r:id="rId3"/>
              </a:rPr>
              <a:t> </a:t>
            </a:r>
            <a:r>
              <a:rPr lang="pl-PL" sz="1600" dirty="0" err="1">
                <a:solidFill>
                  <a:schemeClr val="tx2"/>
                </a:solidFill>
                <a:hlinkClick r:id="rId3"/>
              </a:rPr>
              <a:t>rosacea</a:t>
            </a:r>
            <a:r>
              <a:rPr lang="pl-PL" sz="1600" dirty="0">
                <a:solidFill>
                  <a:schemeClr val="tx2"/>
                </a:solidFill>
              </a:rPr>
              <a:t> </a:t>
            </a:r>
          </a:p>
          <a:p>
            <a:pPr lvl="0"/>
            <a:r>
              <a:rPr lang="pl-PL" sz="1600" dirty="0" err="1">
                <a:solidFill>
                  <a:schemeClr val="tx2"/>
                </a:solidFill>
                <a:hlinkClick r:id="rId4"/>
              </a:rPr>
              <a:t>Afta</a:t>
            </a:r>
            <a:r>
              <a:rPr lang="pl-PL" sz="1600" dirty="0">
                <a:solidFill>
                  <a:schemeClr val="tx2"/>
                </a:solidFill>
              </a:rPr>
              <a:t> </a:t>
            </a:r>
          </a:p>
          <a:p>
            <a:pPr lvl="0"/>
            <a:r>
              <a:rPr lang="pl-PL" sz="1600" dirty="0">
                <a:solidFill>
                  <a:schemeClr val="tx2"/>
                </a:solidFill>
                <a:hlinkClick r:id="rId5"/>
              </a:rPr>
              <a:t>Alergia pokarmowa</a:t>
            </a:r>
            <a:r>
              <a:rPr lang="pl-PL" sz="1600" dirty="0">
                <a:solidFill>
                  <a:schemeClr val="tx2"/>
                </a:solidFill>
              </a:rPr>
              <a:t> </a:t>
            </a:r>
          </a:p>
          <a:p>
            <a:pPr lvl="0"/>
            <a:r>
              <a:rPr lang="pl-PL" sz="1600" dirty="0">
                <a:solidFill>
                  <a:schemeClr val="tx2"/>
                </a:solidFill>
                <a:hlinkClick r:id="rId6"/>
              </a:rPr>
              <a:t>Alergie skórne</a:t>
            </a:r>
            <a:r>
              <a:rPr lang="pl-PL" sz="1600" dirty="0">
                <a:solidFill>
                  <a:schemeClr val="tx2"/>
                </a:solidFill>
              </a:rPr>
              <a:t> </a:t>
            </a:r>
          </a:p>
          <a:p>
            <a:pPr lvl="0"/>
            <a:r>
              <a:rPr lang="pl-PL" sz="1600" dirty="0">
                <a:solidFill>
                  <a:schemeClr val="tx2"/>
                </a:solidFill>
                <a:hlinkClick r:id="rId7"/>
              </a:rPr>
              <a:t>Atopowe zapalenie skóry</a:t>
            </a:r>
            <a:r>
              <a:rPr lang="pl-PL" sz="1600" dirty="0">
                <a:solidFill>
                  <a:schemeClr val="tx2"/>
                </a:solidFill>
              </a:rPr>
              <a:t> </a:t>
            </a:r>
          </a:p>
          <a:p>
            <a:pPr lvl="0"/>
            <a:r>
              <a:rPr lang="pl-PL" sz="1600" dirty="0">
                <a:solidFill>
                  <a:schemeClr val="tx2"/>
                </a:solidFill>
                <a:hlinkClick r:id="rId8"/>
              </a:rPr>
              <a:t>AZS</a:t>
            </a:r>
            <a:r>
              <a:rPr lang="pl-PL" sz="1600" dirty="0">
                <a:solidFill>
                  <a:schemeClr val="tx2"/>
                </a:solidFill>
              </a:rPr>
              <a:t> </a:t>
            </a:r>
          </a:p>
          <a:p>
            <a:pPr lvl="0"/>
            <a:r>
              <a:rPr lang="pl-PL" sz="1600" dirty="0">
                <a:solidFill>
                  <a:schemeClr val="tx2"/>
                </a:solidFill>
                <a:hlinkClick r:id="rId9"/>
              </a:rPr>
              <a:t>Bielactwo nabyte</a:t>
            </a:r>
            <a:r>
              <a:rPr lang="pl-PL" sz="1600" dirty="0">
                <a:solidFill>
                  <a:schemeClr val="tx2"/>
                </a:solidFill>
              </a:rPr>
              <a:t> </a:t>
            </a:r>
          </a:p>
          <a:p>
            <a:pPr lvl="0"/>
            <a:r>
              <a:rPr lang="pl-PL" sz="1600" dirty="0">
                <a:solidFill>
                  <a:schemeClr val="tx2"/>
                </a:solidFill>
                <a:hlinkClick r:id="rId10"/>
              </a:rPr>
              <a:t>Brak kolagenu</a:t>
            </a:r>
            <a:r>
              <a:rPr lang="pl-PL" sz="1600" dirty="0">
                <a:solidFill>
                  <a:schemeClr val="tx2"/>
                </a:solidFill>
              </a:rPr>
              <a:t> </a:t>
            </a:r>
          </a:p>
          <a:p>
            <a:pPr lvl="0"/>
            <a:r>
              <a:rPr lang="pl-PL" sz="1600" dirty="0">
                <a:solidFill>
                  <a:schemeClr val="tx2"/>
                </a:solidFill>
                <a:hlinkClick r:id="rId11"/>
              </a:rPr>
              <a:t>Brodawki</a:t>
            </a:r>
            <a:r>
              <a:rPr lang="pl-PL" sz="1600" dirty="0">
                <a:solidFill>
                  <a:schemeClr val="tx2"/>
                </a:solidFill>
              </a:rPr>
              <a:t> </a:t>
            </a:r>
          </a:p>
          <a:p>
            <a:pPr lvl="0"/>
            <a:r>
              <a:rPr lang="pl-PL" sz="1600" dirty="0">
                <a:solidFill>
                  <a:schemeClr val="tx2"/>
                </a:solidFill>
                <a:hlinkClick r:id="rId12"/>
              </a:rPr>
              <a:t>Brodawki wirusowe</a:t>
            </a:r>
            <a:r>
              <a:rPr lang="pl-PL" sz="1600" dirty="0">
                <a:solidFill>
                  <a:schemeClr val="tx2"/>
                </a:solidFill>
              </a:rPr>
              <a:t> </a:t>
            </a:r>
          </a:p>
          <a:p>
            <a:pPr lvl="0"/>
            <a:r>
              <a:rPr lang="pl-PL" sz="1600" dirty="0">
                <a:solidFill>
                  <a:schemeClr val="tx2"/>
                </a:solidFill>
                <a:hlinkClick r:id="rId13"/>
              </a:rPr>
              <a:t>Choroba </a:t>
            </a:r>
            <a:r>
              <a:rPr lang="pl-PL" sz="1600" dirty="0" err="1">
                <a:solidFill>
                  <a:schemeClr val="tx2"/>
                </a:solidFill>
                <a:hlinkClick r:id="rId13"/>
              </a:rPr>
              <a:t>Raynauda</a:t>
            </a:r>
            <a:r>
              <a:rPr lang="pl-PL" sz="1600" dirty="0">
                <a:solidFill>
                  <a:schemeClr val="tx2"/>
                </a:solidFill>
              </a:rPr>
              <a:t> </a:t>
            </a:r>
          </a:p>
          <a:p>
            <a:pPr lvl="0"/>
            <a:r>
              <a:rPr lang="pl-PL" sz="1600" dirty="0">
                <a:solidFill>
                  <a:schemeClr val="tx2"/>
                </a:solidFill>
                <a:hlinkClick r:id="rId14"/>
              </a:rPr>
              <a:t>Czerniak</a:t>
            </a:r>
            <a:r>
              <a:rPr lang="pl-PL" sz="1600" dirty="0">
                <a:solidFill>
                  <a:schemeClr val="tx2"/>
                </a:solidFill>
              </a:rPr>
              <a:t> </a:t>
            </a:r>
          </a:p>
          <a:p>
            <a:pPr lvl="0"/>
            <a:r>
              <a:rPr lang="pl-PL" sz="1600" dirty="0">
                <a:solidFill>
                  <a:schemeClr val="tx2"/>
                </a:solidFill>
                <a:hlinkClick r:id="rId15"/>
              </a:rPr>
              <a:t>Czerniak złośliwy</a:t>
            </a:r>
            <a:r>
              <a:rPr lang="pl-PL" sz="1600" dirty="0">
                <a:solidFill>
                  <a:schemeClr val="tx2"/>
                </a:solidFill>
              </a:rPr>
              <a:t> </a:t>
            </a:r>
          </a:p>
          <a:p>
            <a:pPr lvl="0"/>
            <a:r>
              <a:rPr lang="pl-PL" sz="1600" dirty="0" smtClean="0">
                <a:solidFill>
                  <a:schemeClr val="tx2"/>
                </a:solidFill>
                <a:hlinkClick r:id="rId16"/>
              </a:rPr>
              <a:t>Czyraczność</a:t>
            </a:r>
            <a:r>
              <a:rPr lang="pl-PL" sz="1600" dirty="0" smtClean="0">
                <a:solidFill>
                  <a:schemeClr val="tx2"/>
                </a:solidFill>
              </a:rPr>
              <a:t> </a:t>
            </a:r>
            <a:endParaRPr lang="pl-PL" sz="1600" dirty="0">
              <a:solidFill>
                <a:schemeClr val="tx2"/>
              </a:solidFill>
            </a:endParaRPr>
          </a:p>
          <a:p>
            <a:pPr lvl="0"/>
            <a:r>
              <a:rPr lang="pl-PL" sz="1600" dirty="0">
                <a:solidFill>
                  <a:schemeClr val="tx2"/>
                </a:solidFill>
                <a:hlinkClick r:id="rId17"/>
              </a:rPr>
              <a:t>Czyrak ucha</a:t>
            </a:r>
            <a:r>
              <a:rPr lang="pl-PL" sz="1600" dirty="0">
                <a:solidFill>
                  <a:schemeClr val="tx2"/>
                </a:solidFill>
              </a:rPr>
              <a:t> </a:t>
            </a:r>
          </a:p>
          <a:p>
            <a:pPr lvl="0"/>
            <a:r>
              <a:rPr lang="pl-PL" sz="1600" dirty="0">
                <a:solidFill>
                  <a:schemeClr val="tx2"/>
                </a:solidFill>
                <a:hlinkClick r:id="rId18"/>
              </a:rPr>
              <a:t>Czyraki skórne</a:t>
            </a:r>
            <a:r>
              <a:rPr lang="pl-PL" sz="1600" dirty="0">
                <a:solidFill>
                  <a:schemeClr val="tx2"/>
                </a:solidFill>
              </a:rPr>
              <a:t> </a:t>
            </a:r>
          </a:p>
          <a:p>
            <a:pPr lvl="0"/>
            <a:r>
              <a:rPr lang="pl-PL" sz="1600" dirty="0">
                <a:solidFill>
                  <a:schemeClr val="tx2"/>
                </a:solidFill>
                <a:hlinkClick r:id="rId19"/>
              </a:rPr>
              <a:t>Drożdżyca</a:t>
            </a:r>
            <a:r>
              <a:rPr lang="pl-PL" sz="1600" dirty="0">
                <a:solidFill>
                  <a:schemeClr val="tx2"/>
                </a:solidFill>
              </a:rPr>
              <a:t> </a:t>
            </a:r>
          </a:p>
          <a:p>
            <a:pPr lvl="0"/>
            <a:r>
              <a:rPr lang="pl-PL" sz="1600" dirty="0">
                <a:solidFill>
                  <a:schemeClr val="tx2"/>
                </a:solidFill>
                <a:hlinkClick r:id="rId20"/>
              </a:rPr>
              <a:t>Egzema</a:t>
            </a:r>
            <a:r>
              <a:rPr lang="pl-PL" sz="1600" dirty="0">
                <a:solidFill>
                  <a:schemeClr val="tx2"/>
                </a:solidFill>
              </a:rPr>
              <a:t> </a:t>
            </a:r>
          </a:p>
          <a:p>
            <a:pPr lvl="0"/>
            <a:r>
              <a:rPr lang="pl-PL" sz="1600" dirty="0" err="1">
                <a:solidFill>
                  <a:schemeClr val="tx2"/>
                </a:solidFill>
                <a:hlinkClick r:id="rId21"/>
              </a:rPr>
              <a:t>Fotodermatoza</a:t>
            </a:r>
            <a:r>
              <a:rPr lang="pl-PL" sz="1600" dirty="0">
                <a:solidFill>
                  <a:schemeClr val="tx2"/>
                </a:solidFill>
              </a:rPr>
              <a:t> </a:t>
            </a:r>
          </a:p>
          <a:p>
            <a:pPr lvl="0"/>
            <a:r>
              <a:rPr lang="pl-PL" sz="1600" dirty="0" err="1">
                <a:solidFill>
                  <a:schemeClr val="tx2"/>
                </a:solidFill>
                <a:hlinkClick r:id="rId22"/>
              </a:rPr>
              <a:t>Furuncle</a:t>
            </a:r>
            <a:r>
              <a:rPr lang="pl-PL" sz="1600" dirty="0">
                <a:solidFill>
                  <a:schemeClr val="tx2"/>
                </a:solidFill>
              </a:rPr>
              <a:t> </a:t>
            </a:r>
          </a:p>
          <a:p>
            <a:pPr lvl="0"/>
            <a:endParaRPr lang="pl-PL" sz="1600" dirty="0" smtClean="0">
              <a:solidFill>
                <a:schemeClr val="tx2"/>
              </a:solidFill>
              <a:hlinkClick r:id="rId23"/>
            </a:endParaRPr>
          </a:p>
          <a:p>
            <a:pPr lvl="0"/>
            <a:endParaRPr lang="pl-PL" sz="1600" dirty="0">
              <a:solidFill>
                <a:schemeClr val="tx2"/>
              </a:solidFill>
              <a:hlinkClick r:id="rId23"/>
            </a:endParaRPr>
          </a:p>
          <a:p>
            <a:pPr lvl="0"/>
            <a:endParaRPr lang="pl-PL" sz="1600" dirty="0" smtClean="0">
              <a:solidFill>
                <a:schemeClr val="tx2"/>
              </a:solidFill>
              <a:hlinkClick r:id="rId23"/>
            </a:endParaRPr>
          </a:p>
          <a:p>
            <a:pPr lvl="0"/>
            <a:endParaRPr lang="pl-PL" sz="1600" dirty="0">
              <a:solidFill>
                <a:schemeClr val="tx2"/>
              </a:solidFill>
              <a:hlinkClick r:id="rId23"/>
            </a:endParaRPr>
          </a:p>
          <a:p>
            <a:pPr lvl="0"/>
            <a:endParaRPr lang="pl-PL" sz="1600" dirty="0" smtClean="0">
              <a:solidFill>
                <a:schemeClr val="tx2"/>
              </a:solidFill>
              <a:hlinkClick r:id="rId23"/>
            </a:endParaRPr>
          </a:p>
          <a:p>
            <a:pPr lvl="0"/>
            <a:endParaRPr lang="pl-PL" sz="1600" dirty="0">
              <a:solidFill>
                <a:schemeClr val="tx2"/>
              </a:solidFill>
              <a:hlinkClick r:id="rId23"/>
            </a:endParaRPr>
          </a:p>
          <a:p>
            <a:pPr lvl="0"/>
            <a:endParaRPr lang="pl-PL" sz="1600" dirty="0" smtClean="0">
              <a:solidFill>
                <a:schemeClr val="tx2"/>
              </a:solidFill>
              <a:hlinkClick r:id="rId23"/>
            </a:endParaRPr>
          </a:p>
          <a:p>
            <a:pPr lvl="0"/>
            <a:endParaRPr lang="pl-PL" sz="1600" dirty="0">
              <a:solidFill>
                <a:schemeClr val="tx2"/>
              </a:solidFill>
              <a:hlinkClick r:id="rId23"/>
            </a:endParaRPr>
          </a:p>
          <a:p>
            <a:pPr lvl="0"/>
            <a:endParaRPr lang="pl-PL" sz="1600" dirty="0" smtClean="0">
              <a:solidFill>
                <a:schemeClr val="tx2"/>
              </a:solidFill>
              <a:hlinkClick r:id="rId23"/>
            </a:endParaRPr>
          </a:p>
          <a:p>
            <a:pPr lvl="0"/>
            <a:endParaRPr lang="pl-PL" sz="1600" dirty="0">
              <a:solidFill>
                <a:schemeClr val="tx2"/>
              </a:solidFill>
              <a:hlinkClick r:id="rId23"/>
            </a:endParaRPr>
          </a:p>
          <a:p>
            <a:pPr lvl="0"/>
            <a:endParaRPr lang="pl-PL" sz="1600" dirty="0">
              <a:solidFill>
                <a:schemeClr val="tx2"/>
              </a:solidFill>
              <a:hlinkClick r:id="rId23"/>
            </a:endParaRPr>
          </a:p>
          <a:p>
            <a:pPr lvl="0"/>
            <a:r>
              <a:rPr lang="pl-PL" sz="1600" dirty="0" smtClean="0">
                <a:solidFill>
                  <a:schemeClr val="tx2"/>
                </a:solidFill>
                <a:hlinkClick r:id="rId23"/>
              </a:rPr>
              <a:t>Furunkuł</a:t>
            </a:r>
            <a:r>
              <a:rPr lang="pl-PL" sz="1600" dirty="0" smtClean="0">
                <a:solidFill>
                  <a:schemeClr val="tx2"/>
                </a:solidFill>
              </a:rPr>
              <a:t> </a:t>
            </a:r>
            <a:endParaRPr lang="pl-PL" sz="1600" dirty="0">
              <a:solidFill>
                <a:schemeClr val="tx2"/>
              </a:solidFill>
            </a:endParaRPr>
          </a:p>
          <a:p>
            <a:pPr lvl="0"/>
            <a:r>
              <a:rPr lang="pl-PL" sz="1600" dirty="0">
                <a:solidFill>
                  <a:schemeClr val="tx2"/>
                </a:solidFill>
                <a:hlinkClick r:id="rId24"/>
              </a:rPr>
              <a:t>Grzybica pachwin</a:t>
            </a:r>
            <a:r>
              <a:rPr lang="pl-PL" sz="1600" dirty="0">
                <a:solidFill>
                  <a:schemeClr val="tx2"/>
                </a:solidFill>
              </a:rPr>
              <a:t> </a:t>
            </a:r>
          </a:p>
          <a:p>
            <a:pPr lvl="0"/>
            <a:r>
              <a:rPr lang="pl-PL" sz="1600" dirty="0">
                <a:solidFill>
                  <a:schemeClr val="tx2"/>
                </a:solidFill>
                <a:hlinkClick r:id="rId25"/>
              </a:rPr>
              <a:t>Grzybica paznokci</a:t>
            </a:r>
            <a:r>
              <a:rPr lang="pl-PL" sz="1600" dirty="0">
                <a:solidFill>
                  <a:schemeClr val="tx2"/>
                </a:solidFill>
              </a:rPr>
              <a:t> </a:t>
            </a:r>
          </a:p>
          <a:p>
            <a:pPr lvl="0"/>
            <a:r>
              <a:rPr lang="pl-PL" sz="1600" dirty="0">
                <a:solidFill>
                  <a:schemeClr val="tx2"/>
                </a:solidFill>
                <a:hlinkClick r:id="rId26"/>
              </a:rPr>
              <a:t>Grzybica skóry</a:t>
            </a:r>
            <a:r>
              <a:rPr lang="pl-PL" sz="1600" dirty="0">
                <a:solidFill>
                  <a:schemeClr val="tx2"/>
                </a:solidFill>
              </a:rPr>
              <a:t> </a:t>
            </a:r>
          </a:p>
          <a:p>
            <a:pPr lvl="0"/>
            <a:r>
              <a:rPr lang="pl-PL" sz="1600" dirty="0">
                <a:solidFill>
                  <a:schemeClr val="tx2"/>
                </a:solidFill>
                <a:hlinkClick r:id="rId27"/>
              </a:rPr>
              <a:t>Grzybica stóp</a:t>
            </a:r>
            <a:r>
              <a:rPr lang="pl-PL" sz="1600" dirty="0">
                <a:solidFill>
                  <a:schemeClr val="tx2"/>
                </a:solidFill>
              </a:rPr>
              <a:t> </a:t>
            </a:r>
          </a:p>
          <a:p>
            <a:r>
              <a:rPr lang="pl-PL" sz="1600" dirty="0">
                <a:solidFill>
                  <a:schemeClr val="tx2"/>
                </a:solidFill>
                <a:hlinkClick r:id="rId28"/>
              </a:rPr>
              <a:t>Keloid</a:t>
            </a:r>
            <a:r>
              <a:rPr lang="pl-PL" sz="1600" dirty="0">
                <a:solidFill>
                  <a:schemeClr val="tx2"/>
                </a:solidFill>
                <a:hlinkClick r:id="rId12"/>
              </a:rPr>
              <a:t> </a:t>
            </a:r>
          </a:p>
          <a:p>
            <a:r>
              <a:rPr lang="pl-PL" sz="1600" dirty="0">
                <a:solidFill>
                  <a:schemeClr val="tx2"/>
                </a:solidFill>
                <a:hlinkClick r:id="rId29"/>
              </a:rPr>
              <a:t>Liszaj rumieniowaty</a:t>
            </a:r>
            <a:endParaRPr lang="pl-PL" sz="1600" dirty="0">
              <a:solidFill>
                <a:schemeClr val="tx2"/>
              </a:solidFill>
              <a:hlinkClick r:id="rId12"/>
            </a:endParaRPr>
          </a:p>
          <a:p>
            <a:pPr fontAlgn="base">
              <a:spcBef>
                <a:spcPct val="0"/>
              </a:spcBef>
              <a:spcAft>
                <a:spcPct val="0"/>
              </a:spcAft>
              <a:tabLst>
                <a:tab pos="457200" algn="l"/>
              </a:tabLst>
            </a:pPr>
            <a:r>
              <a:rPr lang="pl-PL" sz="1600" dirty="0">
                <a:solidFill>
                  <a:schemeClr val="tx2"/>
                </a:solidFill>
                <a:hlinkClick r:id="rId30"/>
              </a:rPr>
              <a:t>Liszajec zakaźny</a:t>
            </a:r>
            <a:r>
              <a:rPr lang="pl-PL" sz="1600" dirty="0">
                <a:solidFill>
                  <a:schemeClr val="tx2"/>
                </a:solidFill>
                <a:hlinkClick r:id="rId12"/>
              </a:rPr>
              <a:t> </a:t>
            </a:r>
          </a:p>
          <a:p>
            <a:pPr fontAlgn="base">
              <a:spcBef>
                <a:spcPct val="0"/>
              </a:spcBef>
              <a:spcAft>
                <a:spcPct val="0"/>
              </a:spcAft>
              <a:tabLst>
                <a:tab pos="457200" algn="l"/>
              </a:tabLst>
            </a:pPr>
            <a:r>
              <a:rPr lang="pl-PL" sz="1600" dirty="0">
                <a:solidFill>
                  <a:schemeClr val="tx2"/>
                </a:solidFill>
                <a:hlinkClick r:id="rId31"/>
              </a:rPr>
              <a:t>Łojotok</a:t>
            </a:r>
            <a:r>
              <a:rPr lang="pl-PL" sz="1600" dirty="0">
                <a:solidFill>
                  <a:schemeClr val="tx2"/>
                </a:solidFill>
                <a:hlinkClick r:id="rId12"/>
              </a:rPr>
              <a:t> </a:t>
            </a:r>
          </a:p>
          <a:p>
            <a:pPr fontAlgn="base">
              <a:spcBef>
                <a:spcPct val="0"/>
              </a:spcBef>
              <a:spcAft>
                <a:spcPct val="0"/>
              </a:spcAft>
              <a:tabLst>
                <a:tab pos="457200" algn="l"/>
              </a:tabLst>
            </a:pPr>
            <a:r>
              <a:rPr lang="pl-PL" sz="1600" dirty="0">
                <a:solidFill>
                  <a:schemeClr val="tx2"/>
                </a:solidFill>
                <a:hlinkClick r:id="rId32"/>
              </a:rPr>
              <a:t>Łupież</a:t>
            </a:r>
            <a:r>
              <a:rPr lang="pl-PL" sz="1600" dirty="0">
                <a:solidFill>
                  <a:schemeClr val="tx2"/>
                </a:solidFill>
                <a:hlinkClick r:id="rId12"/>
              </a:rPr>
              <a:t> </a:t>
            </a:r>
          </a:p>
          <a:p>
            <a:pPr fontAlgn="base">
              <a:spcBef>
                <a:spcPct val="0"/>
              </a:spcBef>
              <a:spcAft>
                <a:spcPct val="0"/>
              </a:spcAft>
              <a:tabLst>
                <a:tab pos="457200" algn="l"/>
              </a:tabLst>
            </a:pPr>
            <a:r>
              <a:rPr lang="pl-PL" sz="1600" dirty="0">
                <a:solidFill>
                  <a:schemeClr val="tx2"/>
                </a:solidFill>
                <a:hlinkClick r:id="rId33"/>
              </a:rPr>
              <a:t>Łupież pstry</a:t>
            </a:r>
            <a:r>
              <a:rPr lang="pl-PL" sz="1600" dirty="0">
                <a:solidFill>
                  <a:schemeClr val="tx2"/>
                </a:solidFill>
                <a:hlinkClick r:id="rId12"/>
              </a:rPr>
              <a:t> </a:t>
            </a:r>
          </a:p>
          <a:p>
            <a:pPr fontAlgn="base">
              <a:spcBef>
                <a:spcPct val="0"/>
              </a:spcBef>
              <a:spcAft>
                <a:spcPct val="0"/>
              </a:spcAft>
              <a:tabLst>
                <a:tab pos="457200" algn="l"/>
              </a:tabLst>
            </a:pPr>
            <a:r>
              <a:rPr lang="pl-PL" sz="1600" dirty="0">
                <a:solidFill>
                  <a:schemeClr val="tx2"/>
                </a:solidFill>
                <a:hlinkClick r:id="rId34"/>
              </a:rPr>
              <a:t>Łuszczyca</a:t>
            </a:r>
            <a:r>
              <a:rPr lang="pl-PL" sz="1600" dirty="0">
                <a:solidFill>
                  <a:schemeClr val="tx2"/>
                </a:solidFill>
                <a:hlinkClick r:id="rId12"/>
              </a:rPr>
              <a:t> </a:t>
            </a:r>
          </a:p>
          <a:p>
            <a:pPr fontAlgn="base">
              <a:spcBef>
                <a:spcPct val="0"/>
              </a:spcBef>
              <a:spcAft>
                <a:spcPct val="0"/>
              </a:spcAft>
              <a:tabLst>
                <a:tab pos="457200" algn="l"/>
              </a:tabLst>
            </a:pPr>
            <a:r>
              <a:rPr lang="pl-PL" sz="1600" dirty="0">
                <a:solidFill>
                  <a:schemeClr val="tx2"/>
                </a:solidFill>
                <a:hlinkClick r:id="rId35"/>
              </a:rPr>
              <a:t>Łuszczycowe zapalenie stawów</a:t>
            </a:r>
            <a:r>
              <a:rPr lang="pl-PL" sz="1600" dirty="0">
                <a:solidFill>
                  <a:schemeClr val="tx2"/>
                </a:solidFill>
                <a:hlinkClick r:id="rId12"/>
              </a:rPr>
              <a:t> </a:t>
            </a:r>
          </a:p>
          <a:p>
            <a:pPr fontAlgn="base">
              <a:spcBef>
                <a:spcPct val="0"/>
              </a:spcBef>
              <a:spcAft>
                <a:spcPct val="0"/>
              </a:spcAft>
              <a:tabLst>
                <a:tab pos="457200" algn="l"/>
              </a:tabLst>
            </a:pPr>
            <a:r>
              <a:rPr lang="pl-PL" sz="1600" dirty="0">
                <a:solidFill>
                  <a:schemeClr val="tx2"/>
                </a:solidFill>
                <a:hlinkClick r:id="rId36"/>
              </a:rPr>
              <a:t>Łysienie</a:t>
            </a:r>
            <a:r>
              <a:rPr lang="pl-PL" sz="1600" dirty="0">
                <a:solidFill>
                  <a:schemeClr val="tx2"/>
                </a:solidFill>
                <a:hlinkClick r:id="rId12"/>
              </a:rPr>
              <a:t> </a:t>
            </a:r>
          </a:p>
          <a:p>
            <a:pPr fontAlgn="base">
              <a:spcBef>
                <a:spcPct val="0"/>
              </a:spcBef>
              <a:spcAft>
                <a:spcPct val="0"/>
              </a:spcAft>
              <a:tabLst>
                <a:tab pos="457200" algn="l"/>
              </a:tabLst>
            </a:pPr>
            <a:r>
              <a:rPr lang="pl-PL" sz="1600" dirty="0">
                <a:solidFill>
                  <a:schemeClr val="tx2"/>
                </a:solidFill>
                <a:hlinkClick r:id="rId37"/>
              </a:rPr>
              <a:t>Łysienie łojotokowe</a:t>
            </a:r>
            <a:r>
              <a:rPr lang="pl-PL" sz="1600" dirty="0">
                <a:solidFill>
                  <a:schemeClr val="tx2"/>
                </a:solidFill>
                <a:hlinkClick r:id="rId12"/>
              </a:rPr>
              <a:t> </a:t>
            </a:r>
          </a:p>
          <a:p>
            <a:pPr fontAlgn="base">
              <a:spcBef>
                <a:spcPct val="0"/>
              </a:spcBef>
              <a:spcAft>
                <a:spcPct val="0"/>
              </a:spcAft>
              <a:tabLst>
                <a:tab pos="457200" algn="l"/>
              </a:tabLst>
            </a:pPr>
            <a:r>
              <a:rPr lang="pl-PL" sz="1600" dirty="0">
                <a:solidFill>
                  <a:schemeClr val="tx2"/>
                </a:solidFill>
                <a:hlinkClick r:id="rId38"/>
              </a:rPr>
              <a:t>Łysienie plackowate</a:t>
            </a:r>
            <a:r>
              <a:rPr lang="pl-PL" sz="1600" dirty="0">
                <a:solidFill>
                  <a:schemeClr val="tx2"/>
                </a:solidFill>
                <a:hlinkClick r:id="rId12"/>
              </a:rPr>
              <a:t> </a:t>
            </a:r>
          </a:p>
          <a:p>
            <a:pPr fontAlgn="base">
              <a:spcBef>
                <a:spcPct val="0"/>
              </a:spcBef>
              <a:spcAft>
                <a:spcPct val="0"/>
              </a:spcAft>
              <a:tabLst>
                <a:tab pos="457200" algn="l"/>
              </a:tabLst>
            </a:pPr>
            <a:r>
              <a:rPr lang="pl-PL" sz="1600" dirty="0">
                <a:solidFill>
                  <a:schemeClr val="tx2"/>
                </a:solidFill>
                <a:hlinkClick r:id="rId39"/>
              </a:rPr>
              <a:t>Martwica</a:t>
            </a:r>
            <a:r>
              <a:rPr lang="pl-PL" sz="1600" dirty="0">
                <a:solidFill>
                  <a:schemeClr val="tx2"/>
                </a:solidFill>
                <a:hlinkClick r:id="rId12"/>
              </a:rPr>
              <a:t> </a:t>
            </a:r>
          </a:p>
          <a:p>
            <a:pPr fontAlgn="base">
              <a:spcBef>
                <a:spcPct val="0"/>
              </a:spcBef>
              <a:spcAft>
                <a:spcPct val="0"/>
              </a:spcAft>
              <a:tabLst>
                <a:tab pos="457200" algn="l"/>
              </a:tabLst>
            </a:pPr>
            <a:r>
              <a:rPr lang="pl-PL" sz="1600" dirty="0" err="1">
                <a:solidFill>
                  <a:schemeClr val="tx2"/>
                </a:solidFill>
                <a:hlinkClick r:id="rId40"/>
              </a:rPr>
              <a:t>Melanodermia</a:t>
            </a:r>
            <a:r>
              <a:rPr lang="pl-PL" sz="1600" dirty="0">
                <a:solidFill>
                  <a:schemeClr val="tx2"/>
                </a:solidFill>
                <a:hlinkClick r:id="rId12"/>
              </a:rPr>
              <a:t> </a:t>
            </a:r>
          </a:p>
          <a:p>
            <a:pPr fontAlgn="base">
              <a:spcBef>
                <a:spcPct val="0"/>
              </a:spcBef>
              <a:spcAft>
                <a:spcPct val="0"/>
              </a:spcAft>
              <a:tabLst>
                <a:tab pos="457200" algn="l"/>
              </a:tabLst>
            </a:pPr>
            <a:r>
              <a:rPr lang="pl-PL" sz="1600" dirty="0">
                <a:solidFill>
                  <a:schemeClr val="tx2"/>
                </a:solidFill>
                <a:hlinkClick r:id="rId41"/>
              </a:rPr>
              <a:t>Nadmierne owłosienie</a:t>
            </a:r>
            <a:r>
              <a:rPr lang="pl-PL" sz="1600" dirty="0">
                <a:solidFill>
                  <a:schemeClr val="tx2"/>
                </a:solidFill>
                <a:hlinkClick r:id="rId12"/>
              </a:rPr>
              <a:t> </a:t>
            </a:r>
          </a:p>
          <a:p>
            <a:pPr fontAlgn="base">
              <a:spcBef>
                <a:spcPct val="0"/>
              </a:spcBef>
              <a:spcAft>
                <a:spcPct val="0"/>
              </a:spcAft>
              <a:tabLst>
                <a:tab pos="457200" algn="l"/>
              </a:tabLst>
            </a:pPr>
            <a:r>
              <a:rPr lang="pl-PL" sz="1600" dirty="0">
                <a:solidFill>
                  <a:schemeClr val="tx2"/>
                </a:solidFill>
                <a:hlinkClick r:id="rId42"/>
              </a:rPr>
              <a:t>Nadwrażliwość pokarmowa</a:t>
            </a:r>
            <a:r>
              <a:rPr lang="pl-PL" sz="1600" dirty="0">
                <a:solidFill>
                  <a:schemeClr val="tx2"/>
                </a:solidFill>
                <a:hlinkClick r:id="rId12"/>
              </a:rPr>
              <a:t> </a:t>
            </a:r>
          </a:p>
          <a:p>
            <a:pPr fontAlgn="base">
              <a:spcBef>
                <a:spcPct val="0"/>
              </a:spcBef>
              <a:spcAft>
                <a:spcPct val="0"/>
              </a:spcAft>
              <a:tabLst>
                <a:tab pos="457200" algn="l"/>
              </a:tabLst>
            </a:pPr>
            <a:r>
              <a:rPr lang="pl-PL" sz="1600" dirty="0">
                <a:solidFill>
                  <a:schemeClr val="tx2"/>
                </a:solidFill>
                <a:hlinkClick r:id="rId43"/>
              </a:rPr>
              <a:t>Niedobór kolagenu</a:t>
            </a:r>
            <a:r>
              <a:rPr lang="pl-PL" sz="1600" dirty="0">
                <a:solidFill>
                  <a:schemeClr val="tx2"/>
                </a:solidFill>
                <a:hlinkClick r:id="rId12"/>
              </a:rPr>
              <a:t> </a:t>
            </a:r>
          </a:p>
          <a:p>
            <a:r>
              <a:rPr lang="pl-PL" sz="1600" dirty="0">
                <a:solidFill>
                  <a:schemeClr val="tx2"/>
                </a:solidFill>
                <a:hlinkClick r:id="rId12"/>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1"/>
          <p:cNvSpPr>
            <a:spLocks noChangeArrowheads="1"/>
          </p:cNvSpPr>
          <p:nvPr/>
        </p:nvSpPr>
        <p:spPr bwMode="auto">
          <a:xfrm>
            <a:off x="323528" y="-4028766"/>
            <a:ext cx="10404648" cy="14219277"/>
          </a:xfrm>
          <a:prstGeom prst="rect">
            <a:avLst/>
          </a:prstGeom>
          <a:noFill/>
          <a:ln w="9525">
            <a:noFill/>
            <a:miter lim="800000"/>
            <a:headEnd/>
            <a:tailEnd/>
          </a:ln>
          <a:effectLst/>
        </p:spPr>
        <p:txBody>
          <a:bodyPr vert="horz" wrap="square" lIns="91440" tIns="45720" rIns="91440" bIns="45720" numCol="2"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457200" algn="l"/>
              </a:tabLst>
            </a:pPr>
            <a:endPar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
            </a:endParaRPr>
          </a:p>
          <a:p>
            <a:pPr marL="0" marR="0" lvl="0" indent="0" algn="l" defTabSz="914400" rtl="0" eaLnBrk="1" fontAlgn="base" latinLnBrk="0" hangingPunct="1">
              <a:lnSpc>
                <a:spcPct val="100000"/>
              </a:lnSpc>
              <a:spcBef>
                <a:spcPct val="0"/>
              </a:spcBef>
              <a:spcAft>
                <a:spcPct val="0"/>
              </a:spcAft>
              <a:buClrTx/>
              <a:buSzTx/>
              <a:tabLst>
                <a:tab pos="457200" algn="l"/>
              </a:tabLst>
            </a:pPr>
            <a:endParaRPr lang="pl-PL" sz="1600" dirty="0">
              <a:latin typeface="Calibri" pitchFamily="34" charset="0"/>
              <a:ea typeface="Calibri" pitchFamily="34" charset="0"/>
              <a:cs typeface="Times New Roman" pitchFamily="18" charset="0"/>
              <a:hlinkClick r:id="rId3"/>
            </a:endParaRPr>
          </a:p>
          <a:p>
            <a:pPr marL="0" marR="0" lvl="0" indent="0" algn="l" defTabSz="914400" rtl="0" eaLnBrk="1" fontAlgn="base" latinLnBrk="0" hangingPunct="1">
              <a:lnSpc>
                <a:spcPct val="100000"/>
              </a:lnSpc>
              <a:spcBef>
                <a:spcPct val="0"/>
              </a:spcBef>
              <a:spcAft>
                <a:spcPct val="0"/>
              </a:spcAft>
              <a:buClrTx/>
              <a:buSzTx/>
              <a:tabLst>
                <a:tab pos="457200" algn="l"/>
              </a:tabLst>
            </a:pPr>
            <a:endPar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
            </a:endParaRPr>
          </a:p>
          <a:p>
            <a:pPr marL="0" marR="0" lvl="0" indent="0" algn="l" defTabSz="914400" rtl="0" eaLnBrk="1" fontAlgn="base" latinLnBrk="0" hangingPunct="1">
              <a:lnSpc>
                <a:spcPct val="100000"/>
              </a:lnSpc>
              <a:spcBef>
                <a:spcPct val="0"/>
              </a:spcBef>
              <a:spcAft>
                <a:spcPct val="0"/>
              </a:spcAft>
              <a:buClrTx/>
              <a:buSzTx/>
              <a:tabLst>
                <a:tab pos="457200" algn="l"/>
              </a:tabLst>
            </a:pPr>
            <a:endParaRPr lang="pl-PL" sz="1600" dirty="0">
              <a:latin typeface="Calibri" pitchFamily="34" charset="0"/>
              <a:ea typeface="Calibri" pitchFamily="34" charset="0"/>
              <a:cs typeface="Times New Roman" pitchFamily="18" charset="0"/>
              <a:hlinkClick r:id="rId3"/>
            </a:endParaRPr>
          </a:p>
          <a:p>
            <a:pPr marL="0" marR="0" lvl="0" indent="0" algn="l" defTabSz="914400" rtl="0" eaLnBrk="1" fontAlgn="base" latinLnBrk="0" hangingPunct="1">
              <a:lnSpc>
                <a:spcPct val="100000"/>
              </a:lnSpc>
              <a:spcBef>
                <a:spcPct val="0"/>
              </a:spcBef>
              <a:spcAft>
                <a:spcPct val="0"/>
              </a:spcAft>
              <a:buClrTx/>
              <a:buSzTx/>
              <a:tabLst>
                <a:tab pos="457200" algn="l"/>
              </a:tabLst>
            </a:pPr>
            <a:endPar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
            </a:endParaRPr>
          </a:p>
          <a:p>
            <a:pPr marL="0" marR="0" lvl="0" indent="0" algn="l" defTabSz="914400" rtl="0" eaLnBrk="1" fontAlgn="base" latinLnBrk="0" hangingPunct="1">
              <a:lnSpc>
                <a:spcPct val="100000"/>
              </a:lnSpc>
              <a:spcBef>
                <a:spcPct val="0"/>
              </a:spcBef>
              <a:spcAft>
                <a:spcPct val="0"/>
              </a:spcAft>
              <a:buClrTx/>
              <a:buSzTx/>
              <a:tabLst>
                <a:tab pos="457200" algn="l"/>
              </a:tabLst>
            </a:pPr>
            <a:endParaRPr lang="pl-PL" sz="1600" dirty="0">
              <a:latin typeface="Calibri" pitchFamily="34" charset="0"/>
              <a:ea typeface="Calibri" pitchFamily="34" charset="0"/>
              <a:cs typeface="Times New Roman" pitchFamily="18" charset="0"/>
              <a:hlinkClick r:id="rId3"/>
            </a:endParaRPr>
          </a:p>
          <a:p>
            <a:pPr marL="0" marR="0" lvl="0" indent="0" algn="l" defTabSz="914400" rtl="0" eaLnBrk="1" fontAlgn="base" latinLnBrk="0" hangingPunct="1">
              <a:lnSpc>
                <a:spcPct val="100000"/>
              </a:lnSpc>
              <a:spcBef>
                <a:spcPct val="0"/>
              </a:spcBef>
              <a:spcAft>
                <a:spcPct val="0"/>
              </a:spcAft>
              <a:buClrTx/>
              <a:buSzTx/>
              <a:tabLst>
                <a:tab pos="457200" algn="l"/>
              </a:tabLst>
            </a:pPr>
            <a:endPar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
            </a:endParaRPr>
          </a:p>
          <a:p>
            <a:pPr marL="0" marR="0" lvl="0" indent="0" algn="l" defTabSz="914400" rtl="0" eaLnBrk="1" fontAlgn="base" latinLnBrk="0" hangingPunct="1">
              <a:lnSpc>
                <a:spcPct val="100000"/>
              </a:lnSpc>
              <a:spcBef>
                <a:spcPct val="0"/>
              </a:spcBef>
              <a:spcAft>
                <a:spcPct val="0"/>
              </a:spcAft>
              <a:buClrTx/>
              <a:buSzTx/>
              <a:tabLst>
                <a:tab pos="457200" algn="l"/>
              </a:tabLst>
            </a:pPr>
            <a:endParaRPr lang="pl-PL" sz="1600" dirty="0">
              <a:latin typeface="Calibri" pitchFamily="34" charset="0"/>
              <a:ea typeface="Calibri" pitchFamily="34" charset="0"/>
              <a:cs typeface="Times New Roman" pitchFamily="18" charset="0"/>
              <a:hlinkClick r:id="rId3"/>
            </a:endParaRPr>
          </a:p>
          <a:p>
            <a:pPr marL="0" marR="0" lvl="0" indent="0" algn="l" defTabSz="914400" rtl="0" eaLnBrk="1" fontAlgn="base" latinLnBrk="0" hangingPunct="1">
              <a:lnSpc>
                <a:spcPct val="100000"/>
              </a:lnSpc>
              <a:spcBef>
                <a:spcPct val="0"/>
              </a:spcBef>
              <a:spcAft>
                <a:spcPct val="0"/>
              </a:spcAft>
              <a:buClrTx/>
              <a:buSzTx/>
              <a:tabLst>
                <a:tab pos="457200" algn="l"/>
              </a:tabLst>
            </a:pPr>
            <a:endPar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
            </a:endParaRPr>
          </a:p>
          <a:p>
            <a:pPr marL="0" marR="0" lvl="0" indent="0" algn="l" defTabSz="914400" rtl="0" eaLnBrk="1" fontAlgn="base" latinLnBrk="0" hangingPunct="1">
              <a:lnSpc>
                <a:spcPct val="100000"/>
              </a:lnSpc>
              <a:spcBef>
                <a:spcPct val="0"/>
              </a:spcBef>
              <a:spcAft>
                <a:spcPct val="0"/>
              </a:spcAft>
              <a:buClrTx/>
              <a:buSzTx/>
              <a:tabLst>
                <a:tab pos="457200" algn="l"/>
              </a:tabLst>
            </a:pPr>
            <a:endParaRPr lang="pl-PL" sz="1600" dirty="0">
              <a:latin typeface="Calibri" pitchFamily="34" charset="0"/>
              <a:ea typeface="Calibri" pitchFamily="34" charset="0"/>
              <a:cs typeface="Times New Roman" pitchFamily="18" charset="0"/>
              <a:hlinkClick r:id="rId3"/>
            </a:endParaRPr>
          </a:p>
          <a:p>
            <a:pPr marL="0" marR="0" lvl="0" indent="0" algn="l" defTabSz="914400" rtl="0" eaLnBrk="1" fontAlgn="base" latinLnBrk="0" hangingPunct="1">
              <a:lnSpc>
                <a:spcPct val="100000"/>
              </a:lnSpc>
              <a:spcBef>
                <a:spcPct val="0"/>
              </a:spcBef>
              <a:spcAft>
                <a:spcPct val="0"/>
              </a:spcAft>
              <a:buClrTx/>
              <a:buSzTx/>
              <a:tabLst>
                <a:tab pos="457200" algn="l"/>
              </a:tabLst>
            </a:pPr>
            <a:endPar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
            </a:endParaRPr>
          </a:p>
          <a:p>
            <a:pPr marL="0" marR="0" lvl="0" indent="0" algn="l" defTabSz="914400" rtl="0" eaLnBrk="1" fontAlgn="base" latinLnBrk="0" hangingPunct="1">
              <a:lnSpc>
                <a:spcPct val="100000"/>
              </a:lnSpc>
              <a:spcBef>
                <a:spcPct val="0"/>
              </a:spcBef>
              <a:spcAft>
                <a:spcPct val="0"/>
              </a:spcAft>
              <a:buClrTx/>
              <a:buSzTx/>
              <a:tabLst>
                <a:tab pos="457200" algn="l"/>
              </a:tabLst>
            </a:pPr>
            <a:endParaRPr lang="pl-PL" sz="1600" dirty="0">
              <a:latin typeface="Calibri" pitchFamily="34" charset="0"/>
              <a:ea typeface="Calibri" pitchFamily="34" charset="0"/>
              <a:cs typeface="Times New Roman" pitchFamily="18" charset="0"/>
              <a:hlinkClick r:id="rId3"/>
            </a:endParaRPr>
          </a:p>
          <a:p>
            <a:pPr marL="0" marR="0" lvl="0" indent="0" algn="l" defTabSz="914400" rtl="0" eaLnBrk="1" fontAlgn="base" latinLnBrk="0" hangingPunct="1">
              <a:lnSpc>
                <a:spcPct val="100000"/>
              </a:lnSpc>
              <a:spcBef>
                <a:spcPct val="0"/>
              </a:spcBef>
              <a:spcAft>
                <a:spcPct val="0"/>
              </a:spcAft>
              <a:buClrTx/>
              <a:buSzTx/>
              <a:tabLst>
                <a:tab pos="457200" algn="l"/>
              </a:tabLst>
            </a:pPr>
            <a:endPar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
            </a:endParaRPr>
          </a:p>
          <a:p>
            <a:pPr marL="0" marR="0" lvl="0" indent="0" algn="l" defTabSz="914400" rtl="0" eaLnBrk="1" fontAlgn="base" latinLnBrk="0" hangingPunct="1">
              <a:lnSpc>
                <a:spcPct val="100000"/>
              </a:lnSpc>
              <a:spcBef>
                <a:spcPct val="0"/>
              </a:spcBef>
              <a:spcAft>
                <a:spcPct val="0"/>
              </a:spcAft>
              <a:buClrTx/>
              <a:buSzTx/>
              <a:tabLst>
                <a:tab pos="457200" algn="l"/>
              </a:tabLst>
            </a:pPr>
            <a:endParaRPr lang="pl-PL" sz="1600" dirty="0">
              <a:latin typeface="Calibri" pitchFamily="34" charset="0"/>
              <a:ea typeface="Calibri" pitchFamily="34" charset="0"/>
              <a:cs typeface="Times New Roman" pitchFamily="18" charset="0"/>
              <a:hlinkClick r:id="rId3"/>
            </a:endParaRPr>
          </a:p>
          <a:p>
            <a:pPr marL="0" marR="0" lvl="0" indent="0" algn="l" defTabSz="914400" rtl="0" eaLnBrk="1" fontAlgn="base" latinLnBrk="0" hangingPunct="1">
              <a:lnSpc>
                <a:spcPct val="100000"/>
              </a:lnSpc>
              <a:spcBef>
                <a:spcPct val="0"/>
              </a:spcBef>
              <a:spcAft>
                <a:spcPct val="0"/>
              </a:spcAft>
              <a:buClrTx/>
              <a:buSzTx/>
              <a:tabLst>
                <a:tab pos="457200" algn="l"/>
              </a:tabLst>
            </a:pPr>
            <a:endPar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
            </a:endParaRPr>
          </a:p>
          <a:p>
            <a:pPr marL="0" marR="0" lvl="0" indent="0" algn="l" defTabSz="914400" rtl="0" eaLnBrk="1" fontAlgn="base" latinLnBrk="0" hangingPunct="1">
              <a:lnSpc>
                <a:spcPct val="100000"/>
              </a:lnSpc>
              <a:spcBef>
                <a:spcPct val="0"/>
              </a:spcBef>
              <a:spcAft>
                <a:spcPct val="0"/>
              </a:spcAft>
              <a:buClrTx/>
              <a:buSzTx/>
              <a:tabLst>
                <a:tab pos="457200" algn="l"/>
              </a:tabLst>
            </a:pPr>
            <a:endParaRPr lang="pl-PL" sz="1600" dirty="0">
              <a:latin typeface="Calibri" pitchFamily="34" charset="0"/>
              <a:ea typeface="Calibri" pitchFamily="34" charset="0"/>
              <a:cs typeface="Times New Roman" pitchFamily="18" charset="0"/>
              <a:hlinkClick r:id="rId3"/>
            </a:endParaRPr>
          </a:p>
          <a:p>
            <a:pPr marL="0" marR="0" lvl="0" indent="0" algn="l" defTabSz="914400" rtl="0" eaLnBrk="1" fontAlgn="base" latinLnBrk="0" hangingPunct="1">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
              </a:rPr>
              <a:t>Liszajec zakaźny</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
              </a:rPr>
              <a:t>Łojotok</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
              </a:rPr>
              <a:t>Łupież</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6"/>
              </a:rPr>
              <a:t>Łupież pstry</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7"/>
              </a:rPr>
              <a:t>Łuszczyca</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8"/>
              </a:rPr>
              <a:t>Łuszczycowe zapalenie stawów</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9"/>
              </a:rPr>
              <a:t>Łysienie</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0"/>
              </a:rPr>
              <a:t>Łysienie łojotokowe</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1"/>
              </a:rPr>
              <a:t>Łysienie plackowate</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2"/>
              </a:rPr>
              <a:t>Martwica</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hlinkClick r:id="rId13"/>
              </a:rPr>
              <a:t>Melanodermia</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4"/>
              </a:rPr>
              <a:t>Nadmierne owłosienie</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5"/>
              </a:rPr>
              <a:t>Nadwrażliwość pokarmowa</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6"/>
              </a:rPr>
              <a:t>Niedobór kolagenu</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7"/>
              </a:rPr>
              <a:t>Objawy różyczki</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8"/>
              </a:rPr>
              <a:t>Obrzęk naczynioruchowy</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9"/>
              </a:rPr>
              <a:t>Odleżyny</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0"/>
              </a:rPr>
              <a:t>Odra</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1"/>
              </a:rPr>
              <a:t>Oparzenia</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2"/>
              </a:rPr>
              <a:t>Oparzenia chemiczne</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3"/>
              </a:rPr>
              <a:t>Oparzenia słoneczne</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4"/>
              </a:rPr>
              <a:t>Ospa</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5"/>
              </a:rPr>
              <a:t>Ospa wietrzna</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6"/>
              </a:rPr>
              <a:t>Ostuda</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7"/>
              </a:rPr>
              <a:t>Osutki polekowe</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8"/>
              </a:rPr>
              <a:t>Owrzodzenia podudzi</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29"/>
              </a:rPr>
              <a:t>Pemfigoid</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0"/>
              </a:rPr>
              <a:t>Pęcherzyca</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1"/>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lang="pl-PL" sz="1600" dirty="0">
              <a:latin typeface="Calibri" pitchFamily="34" charset="0"/>
              <a:ea typeface="Calibri" pitchFamily="34" charset="0"/>
              <a:cs typeface="Times New Roman" pitchFamily="18" charset="0"/>
              <a:hlinkClick r:id="rId31"/>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1"/>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lang="pl-PL" sz="1600" dirty="0">
              <a:latin typeface="Calibri" pitchFamily="34" charset="0"/>
              <a:ea typeface="Calibri" pitchFamily="34" charset="0"/>
              <a:cs typeface="Times New Roman" pitchFamily="18" charset="0"/>
              <a:hlinkClick r:id="rId31"/>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lang="pl-PL" sz="1600" dirty="0">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lang="pl-PL" sz="1600" dirty="0">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lang="pl-PL" sz="1600" dirty="0">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lang="pl-PL" sz="1600" dirty="0">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lang="pl-PL" sz="1600" dirty="0">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lang="pl-PL" sz="1600" dirty="0">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lang="pl-PL" sz="1600" dirty="0">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lang="pl-PL" sz="1600" dirty="0">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lang="pl-PL" sz="1600" dirty="0">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lang="pl-PL" sz="1600" dirty="0">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lang="pl-PL" sz="1600" dirty="0">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lang="pl-PL" sz="1600" dirty="0">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lang="pl-PL" sz="1600" dirty="0">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lang="pl-PL" sz="1600" dirty="0">
              <a:latin typeface="Calibri" pitchFamily="34" charset="0"/>
              <a:ea typeface="Calibri" pitchFamily="34" charset="0"/>
              <a:cs typeface="Times New Roman" pitchFamily="18" charset="0"/>
              <a:hlinkClick r:id="rId32"/>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2"/>
              </a:rPr>
              <a:t>Piegi</a:t>
            </a: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2"/>
              </a:rPr>
              <a:t>Plamica </a:t>
            </a:r>
            <a:r>
              <a:rPr kumimoji="0" lang="pl-PL" sz="160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hlinkClick r:id="rId32"/>
              </a:rPr>
              <a:t>Schönleina</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2"/>
              </a:rPr>
              <a:t> - </a:t>
            </a:r>
            <a:r>
              <a:rPr kumimoji="0" lang="pl-PL" sz="160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hlinkClick r:id="rId32"/>
              </a:rPr>
              <a:t>Henocha</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3"/>
              </a:rPr>
              <a:t>Pokrzywka</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4"/>
              </a:rPr>
              <a:t>Półpasiec</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5"/>
              </a:rPr>
              <a:t>Pryszcze</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6"/>
              </a:rPr>
              <a:t>Ropnie i ropowice powłok</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7"/>
              </a:rPr>
              <a:t>Ropowica</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8"/>
              </a:rPr>
              <a:t>Róża</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9"/>
              </a:rPr>
              <a:t>Różyca</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0"/>
              </a:rPr>
              <a:t>Różyczka</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1"/>
              </a:rPr>
              <a:t>Rumień guzowaty</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2"/>
              </a:rPr>
              <a:t>Rumień trwały</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3"/>
              </a:rPr>
              <a:t>Rumień wysiękowy wielopostaciowy</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4"/>
              </a:rPr>
              <a:t>Rybia łuska</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5"/>
              </a:rPr>
              <a:t>Szyja skrzypka</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6"/>
              </a:rPr>
              <a:t>Świerzb</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7"/>
              </a:rPr>
              <a:t>Świerzbiączka</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8"/>
              </a:rPr>
              <a:t>Trądzik pospolity</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9"/>
              </a:rPr>
              <a:t>Trądzik różowaty</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0"/>
              </a:rPr>
              <a:t>Trądzik różowaty</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1"/>
              </a:rPr>
              <a:t>Twardzina</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2"/>
              </a:rPr>
              <a:t>Wrastający paznokieć</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3"/>
              </a:rPr>
              <a:t>Wypadanie włosów</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4"/>
              </a:rPr>
              <a:t>Wyprysk kontaktowy</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endParaRPr kumimoji="0" lang="pl-PL" sz="160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83568" y="836712"/>
            <a:ext cx="4572000" cy="2554545"/>
          </a:xfrm>
          <a:prstGeom prst="rect">
            <a:avLst/>
          </a:prstGeom>
        </p:spPr>
        <p:txBody>
          <a:bodyPr>
            <a:spAutoFit/>
          </a:bodyPr>
          <a:lstStyle/>
          <a:p>
            <a:pPr lvl="0" eaLnBrk="0" fontAlgn="base" hangingPunct="0">
              <a:spcBef>
                <a:spcPct val="0"/>
              </a:spcBef>
              <a:spcAft>
                <a:spcPct val="0"/>
              </a:spcAft>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3"/>
              </a:rPr>
              <a:t>Zanokcica</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4"/>
              </a:rPr>
              <a:t>Zapalenie brzegów powiek</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5"/>
              </a:rPr>
              <a:t>Zapalenie mieszka włosowego</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6"/>
              </a:rPr>
              <a:t>Zastrzał</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7"/>
              </a:rPr>
              <a:t>Zatrucie amoniakiem</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8"/>
              </a:rPr>
              <a:t>Zatrucie benzyną</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9"/>
            </a:endParaRPr>
          </a:p>
          <a:p>
            <a:pPr lvl="0" eaLnBrk="0" fontAlgn="base" hangingPunct="0">
              <a:spcBef>
                <a:spcPct val="0"/>
              </a:spcBef>
              <a:spcAft>
                <a:spcPct val="0"/>
              </a:spcAft>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9"/>
              </a:rPr>
              <a:t>Zatrucie bluszczem trującym</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0"/>
              </a:rPr>
              <a:t>Zatrucie środkami czystości</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1"/>
              </a:rPr>
              <a:t>Znamię Beckera</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457200" algn="l"/>
              </a:tabLst>
            </a:pP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hlinkClick r:id="rId12"/>
              </a:rPr>
              <a:t>Zwyrodnienie</a:t>
            </a:r>
            <a:r>
              <a:rPr kumimoji="0" lang="pl-PL" sz="160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60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779912" y="836712"/>
            <a:ext cx="1124026" cy="400110"/>
          </a:xfrm>
          <a:prstGeom prst="rect">
            <a:avLst/>
          </a:prstGeom>
          <a:noFill/>
        </p:spPr>
        <p:txBody>
          <a:bodyPr wrap="none" rtlCol="0">
            <a:spAutoFit/>
          </a:bodyPr>
          <a:lstStyle/>
          <a:p>
            <a:r>
              <a:rPr lang="pl-PL" sz="2000" b="1" dirty="0" smtClean="0"/>
              <a:t>Czerniak</a:t>
            </a:r>
            <a:endParaRPr lang="pl-PL" sz="2000" b="1" dirty="0"/>
          </a:p>
        </p:txBody>
      </p:sp>
      <p:sp>
        <p:nvSpPr>
          <p:cNvPr id="3" name="Prostokąt 2"/>
          <p:cNvSpPr/>
          <p:nvPr/>
        </p:nvSpPr>
        <p:spPr>
          <a:xfrm>
            <a:off x="683568" y="1772816"/>
            <a:ext cx="7776864" cy="4247317"/>
          </a:xfrm>
          <a:prstGeom prst="rect">
            <a:avLst/>
          </a:prstGeom>
        </p:spPr>
        <p:txBody>
          <a:bodyPr wrap="square">
            <a:spAutoFit/>
          </a:bodyPr>
          <a:lstStyle/>
          <a:p>
            <a:r>
              <a:rPr lang="pl-PL" dirty="0"/>
              <a:t>Nowotwór ten cechuje się dużą złośliwością, wczesnymi przerzutami, a jego przebieg kliniczny nie jest  łatwy do przewidzenia. W Polsce nadal występuje duża śmiertelność u chorych na czerniaka, większość pacjentów zgłasza się gdy jest już za późno i choroba jest zaawansowana. Rocznie na około 1500 przypadków zachorowań na ten nowotwór umiera około 800 osób.</a:t>
            </a:r>
            <a:br>
              <a:rPr lang="pl-PL" dirty="0"/>
            </a:br>
            <a:r>
              <a:rPr lang="pl-PL" dirty="0"/>
              <a:t/>
            </a:r>
            <a:br>
              <a:rPr lang="pl-PL" dirty="0"/>
            </a:br>
            <a:r>
              <a:rPr lang="pl-PL" dirty="0"/>
              <a:t>Możemy wyróżnić kilka rodzajów czerniaka, są to:</a:t>
            </a:r>
            <a:br>
              <a:rPr lang="pl-PL" dirty="0"/>
            </a:br>
            <a:r>
              <a:rPr lang="pl-PL" dirty="0"/>
              <a:t/>
            </a:r>
            <a:br>
              <a:rPr lang="pl-PL" dirty="0"/>
            </a:br>
            <a:r>
              <a:rPr lang="pl-PL" dirty="0"/>
              <a:t>czerniak wychodzący z plamy soczewicowatej (</a:t>
            </a:r>
            <a:r>
              <a:rPr lang="pl-PL" dirty="0" err="1"/>
              <a:t>Lentigo</a:t>
            </a:r>
            <a:r>
              <a:rPr lang="pl-PL" dirty="0"/>
              <a:t> maligna melanoma)</a:t>
            </a:r>
          </a:p>
          <a:p>
            <a:r>
              <a:rPr lang="pl-PL" dirty="0"/>
              <a:t>czerniak </a:t>
            </a:r>
            <a:r>
              <a:rPr lang="pl-PL" dirty="0" err="1"/>
              <a:t>kończynowo-lentiginalny</a:t>
            </a:r>
            <a:r>
              <a:rPr lang="pl-PL" dirty="0"/>
              <a:t> (</a:t>
            </a:r>
            <a:r>
              <a:rPr lang="pl-PL" dirty="0" err="1"/>
              <a:t>Acrolenitiginous</a:t>
            </a:r>
            <a:r>
              <a:rPr lang="pl-PL" dirty="0"/>
              <a:t> melanoma)</a:t>
            </a:r>
          </a:p>
          <a:p>
            <a:r>
              <a:rPr lang="pl-PL" dirty="0"/>
              <a:t>czerniak pochwy i sromu</a:t>
            </a:r>
          </a:p>
          <a:p>
            <a:r>
              <a:rPr lang="pl-PL" dirty="0"/>
              <a:t>czerniak szerzący się powierzchownie (</a:t>
            </a:r>
            <a:r>
              <a:rPr lang="pl-PL" dirty="0" err="1"/>
              <a:t>Superficial</a:t>
            </a:r>
            <a:r>
              <a:rPr lang="pl-PL" dirty="0"/>
              <a:t> </a:t>
            </a:r>
            <a:r>
              <a:rPr lang="pl-PL" dirty="0" err="1"/>
              <a:t>spreding</a:t>
            </a:r>
            <a:r>
              <a:rPr lang="pl-PL" dirty="0"/>
              <a:t> melanoma)</a:t>
            </a:r>
          </a:p>
          <a:p>
            <a:r>
              <a:rPr lang="pl-PL" dirty="0"/>
              <a:t>czerniak błon śluzowych</a:t>
            </a:r>
          </a:p>
          <a:p>
            <a:r>
              <a:rPr lang="pl-PL" dirty="0"/>
              <a:t>czerniak </a:t>
            </a:r>
            <a:r>
              <a:rPr lang="pl-PL" dirty="0" err="1"/>
              <a:t>amelanotyczny</a:t>
            </a:r>
            <a:r>
              <a:rPr lang="pl-PL" dirty="0"/>
              <a:t> (Melanoma </a:t>
            </a:r>
            <a:r>
              <a:rPr lang="pl-PL" dirty="0" err="1"/>
              <a:t>amelanoticum</a:t>
            </a:r>
            <a:r>
              <a:rPr lang="pl-PL" dirty="0"/>
              <a:t>)</a:t>
            </a:r>
          </a:p>
          <a:p>
            <a:r>
              <a:rPr lang="pl-PL" dirty="0"/>
              <a:t>postać guzkowa (</a:t>
            </a:r>
            <a:r>
              <a:rPr lang="pl-PL" dirty="0" err="1"/>
              <a:t>Nodular</a:t>
            </a:r>
            <a:r>
              <a:rPr lang="pl-PL" dirty="0"/>
              <a:t> melanoma)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899592" y="1988840"/>
            <a:ext cx="6927217" cy="1569660"/>
          </a:xfrm>
          <a:prstGeom prst="rect">
            <a:avLst/>
          </a:prstGeom>
          <a:noFill/>
        </p:spPr>
        <p:txBody>
          <a:bodyPr wrap="none" rtlCol="0">
            <a:spAutoFit/>
          </a:bodyPr>
          <a:lstStyle/>
          <a:p>
            <a:pPr algn="ctr"/>
            <a:r>
              <a:rPr lang="pl-PL"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NAJPOPULARNIEJSZE</a:t>
            </a:r>
          </a:p>
          <a:p>
            <a:pPr algn="ctr"/>
            <a:r>
              <a:rPr lang="pl-PL"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CHOROBY</a:t>
            </a:r>
            <a:endParaRPr lang="pl-PL"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11560" y="1916832"/>
            <a:ext cx="7920880" cy="4247317"/>
          </a:xfrm>
          <a:prstGeom prst="rect">
            <a:avLst/>
          </a:prstGeom>
        </p:spPr>
        <p:txBody>
          <a:bodyPr wrap="square">
            <a:spAutoFit/>
          </a:bodyPr>
          <a:lstStyle/>
          <a:p>
            <a:r>
              <a:rPr lang="pl-PL" dirty="0"/>
              <a:t>Grzybica atakuje niespodziewanie. Wywoływana jest często przez drożdżaki o nazwie Candida </a:t>
            </a:r>
            <a:r>
              <a:rPr lang="pl-PL" dirty="0" err="1"/>
              <a:t>Albicans</a:t>
            </a:r>
            <a:r>
              <a:rPr lang="pl-PL" dirty="0"/>
              <a:t>. Namnażają się one przede wszystkim w wilgotnym środowisku, a ich populacja niebezpiecznie się zwiększa, gdy nasza odporność jest obniżona oraz zaburzona jest naturalna flora bakteryjna organizmu. </a:t>
            </a:r>
            <a:r>
              <a:rPr lang="pl-PL" dirty="0" smtClean="0"/>
              <a:t/>
            </a:r>
            <a:br>
              <a:rPr lang="pl-PL" dirty="0" smtClean="0"/>
            </a:br>
            <a:r>
              <a:rPr lang="pl-PL" dirty="0" smtClean="0"/>
              <a:t/>
            </a:r>
            <a:br>
              <a:rPr lang="pl-PL" dirty="0" smtClean="0"/>
            </a:br>
            <a:r>
              <a:rPr lang="pl-PL" b="1" u="sng" dirty="0"/>
              <a:t>Przyczyny:</a:t>
            </a:r>
            <a:r>
              <a:rPr lang="pl-PL" dirty="0" smtClean="0"/>
              <a:t/>
            </a:r>
            <a:br>
              <a:rPr lang="pl-PL" dirty="0" smtClean="0"/>
            </a:br>
            <a:r>
              <a:rPr lang="pl-PL" dirty="0"/>
              <a:t>nieprawidłowa higiena</a:t>
            </a:r>
          </a:p>
          <a:p>
            <a:r>
              <a:rPr lang="pl-PL" dirty="0"/>
              <a:t>palenie papierosów</a:t>
            </a:r>
          </a:p>
          <a:p>
            <a:r>
              <a:rPr lang="pl-PL" dirty="0"/>
              <a:t>picie dużych ilości alkoholu</a:t>
            </a:r>
          </a:p>
          <a:p>
            <a:r>
              <a:rPr lang="pl-PL" dirty="0"/>
              <a:t>dieta uboga w warzywa i witaminy</a:t>
            </a:r>
          </a:p>
          <a:p>
            <a:r>
              <a:rPr lang="pl-PL" dirty="0"/>
              <a:t>kontakt z osobami, które zarażone są grzybicą lub z powierzchniami, których dotykały</a:t>
            </a:r>
          </a:p>
          <a:p>
            <a:r>
              <a:rPr lang="pl-PL" dirty="0"/>
              <a:t>noszenie syntetycznych ubrań</a:t>
            </a:r>
          </a:p>
          <a:p>
            <a:r>
              <a:rPr lang="pl-PL" dirty="0"/>
              <a:t>stres</a:t>
            </a:r>
          </a:p>
          <a:p>
            <a:r>
              <a:rPr lang="pl-PL" dirty="0"/>
              <a:t>zmęczenie</a:t>
            </a:r>
          </a:p>
        </p:txBody>
      </p:sp>
      <p:sp>
        <p:nvSpPr>
          <p:cNvPr id="3" name="pole tekstowe 2"/>
          <p:cNvSpPr txBox="1"/>
          <p:nvPr/>
        </p:nvSpPr>
        <p:spPr>
          <a:xfrm>
            <a:off x="3779912" y="908720"/>
            <a:ext cx="1106521" cy="400110"/>
          </a:xfrm>
          <a:prstGeom prst="rect">
            <a:avLst/>
          </a:prstGeom>
          <a:noFill/>
        </p:spPr>
        <p:txBody>
          <a:bodyPr wrap="none" rtlCol="0">
            <a:spAutoFit/>
          </a:bodyPr>
          <a:lstStyle/>
          <a:p>
            <a:r>
              <a:rPr lang="pl-PL" sz="2000" b="1" dirty="0" smtClean="0"/>
              <a:t>Grzybica</a:t>
            </a:r>
            <a:endParaRPr lang="pl-PL" sz="20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51520" y="1268760"/>
            <a:ext cx="8892480" cy="5355312"/>
          </a:xfrm>
          <a:prstGeom prst="rect">
            <a:avLst/>
          </a:prstGeom>
        </p:spPr>
        <p:txBody>
          <a:bodyPr wrap="square">
            <a:spAutoFit/>
          </a:bodyPr>
          <a:lstStyle/>
          <a:p>
            <a:r>
              <a:rPr lang="pl-PL" dirty="0"/>
              <a:t>Łuszczenie się naskórka jest spowodowane przez niegroźne grzyby, których rozwój może być spowodowany wieloma czynnikami, takimi jak: stres, osłabienie organizmu, niezdrowa </a:t>
            </a:r>
            <a:r>
              <a:rPr lang="pl-PL" b="1" u="sng" dirty="0"/>
              <a:t>dieta</a:t>
            </a:r>
            <a:r>
              <a:rPr lang="pl-PL" dirty="0"/>
              <a:t>, alergie. Namnażaniu grzybów sprzyja także stosowanie źle  dobranych kosmetyków do pielęgnacji </a:t>
            </a:r>
            <a:r>
              <a:rPr lang="pl-PL" dirty="0" err="1"/>
              <a:t>i</a:t>
            </a:r>
            <a:r>
              <a:rPr lang="pl-PL" b="1" u="sng" dirty="0" err="1"/>
              <a:t>stylizacji</a:t>
            </a:r>
            <a:r>
              <a:rPr lang="pl-PL" dirty="0"/>
              <a:t> włosów, które dodatkowo mogą podrażniać skórę głowy. Łupież to schorzenie przewlekłe i nawrotowe</a:t>
            </a:r>
            <a:r>
              <a:rPr lang="pl-PL" dirty="0" smtClean="0"/>
              <a:t>.</a:t>
            </a:r>
          </a:p>
          <a:p>
            <a:endParaRPr lang="pl-PL" dirty="0"/>
          </a:p>
          <a:p>
            <a:r>
              <a:rPr lang="pl-PL" u="sng" dirty="0"/>
              <a:t>Możliwe przyczyny powstawania łupieżu:</a:t>
            </a:r>
            <a:r>
              <a:rPr lang="pl-PL" dirty="0" smtClean="0"/>
              <a:t/>
            </a:r>
            <a:br>
              <a:rPr lang="pl-PL" dirty="0" smtClean="0"/>
            </a:br>
            <a:r>
              <a:rPr lang="pl-PL" dirty="0" smtClean="0"/>
              <a:t/>
            </a:r>
            <a:br>
              <a:rPr lang="pl-PL" dirty="0" smtClean="0"/>
            </a:br>
            <a:r>
              <a:rPr lang="pl-PL" dirty="0"/>
              <a:t>stosowanie nieodpowiednich kosmetyków do pielęgnacji włosów</a:t>
            </a:r>
          </a:p>
          <a:p>
            <a:pPr>
              <a:buFont typeface="Arial" pitchFamily="34" charset="0"/>
              <a:buChar char="•"/>
            </a:pPr>
            <a:r>
              <a:rPr lang="pl-PL" dirty="0"/>
              <a:t>osłabienie organizmu po przebyciu choroby</a:t>
            </a:r>
          </a:p>
          <a:p>
            <a:pPr>
              <a:buFont typeface="Arial" pitchFamily="34" charset="0"/>
              <a:buChar char="•"/>
            </a:pPr>
            <a:r>
              <a:rPr lang="pl-PL" dirty="0"/>
              <a:t>niedokładnego spłukiwania szamponów z włosów</a:t>
            </a:r>
          </a:p>
          <a:p>
            <a:pPr>
              <a:buFont typeface="Arial" pitchFamily="34" charset="0"/>
              <a:buChar char="•"/>
            </a:pPr>
            <a:r>
              <a:rPr lang="pl-PL" dirty="0"/>
              <a:t>zmęczenie</a:t>
            </a:r>
          </a:p>
          <a:p>
            <a:pPr>
              <a:buFont typeface="Arial" pitchFamily="34" charset="0"/>
              <a:buChar char="•"/>
            </a:pPr>
            <a:r>
              <a:rPr lang="pl-PL" dirty="0"/>
              <a:t>stres</a:t>
            </a:r>
          </a:p>
          <a:p>
            <a:pPr>
              <a:buFont typeface="Arial" pitchFamily="34" charset="0"/>
              <a:buChar char="•"/>
            </a:pPr>
            <a:r>
              <a:rPr lang="pl-PL" dirty="0"/>
              <a:t>zła dieta</a:t>
            </a:r>
          </a:p>
          <a:p>
            <a:pPr>
              <a:buFont typeface="Arial" pitchFamily="34" charset="0"/>
              <a:buChar char="•"/>
            </a:pPr>
            <a:r>
              <a:rPr lang="pl-PL" dirty="0"/>
              <a:t>nadmiernego stosowania kosmetyków do stylizacji włosów, takich jak pianki czy lakiery</a:t>
            </a:r>
          </a:p>
          <a:p>
            <a:pPr>
              <a:buFont typeface="Arial" pitchFamily="34" charset="0"/>
              <a:buChar char="•"/>
            </a:pPr>
            <a:r>
              <a:rPr lang="pl-PL" dirty="0"/>
              <a:t>pocenie się skóry głowy, zwłaszcza zimą pod nakryciem głowy</a:t>
            </a:r>
          </a:p>
          <a:p>
            <a:pPr>
              <a:buFont typeface="Arial" pitchFamily="34" charset="0"/>
              <a:buChar char="•"/>
            </a:pPr>
            <a:r>
              <a:rPr lang="pl-PL" dirty="0"/>
              <a:t>zbyt częste używanie suszarki</a:t>
            </a:r>
          </a:p>
          <a:p>
            <a:pPr>
              <a:buFont typeface="Arial" pitchFamily="34" charset="0"/>
              <a:buChar char="•"/>
            </a:pPr>
            <a:r>
              <a:rPr lang="pl-PL" dirty="0"/>
              <a:t>mycie głowy w za zimnej lub zbyt ciepłej wodzie.</a:t>
            </a:r>
          </a:p>
          <a:p>
            <a:endParaRPr lang="pl-PL" dirty="0"/>
          </a:p>
        </p:txBody>
      </p:sp>
      <p:sp>
        <p:nvSpPr>
          <p:cNvPr id="3" name="pole tekstowe 2"/>
          <p:cNvSpPr txBox="1"/>
          <p:nvPr/>
        </p:nvSpPr>
        <p:spPr>
          <a:xfrm>
            <a:off x="3923928" y="620688"/>
            <a:ext cx="888385" cy="400110"/>
          </a:xfrm>
          <a:prstGeom prst="rect">
            <a:avLst/>
          </a:prstGeom>
          <a:noFill/>
        </p:spPr>
        <p:txBody>
          <a:bodyPr wrap="none" rtlCol="0">
            <a:spAutoFit/>
          </a:bodyPr>
          <a:lstStyle/>
          <a:p>
            <a:r>
              <a:rPr lang="pl-PL" sz="2000" b="1" dirty="0" smtClean="0"/>
              <a:t>Łupież</a:t>
            </a:r>
            <a:endParaRPr lang="pl-PL" sz="20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1"/>
          <p:cNvSpPr>
            <a:spLocks noChangeArrowheads="1"/>
          </p:cNvSpPr>
          <p:nvPr/>
        </p:nvSpPr>
        <p:spPr bwMode="auto">
          <a:xfrm>
            <a:off x="0" y="-138499"/>
            <a:ext cx="65" cy="276999"/>
          </a:xfrm>
          <a:prstGeom prst="rect">
            <a:avLst/>
          </a:prstGeom>
          <a:solidFill>
            <a:srgbClr val="FFFFFF"/>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Prostokąt 2"/>
          <p:cNvSpPr/>
          <p:nvPr/>
        </p:nvSpPr>
        <p:spPr>
          <a:xfrm>
            <a:off x="323528" y="1700808"/>
            <a:ext cx="8406680" cy="4524315"/>
          </a:xfrm>
          <a:prstGeom prst="rect">
            <a:avLst/>
          </a:prstGeom>
        </p:spPr>
        <p:txBody>
          <a:bodyPr wrap="square">
            <a:spAutoFit/>
          </a:bodyPr>
          <a:lstStyle/>
          <a:p>
            <a:r>
              <a:rPr lang="pl-PL" dirty="0"/>
              <a:t>Łuszczyca w </a:t>
            </a:r>
            <a:r>
              <a:rPr lang="pl-PL" dirty="0" err="1"/>
              <a:t>okołu</a:t>
            </a:r>
            <a:r>
              <a:rPr lang="pl-PL" dirty="0"/>
              <a:t> 30% procentach przypadków diagnozowana jest przed 15 rokiem życia i częściej dotyka kobiety. Przyczyny zachorowań związane są z wieloma czynnikami. Istotne są uwarunkowania genetyczne, ale znaczenie ma także wpływ środowiska. Ryzyko pojawienia się łuszczyny u dziecka gdy oboje rodziców na nią chorują wzrasta kilkukrotnie. Podłoże genetyczne wpływa więc na predyspozycje do wystąpienia tego schorzenia, ale przebieg i objawy mogą być związane np. ze stresem, podrażnieniami chemicznymi czy infekcjami. Łuszczyca może ulec zaostrzeniu w okresie przekwitania i dojrzewania, czyli w czasie dużej huśtawki hormonów. Nadużywanie alkoholu może mieć także ujemny wpływ na jej przebieg.</a:t>
            </a:r>
            <a:r>
              <a:rPr lang="pl-PL" dirty="0" smtClean="0"/>
              <a:t/>
            </a:r>
            <a:br>
              <a:rPr lang="pl-PL" dirty="0" smtClean="0"/>
            </a:br>
            <a:r>
              <a:rPr lang="pl-PL" dirty="0" smtClean="0"/>
              <a:t>Choroba </a:t>
            </a:r>
            <a:r>
              <a:rPr lang="pl-PL" dirty="0"/>
              <a:t>charakteryzuje się pojawieniem czerwonych, czerwonobrunatnych lub różowych wykwitów łuszczącej się skóry. Dotknięte przez łuszczyce obszary ciała mają różną wielkość, a na ich powierzchni zauważalne są srebrno-szare łuski. Miejscami w których najczęściej pojawiają się zmiany chorobowe są zgięcia kończyn, czyli łokcie i kolana. Charakterystyczne plamy dotykają także takie części ciała jak okolica kości krzyżowej i pośladków, ucho zewnętrzne i owłosiona skóra głowy. </a:t>
            </a:r>
          </a:p>
        </p:txBody>
      </p:sp>
      <p:sp>
        <p:nvSpPr>
          <p:cNvPr id="4" name="pole tekstowe 3"/>
          <p:cNvSpPr txBox="1"/>
          <p:nvPr/>
        </p:nvSpPr>
        <p:spPr>
          <a:xfrm>
            <a:off x="3563888" y="548680"/>
            <a:ext cx="1265155" cy="400110"/>
          </a:xfrm>
          <a:prstGeom prst="rect">
            <a:avLst/>
          </a:prstGeom>
          <a:noFill/>
        </p:spPr>
        <p:txBody>
          <a:bodyPr wrap="none" rtlCol="0">
            <a:spAutoFit/>
          </a:bodyPr>
          <a:lstStyle/>
          <a:p>
            <a:r>
              <a:rPr lang="pl-PL" sz="2000" b="1" dirty="0" smtClean="0"/>
              <a:t>Łuszczyca</a:t>
            </a:r>
            <a:endParaRPr lang="pl-PL" sz="20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dlewnia metali">
  <a:themeElements>
    <a:clrScheme name="Odlewnia metali">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dlewnia metali">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dlewnia metali">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170</TotalTime>
  <Words>663</Words>
  <Application>Microsoft Office PowerPoint</Application>
  <PresentationFormat>Pokaz na ekranie (4:3)</PresentationFormat>
  <Paragraphs>240</Paragraphs>
  <Slides>16</Slides>
  <Notes>16</Notes>
  <HiddenSlides>0</HiddenSlides>
  <MMClips>0</MMClips>
  <ScaleCrop>false</ScaleCrop>
  <HeadingPairs>
    <vt:vector size="4" baseType="variant">
      <vt:variant>
        <vt:lpstr>Motyw</vt:lpstr>
      </vt:variant>
      <vt:variant>
        <vt:i4>1</vt:i4>
      </vt:variant>
      <vt:variant>
        <vt:lpstr>Tytuły slajdów</vt:lpstr>
      </vt:variant>
      <vt:variant>
        <vt:i4>16</vt:i4>
      </vt:variant>
    </vt:vector>
  </HeadingPairs>
  <TitlesOfParts>
    <vt:vector size="17" baseType="lpstr">
      <vt:lpstr>Odlewnia metali</vt:lpstr>
      <vt:lpstr>Slajd 1</vt:lpstr>
      <vt:lpstr>Slajd 2</vt:lpstr>
      <vt:lpstr>Slajd 3</vt:lpstr>
      <vt:lpstr>Slajd 4</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Darek</dc:creator>
  <cp:lastModifiedBy>Darek</cp:lastModifiedBy>
  <cp:revision>12</cp:revision>
  <dcterms:created xsi:type="dcterms:W3CDTF">2012-10-23T15:21:28Z</dcterms:created>
  <dcterms:modified xsi:type="dcterms:W3CDTF">2012-10-23T18:18:41Z</dcterms:modified>
</cp:coreProperties>
</file>