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57" r:id="rId4"/>
    <p:sldId id="259" r:id="rId5"/>
    <p:sldId id="262" r:id="rId6"/>
    <p:sldId id="258" r:id="rId7"/>
    <p:sldId id="263" r:id="rId8"/>
    <p:sldId id="260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C45A1-0187-4FA1-BC4A-4F99BA3552D4}" type="datetimeFigureOut">
              <a:rPr lang="pl-PL" smtClean="0"/>
              <a:pPr/>
              <a:t>2012-06-04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B34FD-9151-438D-B4EB-C1BDA2225EB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B34FD-9151-438D-B4EB-C1BDA2225EB8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BE8EB-5729-4D6C-9D16-CB03DB15B7E3}" type="datetimeFigureOut">
              <a:rPr lang="pl-PL" smtClean="0"/>
              <a:pPr/>
              <a:t>2012-06-04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6CEB-9B21-4465-A767-A259DCF257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BE8EB-5729-4D6C-9D16-CB03DB15B7E3}" type="datetimeFigureOut">
              <a:rPr lang="pl-PL" smtClean="0"/>
              <a:pPr/>
              <a:t>2012-06-04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6CEB-9B21-4465-A767-A259DCF257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BE8EB-5729-4D6C-9D16-CB03DB15B7E3}" type="datetimeFigureOut">
              <a:rPr lang="pl-PL" smtClean="0"/>
              <a:pPr/>
              <a:t>2012-06-04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6CEB-9B21-4465-A767-A259DCF257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BE8EB-5729-4D6C-9D16-CB03DB15B7E3}" type="datetimeFigureOut">
              <a:rPr lang="pl-PL" smtClean="0"/>
              <a:pPr/>
              <a:t>2012-06-04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6CEB-9B21-4465-A767-A259DCF257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BE8EB-5729-4D6C-9D16-CB03DB15B7E3}" type="datetimeFigureOut">
              <a:rPr lang="pl-PL" smtClean="0"/>
              <a:pPr/>
              <a:t>2012-06-04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6CEB-9B21-4465-A767-A259DCF257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BE8EB-5729-4D6C-9D16-CB03DB15B7E3}" type="datetimeFigureOut">
              <a:rPr lang="pl-PL" smtClean="0"/>
              <a:pPr/>
              <a:t>2012-06-04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6CEB-9B21-4465-A767-A259DCF257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BE8EB-5729-4D6C-9D16-CB03DB15B7E3}" type="datetimeFigureOut">
              <a:rPr lang="pl-PL" smtClean="0"/>
              <a:pPr/>
              <a:t>2012-06-04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6CEB-9B21-4465-A767-A259DCF257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BE8EB-5729-4D6C-9D16-CB03DB15B7E3}" type="datetimeFigureOut">
              <a:rPr lang="pl-PL" smtClean="0"/>
              <a:pPr/>
              <a:t>2012-06-04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6CEB-9B21-4465-A767-A259DCF257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BE8EB-5729-4D6C-9D16-CB03DB15B7E3}" type="datetimeFigureOut">
              <a:rPr lang="pl-PL" smtClean="0"/>
              <a:pPr/>
              <a:t>2012-06-04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6CEB-9B21-4465-A767-A259DCF257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BE8EB-5729-4D6C-9D16-CB03DB15B7E3}" type="datetimeFigureOut">
              <a:rPr lang="pl-PL" smtClean="0"/>
              <a:pPr/>
              <a:t>2012-06-04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6CEB-9B21-4465-A767-A259DCF257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BE8EB-5729-4D6C-9D16-CB03DB15B7E3}" type="datetimeFigureOut">
              <a:rPr lang="pl-PL" smtClean="0"/>
              <a:pPr/>
              <a:t>2012-06-04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46CEB-9B21-4465-A767-A259DCF257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BE8EB-5729-4D6C-9D16-CB03DB15B7E3}" type="datetimeFigureOut">
              <a:rPr lang="pl-PL" smtClean="0"/>
              <a:pPr/>
              <a:t>2012-06-04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46CEB-9B21-4465-A767-A259DCF257D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187624" y="980728"/>
            <a:ext cx="633410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72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Prawo Benforda</a:t>
            </a:r>
            <a:endParaRPr lang="pl-PL" sz="7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4067944" y="5085184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i="1" dirty="0" smtClean="0"/>
              <a:t>Kamil Prejs 3b</a:t>
            </a:r>
            <a:endParaRPr lang="pl-PL" sz="3600" b="1" i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635896" y="458112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Przygotował: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771800" y="332656"/>
            <a:ext cx="34652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Cóż to jest?</a:t>
            </a:r>
            <a:endParaRPr lang="pl-PL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971600" y="162880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b="1" dirty="0" smtClean="0"/>
              <a:t>Rozkład Benforda</a:t>
            </a:r>
            <a:r>
              <a:rPr lang="pl-PL" dirty="0" smtClean="0"/>
              <a:t> to rozkład prawdopodobieństwa występowania określonej pierwszej cyfry w wielu rzeczywistych danych statystycznych, np. dotyczących powierzchni jezior w Polsce, danych z rocznika statystycznego, wartościach stałych </a:t>
            </a:r>
            <a:r>
              <a:rPr lang="pl-PL" dirty="0" smtClean="0"/>
              <a:t>fizycznych itp.</a:t>
            </a:r>
            <a:endParaRPr lang="pl-PL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555776" y="3861048"/>
            <a:ext cx="505779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Prawdopodobieństwo wystąpienia cyfry  „k”    to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1988" y="46038"/>
            <a:ext cx="85725" cy="133350"/>
          </a:xfrm>
          <a:prstGeom prst="rect">
            <a:avLst/>
          </a:prstGeom>
          <a:noFill/>
        </p:spPr>
      </p:pic>
      <p:pic>
        <p:nvPicPr>
          <p:cNvPr id="19459" name="Picture 3" descr="P_k = \log_{10}\frac{k+1}{k}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797152"/>
            <a:ext cx="2768660" cy="8225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691680" y="620688"/>
            <a:ext cx="27340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Odkrycie</a:t>
            </a:r>
            <a:endParaRPr lang="pl-PL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11560" y="2276872"/>
            <a:ext cx="47525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Za autora tego prawa uważa się  Franka Alberta Benforda, amerykańskiego inżyniera, elektrotechnika i fizyka, żyjącego na przełomie XIX i XX wieku.  Jednak odkrycie owego prawa było tylko kontynuacją prac niejakiego Simona Newcomba, kanadyjskiego astronoma i matematyka z XIX wieku.  Swojej obserwacji dokonał w 1881 roku. </a:t>
            </a:r>
            <a:r>
              <a:rPr lang="pl-PL" dirty="0" smtClean="0"/>
              <a:t>Więc teoretycznie to prawo powinno zwać się „prawem Newcomba”</a:t>
            </a:r>
            <a:endParaRPr lang="pl-PL" dirty="0"/>
          </a:p>
        </p:txBody>
      </p:sp>
      <p:pic>
        <p:nvPicPr>
          <p:cNvPr id="3074" name="Picture 2" descr="http://www.s9.com/images/portraits/2429_Benford-Fran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04664"/>
            <a:ext cx="1781175" cy="2390775"/>
          </a:xfrm>
          <a:prstGeom prst="rect">
            <a:avLst/>
          </a:prstGeom>
          <a:noFill/>
        </p:spPr>
      </p:pic>
      <p:pic>
        <p:nvPicPr>
          <p:cNvPr id="3076" name="Picture 4" descr="http://www.physics.csbsju.edu/astro/newcomb/Newcomb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3573016"/>
            <a:ext cx="2332509" cy="29299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475656" y="260648"/>
            <a:ext cx="63260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Okoliczności odkrycia</a:t>
            </a:r>
            <a:endParaRPr lang="pl-PL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1043608" y="162880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800" dirty="0" smtClean="0"/>
              <a:t>Matematyk odkrył to prawo na </a:t>
            </a:r>
            <a:r>
              <a:rPr lang="pl-PL" sz="2800" b="1" dirty="0" smtClean="0"/>
              <a:t>tablicach logarytmicznych</a:t>
            </a:r>
            <a:r>
              <a:rPr lang="pl-PL" sz="2800" dirty="0" smtClean="0"/>
              <a:t>, zauważył, iż strony z mniejszymi wartościami są bardziej zużyte od stron z dużymi wartościami</a:t>
            </a:r>
            <a:r>
              <a:rPr lang="pl-PL" sz="2800" dirty="0" smtClean="0"/>
              <a:t>.</a:t>
            </a:r>
            <a:endParaRPr lang="pl-PL" sz="2800" dirty="0"/>
          </a:p>
        </p:txBody>
      </p:sp>
      <p:pic>
        <p:nvPicPr>
          <p:cNvPr id="18434" name="Picture 2" descr="http://t1.gstatic.com/images?q=tbn:ANd9GcRh--pWI4_XVRuqtS2TxcQQEC_lIXHlPGc1LBQpPjL_72dyYDJEzuT9LkH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01008"/>
            <a:ext cx="4085059" cy="31719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95536" y="476672"/>
            <a:ext cx="41142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Zastosowanie</a:t>
            </a:r>
            <a:endParaRPr lang="pl-PL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323528" y="170080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 smtClean="0"/>
              <a:t>Rozkład Benforda jest stosowany do sprawdzania poprawności zeznań podatkowych bądź defraudacji, gdyż ludzie wpisując liczby tak, żeby wydawały się przypadkowe, nie są świadomi, </a:t>
            </a:r>
            <a:r>
              <a:rPr lang="pl-PL" dirty="0" smtClean="0"/>
              <a:t>że niektóre cyfry, występują na początku z większą częstotliwością niż inne.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3347864" y="4437112"/>
            <a:ext cx="5544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Dzięki  prawu Benforda odkryte zostały </a:t>
            </a:r>
            <a:r>
              <a:rPr lang="pl-PL" dirty="0" smtClean="0"/>
              <a:t>liczne przekręty Jamesa Nelsona, głównego księgowego i zarządzającego </a:t>
            </a:r>
            <a:r>
              <a:rPr lang="pl-PL" dirty="0" smtClean="0"/>
              <a:t>amerykańskiej sieci banków. Prawo te służy obecnie do wykrywania ewentualnych oszustwach związanych na przykład z wyborami prezydenckimi  itp..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971600" y="0"/>
            <a:ext cx="713150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Częstość </a:t>
            </a:r>
            <a:r>
              <a:rPr lang="pl-PL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występowania </a:t>
            </a:r>
            <a:endParaRPr lang="pl-PL" sz="54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pl-PL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cyfr </a:t>
            </a:r>
            <a:r>
              <a:rPr lang="pl-PL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na pierwszej pozycji</a:t>
            </a:r>
          </a:p>
          <a:p>
            <a:pPr algn="ctr"/>
            <a:endParaRPr lang="pl-PL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95536" y="2132856"/>
          <a:ext cx="2592288" cy="3931920"/>
        </p:xfrm>
        <a:graphic>
          <a:graphicData uri="http://schemas.openxmlformats.org/drawingml/2006/table">
            <a:tbl>
              <a:tblPr/>
              <a:tblGrid>
                <a:gridCol w="1296144"/>
                <a:gridCol w="1296144"/>
              </a:tblGrid>
              <a:tr h="640080">
                <a:tc>
                  <a:txBody>
                    <a:bodyPr/>
                    <a:lstStyle/>
                    <a:p>
                      <a:r>
                        <a:rPr lang="pl-PL"/>
                        <a:t>Pierwsza cyfra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/>
                        <a:t>Częstość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154">
                <a:tc>
                  <a:txBody>
                    <a:bodyPr/>
                    <a:lstStyle/>
                    <a:p>
                      <a:r>
                        <a:rPr lang="pl-PL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/>
                        <a:t>30,1%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154">
                <a:tc>
                  <a:txBody>
                    <a:bodyPr/>
                    <a:lstStyle/>
                    <a:p>
                      <a:r>
                        <a:rPr lang="pl-PL"/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/>
                        <a:t>17,6%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154">
                <a:tc>
                  <a:txBody>
                    <a:bodyPr/>
                    <a:lstStyle/>
                    <a:p>
                      <a:r>
                        <a:rPr lang="pl-PL"/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/>
                        <a:t>12,5%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154">
                <a:tc>
                  <a:txBody>
                    <a:bodyPr/>
                    <a:lstStyle/>
                    <a:p>
                      <a:r>
                        <a:rPr lang="pl-PL"/>
                        <a:t>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/>
                        <a:t>9,7%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154">
                <a:tc>
                  <a:txBody>
                    <a:bodyPr/>
                    <a:lstStyle/>
                    <a:p>
                      <a:r>
                        <a:rPr lang="pl-PL"/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/>
                        <a:t>7,9%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154">
                <a:tc>
                  <a:txBody>
                    <a:bodyPr/>
                    <a:lstStyle/>
                    <a:p>
                      <a:r>
                        <a:rPr lang="pl-PL"/>
                        <a:t>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/>
                        <a:t>6,7%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154">
                <a:tc>
                  <a:txBody>
                    <a:bodyPr/>
                    <a:lstStyle/>
                    <a:p>
                      <a:r>
                        <a:rPr lang="pl-PL"/>
                        <a:t>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/>
                        <a:t>5,8%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154">
                <a:tc>
                  <a:txBody>
                    <a:bodyPr/>
                    <a:lstStyle/>
                    <a:p>
                      <a:r>
                        <a:rPr lang="pl-PL"/>
                        <a:t>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/>
                        <a:t>5,1%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154">
                <a:tc>
                  <a:txBody>
                    <a:bodyPr/>
                    <a:lstStyle/>
                    <a:p>
                      <a:r>
                        <a:rPr lang="pl-PL"/>
                        <a:t>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4,6%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7" name="Picture 2" descr="http://1.bp.blogspot.com/_k9WTOZ2ZG-4/TS7IBrTqwvI/AAAAAAAAAbY/ceXchi0i9hI/s1600/wykres.png"/>
          <p:cNvPicPr>
            <a:picLocks noChangeAspect="1" noChangeArrowheads="1"/>
          </p:cNvPicPr>
          <p:nvPr/>
        </p:nvPicPr>
        <p:blipFill>
          <a:blip r:embed="rId2" cstate="print">
            <a:lum bright="-2000" contrast="1000"/>
          </a:blip>
          <a:srcRect/>
          <a:stretch>
            <a:fillRect/>
          </a:stretch>
        </p:blipFill>
        <p:spPr bwMode="auto">
          <a:xfrm>
            <a:off x="4211960" y="3068960"/>
            <a:ext cx="4472496" cy="3221347"/>
          </a:xfrm>
          <a:prstGeom prst="rect">
            <a:avLst/>
          </a:prstGeom>
          <a:blipFill dpi="0" rotWithShape="1">
            <a:blip r:embed="rId3" cstate="print">
              <a:alphaModFix amt="99000"/>
            </a:blip>
            <a:srcRect/>
            <a:tile tx="0" ty="0" sx="100000" sy="100000" flip="none" algn="tl"/>
          </a:blip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691680" y="404664"/>
            <a:ext cx="61906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 teraz pora na mały przykład…</a:t>
            </a:r>
            <a:endParaRPr lang="pl-PL" sz="3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187624" y="1412776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Wpłacamy 1000 zł do banku na oprocentowanie 10 %.</a:t>
            </a:r>
          </a:p>
          <a:p>
            <a:r>
              <a:rPr lang="pl-PL" dirty="0" smtClean="0"/>
              <a:t>Po roku na koncie mamy już 1100zł, i tak przez kolejne 50 lat. 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11560" y="2132856"/>
          <a:ext cx="720080" cy="4450832"/>
        </p:xfrm>
        <a:graphic>
          <a:graphicData uri="http://schemas.openxmlformats.org/drawingml/2006/table">
            <a:tbl>
              <a:tblPr/>
              <a:tblGrid>
                <a:gridCol w="720080"/>
              </a:tblGrid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1210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40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1331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1464,1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1610,51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1771,561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1948,7171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2143,5888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2357,9477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2593,7425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2853,1167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3138,4284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3452,2712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3797,4983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4177,2482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4594,973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5054,4703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5559,9173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6115,909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6727,4999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7400,2499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8140,2749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8954,3024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9849,7327</a:t>
                      </a:r>
                    </a:p>
                  </a:txBody>
                  <a:tcPr marL="8128" marR="8128" marT="8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619672" y="2132856"/>
          <a:ext cx="864096" cy="4561830"/>
        </p:xfrm>
        <a:graphic>
          <a:graphicData uri="http://schemas.openxmlformats.org/drawingml/2006/table">
            <a:tbl>
              <a:tblPr/>
              <a:tblGrid>
                <a:gridCol w="864096"/>
              </a:tblGrid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10834,706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11918,177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13109,994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14420,994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15863,093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17449,402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19194,342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21113,777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23225,154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25547,67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28102,437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30912,681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34003,949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37404,343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41144,778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45259,256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49785,181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54763,699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60240,069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66264,076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72890,484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80179,532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88197,485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97017,234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106718,96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117390,85</a:t>
                      </a:r>
                    </a:p>
                  </a:txBody>
                  <a:tcPr marL="7815" marR="7815" marT="78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3" name="pole tekstowe 12"/>
          <p:cNvSpPr txBox="1"/>
          <p:nvPr/>
        </p:nvSpPr>
        <p:spPr>
          <a:xfrm>
            <a:off x="3275856" y="2636912"/>
            <a:ext cx="3600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1</a:t>
            </a:r>
            <a:endParaRPr lang="pl-PL" sz="1200" dirty="0" smtClean="0"/>
          </a:p>
          <a:p>
            <a:r>
              <a:rPr lang="pl-PL" sz="1200" dirty="0" smtClean="0"/>
              <a:t>1</a:t>
            </a:r>
          </a:p>
          <a:p>
            <a:r>
              <a:rPr lang="pl-PL" sz="1200" dirty="0" smtClean="0"/>
              <a:t>1</a:t>
            </a:r>
          </a:p>
          <a:p>
            <a:r>
              <a:rPr lang="pl-PL" sz="1200" dirty="0" smtClean="0"/>
              <a:t>1</a:t>
            </a:r>
          </a:p>
          <a:p>
            <a:r>
              <a:rPr lang="pl-PL" sz="1200" dirty="0" smtClean="0"/>
              <a:t>1</a:t>
            </a:r>
          </a:p>
          <a:p>
            <a:r>
              <a:rPr lang="pl-PL" sz="1200" dirty="0" smtClean="0"/>
              <a:t>1</a:t>
            </a:r>
          </a:p>
          <a:p>
            <a:r>
              <a:rPr lang="pl-PL" sz="1200" dirty="0" smtClean="0"/>
              <a:t>1</a:t>
            </a:r>
          </a:p>
          <a:p>
            <a:r>
              <a:rPr lang="pl-PL" sz="1200" dirty="0" smtClean="0"/>
              <a:t>1</a:t>
            </a:r>
          </a:p>
          <a:p>
            <a:r>
              <a:rPr lang="pl-PL" sz="1200" dirty="0" smtClean="0"/>
              <a:t>2</a:t>
            </a:r>
          </a:p>
          <a:p>
            <a:r>
              <a:rPr lang="pl-PL" sz="1200" dirty="0" smtClean="0"/>
              <a:t>2</a:t>
            </a:r>
          </a:p>
          <a:p>
            <a:r>
              <a:rPr lang="pl-PL" sz="1200" dirty="0" smtClean="0"/>
              <a:t>2</a:t>
            </a:r>
          </a:p>
          <a:p>
            <a:r>
              <a:rPr lang="pl-PL" sz="1200" dirty="0" smtClean="0"/>
              <a:t>2</a:t>
            </a:r>
          </a:p>
          <a:p>
            <a:r>
              <a:rPr lang="pl-PL" sz="1200" dirty="0" smtClean="0"/>
              <a:t>3</a:t>
            </a:r>
          </a:p>
          <a:p>
            <a:r>
              <a:rPr lang="pl-PL" sz="1200" dirty="0" smtClean="0"/>
              <a:t>3</a:t>
            </a:r>
          </a:p>
          <a:p>
            <a:r>
              <a:rPr lang="pl-PL" sz="1200" dirty="0" smtClean="0"/>
              <a:t>3</a:t>
            </a:r>
          </a:p>
          <a:p>
            <a:r>
              <a:rPr lang="pl-PL" sz="1200" dirty="0" smtClean="0"/>
              <a:t>4</a:t>
            </a:r>
          </a:p>
          <a:p>
            <a:r>
              <a:rPr lang="pl-PL" sz="1200" dirty="0" smtClean="0"/>
              <a:t>4</a:t>
            </a:r>
          </a:p>
          <a:p>
            <a:r>
              <a:rPr lang="pl-PL" sz="1200" dirty="0" smtClean="0"/>
              <a:t>5</a:t>
            </a:r>
          </a:p>
          <a:p>
            <a:r>
              <a:rPr lang="pl-PL" sz="1200" dirty="0" smtClean="0"/>
              <a:t>5</a:t>
            </a:r>
            <a:endParaRPr lang="pl-PL" sz="1200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3707904" y="2636912"/>
            <a:ext cx="36004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6</a:t>
            </a:r>
            <a:endParaRPr lang="pl-PL" sz="1200" dirty="0" smtClean="0"/>
          </a:p>
          <a:p>
            <a:r>
              <a:rPr lang="pl-PL" sz="1200" dirty="0" smtClean="0"/>
              <a:t>6</a:t>
            </a:r>
          </a:p>
          <a:p>
            <a:r>
              <a:rPr lang="pl-PL" sz="1200" dirty="0" smtClean="0"/>
              <a:t>7</a:t>
            </a:r>
          </a:p>
          <a:p>
            <a:r>
              <a:rPr lang="pl-PL" sz="1200" dirty="0" smtClean="0"/>
              <a:t>8</a:t>
            </a:r>
          </a:p>
          <a:p>
            <a:r>
              <a:rPr lang="pl-PL" sz="1200" dirty="0" smtClean="0"/>
              <a:t>8</a:t>
            </a:r>
          </a:p>
          <a:p>
            <a:r>
              <a:rPr lang="pl-PL" sz="1200" dirty="0" smtClean="0"/>
              <a:t>9</a:t>
            </a:r>
          </a:p>
          <a:p>
            <a:r>
              <a:rPr lang="pl-PL" sz="1200" dirty="0" smtClean="0"/>
              <a:t>1</a:t>
            </a:r>
          </a:p>
          <a:p>
            <a:r>
              <a:rPr lang="pl-PL" sz="1200" dirty="0" smtClean="0"/>
              <a:t>1</a:t>
            </a:r>
          </a:p>
          <a:p>
            <a:r>
              <a:rPr lang="pl-PL" sz="1200" dirty="0" smtClean="0"/>
              <a:t>1</a:t>
            </a:r>
          </a:p>
          <a:p>
            <a:r>
              <a:rPr lang="pl-PL" sz="1200" dirty="0" smtClean="0"/>
              <a:t>1</a:t>
            </a:r>
          </a:p>
          <a:p>
            <a:r>
              <a:rPr lang="pl-PL" sz="1200" dirty="0" smtClean="0"/>
              <a:t>1</a:t>
            </a:r>
          </a:p>
          <a:p>
            <a:r>
              <a:rPr lang="pl-PL" sz="1200" dirty="0" smtClean="0"/>
              <a:t>1</a:t>
            </a:r>
          </a:p>
          <a:p>
            <a:r>
              <a:rPr lang="pl-PL" sz="1200" dirty="0" smtClean="0"/>
              <a:t>1</a:t>
            </a:r>
          </a:p>
          <a:p>
            <a:r>
              <a:rPr lang="pl-PL" sz="1200" dirty="0" smtClean="0"/>
              <a:t>2</a:t>
            </a:r>
          </a:p>
          <a:p>
            <a:r>
              <a:rPr lang="pl-PL" sz="1200" dirty="0" smtClean="0"/>
              <a:t>2</a:t>
            </a:r>
          </a:p>
          <a:p>
            <a:r>
              <a:rPr lang="pl-PL" sz="1200" dirty="0" smtClean="0"/>
              <a:t>2</a:t>
            </a:r>
          </a:p>
          <a:p>
            <a:r>
              <a:rPr lang="pl-PL" sz="1200" dirty="0" smtClean="0"/>
              <a:t>2</a:t>
            </a:r>
            <a:endParaRPr lang="pl-PL" sz="1200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4139952" y="2708920"/>
            <a:ext cx="3600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3</a:t>
            </a:r>
          </a:p>
          <a:p>
            <a:r>
              <a:rPr lang="pl-PL" sz="1200" dirty="0" smtClean="0"/>
              <a:t>3</a:t>
            </a:r>
          </a:p>
          <a:p>
            <a:r>
              <a:rPr lang="pl-PL" sz="1200" dirty="0" smtClean="0"/>
              <a:t>3</a:t>
            </a:r>
          </a:p>
          <a:p>
            <a:r>
              <a:rPr lang="pl-PL" sz="1200" dirty="0" smtClean="0"/>
              <a:t>4</a:t>
            </a:r>
          </a:p>
          <a:p>
            <a:r>
              <a:rPr lang="pl-PL" sz="1200" dirty="0" smtClean="0"/>
              <a:t>4</a:t>
            </a:r>
          </a:p>
          <a:p>
            <a:r>
              <a:rPr lang="pl-PL" sz="1200" dirty="0" smtClean="0"/>
              <a:t>4</a:t>
            </a:r>
          </a:p>
          <a:p>
            <a:r>
              <a:rPr lang="pl-PL" sz="1200" dirty="0" smtClean="0"/>
              <a:t>5</a:t>
            </a:r>
          </a:p>
          <a:p>
            <a:r>
              <a:rPr lang="pl-PL" sz="1200" dirty="0" smtClean="0"/>
              <a:t>6</a:t>
            </a:r>
          </a:p>
          <a:p>
            <a:r>
              <a:rPr lang="pl-PL" sz="1200" dirty="0" smtClean="0"/>
              <a:t>6</a:t>
            </a:r>
          </a:p>
          <a:p>
            <a:r>
              <a:rPr lang="pl-PL" sz="1200" dirty="0" smtClean="0"/>
              <a:t>7</a:t>
            </a:r>
          </a:p>
          <a:p>
            <a:r>
              <a:rPr lang="pl-PL" sz="1200" dirty="0" smtClean="0"/>
              <a:t>8</a:t>
            </a:r>
          </a:p>
          <a:p>
            <a:r>
              <a:rPr lang="pl-PL" sz="1200" dirty="0" smtClean="0"/>
              <a:t>8</a:t>
            </a:r>
          </a:p>
          <a:p>
            <a:r>
              <a:rPr lang="pl-PL" sz="1200" dirty="0" smtClean="0"/>
              <a:t>9</a:t>
            </a:r>
          </a:p>
          <a:p>
            <a:r>
              <a:rPr lang="pl-PL" sz="1200" dirty="0" smtClean="0"/>
              <a:t>1</a:t>
            </a:r>
          </a:p>
          <a:p>
            <a:r>
              <a:rPr lang="pl-PL" sz="1200" dirty="0" smtClean="0"/>
              <a:t>1</a:t>
            </a:r>
          </a:p>
          <a:p>
            <a:endParaRPr lang="pl-PL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6660232" y="3356992"/>
            <a:ext cx="17281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1-17 </a:t>
            </a:r>
            <a:r>
              <a:rPr lang="pl-PL" dirty="0" smtClean="0"/>
              <a:t>    </a:t>
            </a:r>
            <a:r>
              <a:rPr lang="pl-PL" dirty="0" smtClean="0"/>
              <a:t>34%</a:t>
            </a:r>
          </a:p>
          <a:p>
            <a:r>
              <a:rPr lang="pl-PL" dirty="0" smtClean="0"/>
              <a:t>2-8        16%</a:t>
            </a:r>
            <a:endParaRPr lang="pl-PL" dirty="0" smtClean="0"/>
          </a:p>
          <a:p>
            <a:r>
              <a:rPr lang="pl-PL" dirty="0" smtClean="0"/>
              <a:t>3-6    </a:t>
            </a:r>
            <a:r>
              <a:rPr lang="pl-PL" dirty="0" smtClean="0"/>
              <a:t>    12%</a:t>
            </a:r>
            <a:endParaRPr lang="pl-PL" dirty="0" smtClean="0"/>
          </a:p>
          <a:p>
            <a:r>
              <a:rPr lang="pl-PL" dirty="0" smtClean="0"/>
              <a:t>4-5    </a:t>
            </a:r>
            <a:r>
              <a:rPr lang="pl-PL" dirty="0" smtClean="0"/>
              <a:t>    10%</a:t>
            </a:r>
            <a:endParaRPr lang="pl-PL" dirty="0" smtClean="0"/>
          </a:p>
          <a:p>
            <a:r>
              <a:rPr lang="pl-PL" dirty="0" smtClean="0"/>
              <a:t>5-3     </a:t>
            </a:r>
            <a:r>
              <a:rPr lang="pl-PL" dirty="0" smtClean="0"/>
              <a:t>    6%</a:t>
            </a:r>
            <a:endParaRPr lang="pl-PL" dirty="0" smtClean="0"/>
          </a:p>
          <a:p>
            <a:r>
              <a:rPr lang="pl-PL" dirty="0" smtClean="0"/>
              <a:t>6-4   </a:t>
            </a:r>
            <a:r>
              <a:rPr lang="pl-PL" dirty="0" smtClean="0"/>
              <a:t>      8 %</a:t>
            </a:r>
            <a:endParaRPr lang="pl-PL" dirty="0" smtClean="0"/>
          </a:p>
          <a:p>
            <a:r>
              <a:rPr lang="pl-PL" dirty="0" smtClean="0"/>
              <a:t>7-2    </a:t>
            </a:r>
            <a:r>
              <a:rPr lang="pl-PL" dirty="0" smtClean="0"/>
              <a:t>     4%</a:t>
            </a:r>
            <a:endParaRPr lang="pl-PL" dirty="0" smtClean="0"/>
          </a:p>
          <a:p>
            <a:r>
              <a:rPr lang="pl-PL" dirty="0" smtClean="0"/>
              <a:t>8-4    </a:t>
            </a:r>
            <a:r>
              <a:rPr lang="pl-PL" dirty="0" smtClean="0"/>
              <a:t>     </a:t>
            </a:r>
            <a:r>
              <a:rPr lang="pl-PL" dirty="0" smtClean="0"/>
              <a:t>8 </a:t>
            </a:r>
            <a:r>
              <a:rPr lang="pl-PL" dirty="0" smtClean="0"/>
              <a:t>%</a:t>
            </a:r>
            <a:endParaRPr lang="pl-PL" dirty="0" smtClean="0"/>
          </a:p>
          <a:p>
            <a:r>
              <a:rPr lang="pl-PL" dirty="0" smtClean="0"/>
              <a:t>9-2     </a:t>
            </a:r>
            <a:r>
              <a:rPr lang="pl-PL" dirty="0" smtClean="0"/>
              <a:t>    4 %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13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763688" y="2564904"/>
            <a:ext cx="60002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Dziękuję za uwagę…</a:t>
            </a:r>
            <a:endParaRPr lang="pl-PL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418</Words>
  <Application>Microsoft Office PowerPoint</Application>
  <PresentationFormat>Pokaz na ekranie (4:3)</PresentationFormat>
  <Paragraphs>152</Paragraphs>
  <Slides>8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Joanna Prejs</dc:creator>
  <cp:lastModifiedBy>Joanna Prejs</cp:lastModifiedBy>
  <cp:revision>14</cp:revision>
  <dcterms:created xsi:type="dcterms:W3CDTF">2012-06-03T21:04:08Z</dcterms:created>
  <dcterms:modified xsi:type="dcterms:W3CDTF">2012-06-04T20:16:51Z</dcterms:modified>
</cp:coreProperties>
</file>