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0" r:id="rId3"/>
    <p:sldId id="266" r:id="rId4"/>
    <p:sldId id="261" r:id="rId5"/>
    <p:sldId id="262" r:id="rId6"/>
    <p:sldId id="263" r:id="rId7"/>
    <p:sldId id="264" r:id="rId8"/>
    <p:sldId id="265" r:id="rId9"/>
    <p:sldId id="258" r:id="rId10"/>
    <p:sldId id="259" r:id="rId11"/>
    <p:sldId id="267" r:id="rId12"/>
    <p:sldId id="272" r:id="rId13"/>
    <p:sldId id="273" r:id="rId14"/>
    <p:sldId id="269" r:id="rId15"/>
    <p:sldId id="270" r:id="rId16"/>
    <p:sldId id="271" r:id="rId1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102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B85B2397-D3AC-4E50-965C-B2EBB47EF89A}" type="datetimeFigureOut">
              <a:rPr lang="pl-PL" smtClean="0"/>
              <a:t>2011-10-20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FBAA796-835D-4370-8BBB-9A3BF5A05206}" type="slidenum">
              <a:rPr lang="pl-PL" smtClean="0"/>
              <a:t>‹#›</a:t>
            </a:fld>
            <a:endParaRPr lang="pl-PL"/>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pl-PL" smtClean="0"/>
              <a:t>Kliknij, aby edytować styl</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B85B2397-D3AC-4E50-965C-B2EBB47EF89A}" type="datetimeFigureOut">
              <a:rPr lang="pl-PL" smtClean="0"/>
              <a:t>2011-10-20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FBAA796-835D-4370-8BBB-9A3BF5A05206}"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l-PL" smtClean="0"/>
              <a:t>Kliknij, aby edytować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B85B2397-D3AC-4E50-965C-B2EBB47EF89A}" type="datetimeFigureOut">
              <a:rPr lang="pl-PL" smtClean="0"/>
              <a:t>2011-10-20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FBAA796-835D-4370-8BBB-9A3BF5A05206}"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B85B2397-D3AC-4E50-965C-B2EBB47EF89A}" type="datetimeFigureOut">
              <a:rPr lang="pl-PL" smtClean="0"/>
              <a:t>2011-10-20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CFBAA796-835D-4370-8BBB-9A3BF5A05206}"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95" name="Title 94"/>
          <p:cNvSpPr>
            <a:spLocks noGrp="1"/>
          </p:cNvSpPr>
          <p:nvPr>
            <p:ph type="title"/>
          </p:nvPr>
        </p:nvSpPr>
        <p:spPr>
          <a:xfrm>
            <a:off x="457200" y="4463568"/>
            <a:ext cx="8305800" cy="1143000"/>
          </a:xfrm>
        </p:spPr>
        <p:txBody>
          <a:bodyPr/>
          <a:lstStyle/>
          <a:p>
            <a:r>
              <a:rPr lang="pl-PL" smtClean="0"/>
              <a:t>Kliknij, aby edytować styl</a:t>
            </a:r>
            <a:endParaRPr lang="en-US"/>
          </a:p>
        </p:txBody>
      </p:sp>
      <p:sp>
        <p:nvSpPr>
          <p:cNvPr id="2" name="Date Placeholder 1"/>
          <p:cNvSpPr>
            <a:spLocks noGrp="1"/>
          </p:cNvSpPr>
          <p:nvPr>
            <p:ph type="dt" sz="half" idx="10"/>
          </p:nvPr>
        </p:nvSpPr>
        <p:spPr/>
        <p:txBody>
          <a:bodyPr/>
          <a:lstStyle/>
          <a:p>
            <a:fld id="{B85B2397-D3AC-4E50-965C-B2EBB47EF89A}" type="datetimeFigureOut">
              <a:rPr lang="pl-PL" smtClean="0"/>
              <a:t>2011-10-20</a:t>
            </a:fld>
            <a:endParaRPr lang="pl-PL"/>
          </a:p>
        </p:txBody>
      </p:sp>
      <p:sp>
        <p:nvSpPr>
          <p:cNvPr id="91" name="Footer Placeholder 90"/>
          <p:cNvSpPr>
            <a:spLocks noGrp="1"/>
          </p:cNvSpPr>
          <p:nvPr>
            <p:ph type="ftr" sz="quarter" idx="11"/>
          </p:nvPr>
        </p:nvSpPr>
        <p:spPr/>
        <p:txBody>
          <a:bodyPr/>
          <a:lstStyle/>
          <a:p>
            <a:endParaRPr lang="pl-PL"/>
          </a:p>
        </p:txBody>
      </p:sp>
      <p:sp>
        <p:nvSpPr>
          <p:cNvPr id="92" name="Slide Number Placeholder 91"/>
          <p:cNvSpPr>
            <a:spLocks noGrp="1"/>
          </p:cNvSpPr>
          <p:nvPr>
            <p:ph type="sldNum" sz="quarter" idx="12"/>
          </p:nvPr>
        </p:nvSpPr>
        <p:spPr/>
        <p:txBody>
          <a:bodyPr/>
          <a:lstStyle/>
          <a:p>
            <a:fld id="{CFBAA796-835D-4370-8BBB-9A3BF5A05206}"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Date Placeholder 4"/>
          <p:cNvSpPr>
            <a:spLocks noGrp="1"/>
          </p:cNvSpPr>
          <p:nvPr>
            <p:ph type="dt" sz="half" idx="10"/>
          </p:nvPr>
        </p:nvSpPr>
        <p:spPr/>
        <p:txBody>
          <a:bodyPr/>
          <a:lstStyle/>
          <a:p>
            <a:fld id="{B85B2397-D3AC-4E50-965C-B2EBB47EF89A}" type="datetimeFigureOut">
              <a:rPr lang="pl-PL" smtClean="0"/>
              <a:t>2011-10-20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CFBAA796-835D-4370-8BBB-9A3BF5A05206}"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smtClean="0"/>
              <a:t>Kliknij, aby edytować styl</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Date Placeholder 6"/>
          <p:cNvSpPr>
            <a:spLocks noGrp="1"/>
          </p:cNvSpPr>
          <p:nvPr>
            <p:ph type="dt" sz="half" idx="10"/>
          </p:nvPr>
        </p:nvSpPr>
        <p:spPr/>
        <p:txBody>
          <a:bodyPr/>
          <a:lstStyle/>
          <a:p>
            <a:fld id="{B85B2397-D3AC-4E50-965C-B2EBB47EF89A}" type="datetimeFigureOut">
              <a:rPr lang="pl-PL" smtClean="0"/>
              <a:t>2011-10-20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CFBAA796-835D-4370-8BBB-9A3BF5A05206}"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Date Placeholder 2"/>
          <p:cNvSpPr>
            <a:spLocks noGrp="1"/>
          </p:cNvSpPr>
          <p:nvPr>
            <p:ph type="dt" sz="half" idx="10"/>
          </p:nvPr>
        </p:nvSpPr>
        <p:spPr/>
        <p:txBody>
          <a:bodyPr/>
          <a:lstStyle/>
          <a:p>
            <a:fld id="{B85B2397-D3AC-4E50-965C-B2EBB47EF89A}" type="datetimeFigureOut">
              <a:rPr lang="pl-PL" smtClean="0"/>
              <a:t>2011-10-20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CFBAA796-835D-4370-8BBB-9A3BF5A05206}"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5B2397-D3AC-4E50-965C-B2EBB47EF89A}" type="datetimeFigureOut">
              <a:rPr lang="pl-PL" smtClean="0"/>
              <a:t>2011-10-20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CFBAA796-835D-4370-8BBB-9A3BF5A05206}"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B85B2397-D3AC-4E50-965C-B2EBB47EF89A}" type="datetimeFigureOut">
              <a:rPr lang="pl-PL" smtClean="0"/>
              <a:t>2011-10-20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CFBAA796-835D-4370-8BBB-9A3BF5A05206}" type="slidenum">
              <a:rPr lang="pl-PL" smtClean="0"/>
              <a:t>‹#›</a:t>
            </a:fld>
            <a:endParaRPr lang="pl-PL"/>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pl-PL" smtClean="0"/>
              <a:t>Kliknij, aby edytować styl</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a:p>
        </p:txBody>
      </p:sp>
      <p:sp>
        <p:nvSpPr>
          <p:cNvPr id="5" name="Date Placeholder 4"/>
          <p:cNvSpPr>
            <a:spLocks noGrp="1"/>
          </p:cNvSpPr>
          <p:nvPr>
            <p:ph type="dt" sz="half" idx="10"/>
          </p:nvPr>
        </p:nvSpPr>
        <p:spPr/>
        <p:txBody>
          <a:bodyPr/>
          <a:lstStyle/>
          <a:p>
            <a:fld id="{B85B2397-D3AC-4E50-965C-B2EBB47EF89A}" type="datetimeFigureOut">
              <a:rPr lang="pl-PL" smtClean="0"/>
              <a:t>2011-10-20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CFBAA796-835D-4370-8BBB-9A3BF5A05206}" type="slidenum">
              <a:rPr lang="pl-PL" smtClean="0"/>
              <a:t>‹#›</a:t>
            </a:fld>
            <a:endParaRPr lang="pl-PL"/>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pl-PL" smtClean="0"/>
              <a:t>Kliknij, aby edytować styl</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pl-PL" smtClean="0"/>
              <a:t>Kliknij, aby edytować styl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B85B2397-D3AC-4E50-965C-B2EBB47EF89A}" type="datetimeFigureOut">
              <a:rPr lang="pl-PL" smtClean="0"/>
              <a:t>2011-10-20</a:t>
            </a:fld>
            <a:endParaRPr lang="pl-PL"/>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pl-PL"/>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CFBAA796-835D-4370-8BBB-9A3BF5A05206}" type="slidenum">
              <a:rPr lang="pl-PL" smtClean="0"/>
              <a:t>‹#›</a:t>
            </a:fld>
            <a:endParaRPr lang="pl-PL"/>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hyperlink" Target="//upload.wikimedia.org/wikipedia/commons/d/d5/Thales_theorem_1.png" TargetMode="External"/><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hyperlink" Target="http://pl.wikibooks.org/wiki/Plik:Thales_theorem_7.png" TargetMode="External"/><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95536" y="476672"/>
            <a:ext cx="8568952" cy="2800767"/>
          </a:xfrm>
          <a:prstGeom prst="rect">
            <a:avLst/>
          </a:prstGeom>
          <a:noFill/>
        </p:spPr>
        <p:txBody>
          <a:bodyPr wrap="square" lIns="91440" tIns="45720" rIns="91440" bIns="45720">
            <a:spAutoFit/>
          </a:bodyPr>
          <a:lstStyle/>
          <a:p>
            <a:pPr algn="ctr"/>
            <a:r>
              <a:rPr lang="pl-PL" sz="88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Twierdzenie</a:t>
            </a:r>
          </a:p>
          <a:p>
            <a:pPr algn="ctr"/>
            <a:r>
              <a:rPr lang="pl-PL" sz="88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Talesa</a:t>
            </a:r>
            <a:endParaRPr lang="pl-PL" sz="88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3" name="Prostokąt 2"/>
          <p:cNvSpPr/>
          <p:nvPr/>
        </p:nvSpPr>
        <p:spPr>
          <a:xfrm>
            <a:off x="2700412" y="5517232"/>
            <a:ext cx="6264696" cy="1077218"/>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pl-PL" sz="32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Przygotowała Marysia </a:t>
            </a:r>
            <a:r>
              <a:rPr lang="pl-PL" sz="3200" b="1" cap="none" spc="0" dirty="0" err="1"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Wołyniak</a:t>
            </a:r>
            <a:endParaRPr lang="pl-PL" sz="32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a:p>
            <a:pPr algn="ctr"/>
            <a:endParaRPr lang="pl-PL" sz="32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pic>
        <p:nvPicPr>
          <p:cNvPr id="4" name="Picture 2" descr="Tales z Milet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239938"/>
            <a:ext cx="3157388" cy="42362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62205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wój pionowy 5"/>
          <p:cNvSpPr/>
          <p:nvPr/>
        </p:nvSpPr>
        <p:spPr>
          <a:xfrm>
            <a:off x="251520" y="784250"/>
            <a:ext cx="4664625" cy="5153710"/>
          </a:xfrm>
          <a:prstGeom prst="verticalScroll">
            <a:avLst/>
          </a:prstGeom>
          <a:solidFill>
            <a:schemeClr val="tx1"/>
          </a:solidFill>
          <a:ln>
            <a:solidFill>
              <a:schemeClr val="bg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11270" name="Picture 6" descr="Plik:Thales theorem 1.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93436" y="1193944"/>
            <a:ext cx="4632378" cy="456881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7"/>
          <p:cNvSpPr>
            <a:spLocks noChangeArrowheads="1"/>
          </p:cNvSpPr>
          <p:nvPr/>
        </p:nvSpPr>
        <p:spPr bwMode="auto">
          <a:xfrm>
            <a:off x="451272" y="225514"/>
            <a:ext cx="782784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b="0" i="0" u="none" strike="noStrike" cap="none" normalizeH="0" baseline="0" dirty="0" smtClean="0">
                <a:ln>
                  <a:noFill/>
                </a:ln>
                <a:solidFill>
                  <a:schemeClr val="tx1"/>
                </a:solidFill>
                <a:effectLst/>
                <a:latin typeface="Arial" pitchFamily="34" charset="0"/>
                <a:cs typeface="Arial" pitchFamily="34" charset="0"/>
              </a:rPr>
              <a:t>Dla kąta z wierzchołkiem w punkcie A, jak na rysunku, zachodzi </a:t>
            </a:r>
            <a:r>
              <a:rPr kumimoji="0" lang="pl-PL" b="0" i="0" u="none" strike="noStrike" cap="none" normalizeH="0" baseline="0" dirty="0" err="1" smtClean="0">
                <a:ln>
                  <a:noFill/>
                </a:ln>
                <a:solidFill>
                  <a:schemeClr val="tx1"/>
                </a:solidFill>
                <a:effectLst/>
                <a:latin typeface="Arial" pitchFamily="34" charset="0"/>
                <a:cs typeface="Arial" pitchFamily="34" charset="0"/>
              </a:rPr>
              <a:t>zaleźność</a:t>
            </a:r>
            <a:r>
              <a:rPr kumimoji="0" lang="pl-PL" b="0" i="0" u="none" strike="noStrike" cap="none" normalizeH="0" baseline="0" dirty="0" smtClean="0">
                <a:ln>
                  <a:noFill/>
                </a:ln>
                <a:solidFill>
                  <a:schemeClr val="tx1"/>
                </a:solidFill>
                <a:effectLst/>
                <a:latin typeface="Arial" pitchFamily="34" charset="0"/>
                <a:cs typeface="Arial" pitchFamily="34" charset="0"/>
              </a:rPr>
              <a:t>:</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pl-PL" b="0" i="0" u="none" strike="noStrike" cap="none" normalizeH="0" baseline="0" dirty="0" smtClean="0">
                <a:ln>
                  <a:noFill/>
                </a:ln>
                <a:solidFill>
                  <a:schemeClr val="tx1"/>
                </a:solidFill>
                <a:effectLst/>
                <a:latin typeface="Arial" pitchFamily="34" charset="0"/>
                <a:cs typeface="Arial" pitchFamily="34" charset="0"/>
              </a:rPr>
              <a:t>  </a:t>
            </a:r>
          </a:p>
        </p:txBody>
      </p:sp>
      <p:pic>
        <p:nvPicPr>
          <p:cNvPr id="11272" name="Picture 8" descr="\frac{|AD|}{|AE|}=\frac{|DB|}{|EC|}=\frac{|AB|}{|A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2777" y="1417216"/>
            <a:ext cx="3262109" cy="815529"/>
          </a:xfrm>
          <a:prstGeom prst="rect">
            <a:avLst/>
          </a:prstGeom>
          <a:noFill/>
          <a:extLst>
            <a:ext uri="{909E8E84-426E-40DD-AFC4-6F175D3DCCD1}">
              <a14:hiddenFill xmlns:a14="http://schemas.microsoft.com/office/drawing/2010/main">
                <a:solidFill>
                  <a:srgbClr val="FFFFFF"/>
                </a:solidFill>
              </a14:hiddenFill>
            </a:ext>
          </a:extLst>
        </p:spPr>
      </p:pic>
      <p:pic>
        <p:nvPicPr>
          <p:cNvPr id="11273" name="Picture 9" descr="\frac{|AE|}{|EC|}=\frac{|AD|}{|DB|}"/>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03648" y="3609348"/>
            <a:ext cx="2106294" cy="853412"/>
          </a:xfrm>
          <a:prstGeom prst="rect">
            <a:avLst/>
          </a:prstGeom>
          <a:noFill/>
          <a:extLst>
            <a:ext uri="{909E8E84-426E-40DD-AFC4-6F175D3DCCD1}">
              <a14:hiddenFill xmlns:a14="http://schemas.microsoft.com/office/drawing/2010/main">
                <a:solidFill>
                  <a:srgbClr val="FFFFFF"/>
                </a:solidFill>
              </a14:hiddenFill>
            </a:ext>
          </a:extLst>
        </p:spPr>
      </p:pic>
      <p:pic>
        <p:nvPicPr>
          <p:cNvPr id="11274" name="Picture 10" descr="\frac{|AE|}{|AC|}=\frac{|AD|}{|AB|}"/>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47398" y="4725144"/>
            <a:ext cx="2095894" cy="864096"/>
          </a:xfrm>
          <a:prstGeom prst="rect">
            <a:avLst/>
          </a:prstGeom>
          <a:noFill/>
          <a:extLst>
            <a:ext uri="{909E8E84-426E-40DD-AFC4-6F175D3DCCD1}">
              <a14:hiddenFill xmlns:a14="http://schemas.microsoft.com/office/drawing/2010/main">
                <a:solidFill>
                  <a:srgbClr val="FFFFFF"/>
                </a:solidFill>
              </a14:hiddenFill>
            </a:ext>
          </a:extLst>
        </p:spPr>
      </p:pic>
      <p:pic>
        <p:nvPicPr>
          <p:cNvPr id="11275" name="Picture 11" descr="\frac{|AC|}{|EC|}=\frac{|AB|}{|DB|}"/>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03648" y="2480522"/>
            <a:ext cx="2183394" cy="884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78625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95536" y="1052736"/>
            <a:ext cx="8352928" cy="3539430"/>
          </a:xfrm>
          <a:prstGeom prst="rect">
            <a:avLst/>
          </a:prstGeom>
        </p:spPr>
        <p:txBody>
          <a:bodyPr wrap="square">
            <a:spAutoFit/>
          </a:bodyPr>
          <a:lstStyle/>
          <a:p>
            <a:r>
              <a:rPr lang="pl-PL" sz="3200" b="1" dirty="0"/>
              <a:t>Co to znaczy proporcjonalne? </a:t>
            </a:r>
          </a:p>
          <a:p>
            <a:endParaRPr lang="pl-PL" sz="3200" dirty="0" smtClean="0"/>
          </a:p>
          <a:p>
            <a:r>
              <a:rPr lang="pl-PL" sz="3200" dirty="0" smtClean="0"/>
              <a:t>Proporcja </a:t>
            </a:r>
            <a:r>
              <a:rPr lang="pl-PL" sz="3200" dirty="0"/>
              <a:t>to równość dwóch stosunków (ilorazów) – postaci: </a:t>
            </a:r>
            <a:endParaRPr lang="pl-PL" sz="3200" dirty="0" smtClean="0"/>
          </a:p>
          <a:p>
            <a:r>
              <a:rPr lang="pl-PL" sz="3200" dirty="0" smtClean="0"/>
              <a:t>                      a : b </a:t>
            </a:r>
            <a:r>
              <a:rPr lang="pl-PL" sz="3200" dirty="0"/>
              <a:t>= </a:t>
            </a:r>
            <a:r>
              <a:rPr lang="pl-PL" sz="3200" dirty="0" smtClean="0"/>
              <a:t>c : d</a:t>
            </a:r>
            <a:r>
              <a:rPr lang="pl-PL" sz="3200" dirty="0"/>
              <a:t>, </a:t>
            </a:r>
            <a:endParaRPr lang="pl-PL" sz="3200" dirty="0" smtClean="0"/>
          </a:p>
          <a:p>
            <a:endParaRPr lang="pl-PL" sz="3200" dirty="0" smtClean="0"/>
          </a:p>
          <a:p>
            <a:r>
              <a:rPr lang="pl-PL" sz="3200" dirty="0" smtClean="0"/>
              <a:t>czyli</a:t>
            </a:r>
            <a:r>
              <a:rPr lang="pl-PL" sz="3200" dirty="0"/>
              <a:t>: </a:t>
            </a:r>
            <a:r>
              <a:rPr lang="pl-PL" sz="3200" dirty="0" smtClean="0"/>
              <a:t>     </a:t>
            </a:r>
            <a:r>
              <a:rPr lang="pl-PL" sz="3200" b="1" i="1" dirty="0" smtClean="0"/>
              <a:t>a </a:t>
            </a:r>
            <a:r>
              <a:rPr lang="pl-PL" sz="3200" b="1" i="1" dirty="0"/>
              <a:t>ma się do b tak, jak c do </a:t>
            </a:r>
            <a:r>
              <a:rPr lang="pl-PL" sz="3200" b="1" i="1" dirty="0" smtClean="0"/>
              <a:t>d</a:t>
            </a:r>
            <a:r>
              <a:rPr lang="pl-PL" sz="3200" dirty="0"/>
              <a:t> </a:t>
            </a:r>
          </a:p>
        </p:txBody>
      </p:sp>
      <p:pic>
        <p:nvPicPr>
          <p:cNvPr id="3" name="Picture 2" descr="http://www.interklasa.pl/portal/dokumenty/mat_i_co/tal_pit/tale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0232" y="2822452"/>
            <a:ext cx="1975781" cy="320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20354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Twierdzenie Tales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776" y="1564928"/>
            <a:ext cx="4176464" cy="2890113"/>
          </a:xfrm>
          <a:prstGeom prst="rect">
            <a:avLst/>
          </a:prstGeom>
          <a:noFill/>
          <a:extLst>
            <a:ext uri="{909E8E84-426E-40DD-AFC4-6F175D3DCCD1}">
              <a14:hiddenFill xmlns:a14="http://schemas.microsoft.com/office/drawing/2010/main">
                <a:solidFill>
                  <a:srgbClr val="FFFFFF"/>
                </a:solidFill>
              </a14:hiddenFill>
            </a:ext>
          </a:extLst>
        </p:spPr>
      </p:pic>
      <p:sp>
        <p:nvSpPr>
          <p:cNvPr id="2" name="Prostokąt 1"/>
          <p:cNvSpPr/>
          <p:nvPr/>
        </p:nvSpPr>
        <p:spPr>
          <a:xfrm>
            <a:off x="611560" y="692696"/>
            <a:ext cx="6624736" cy="646331"/>
          </a:xfrm>
          <a:prstGeom prst="rect">
            <a:avLst/>
          </a:prstGeom>
        </p:spPr>
        <p:txBody>
          <a:bodyPr wrap="square">
            <a:spAutoFit/>
          </a:bodyPr>
          <a:lstStyle/>
          <a:p>
            <a:r>
              <a:rPr lang="pl-PL" b="1" dirty="0"/>
              <a:t>Zadanie 1</a:t>
            </a:r>
            <a:r>
              <a:rPr lang="pl-PL" dirty="0"/>
              <a:t/>
            </a:r>
            <a:br>
              <a:rPr lang="pl-PL" dirty="0"/>
            </a:br>
            <a:r>
              <a:rPr lang="pl-PL" dirty="0"/>
              <a:t>Proste m i n są równoległe. Należy obliczyć długość odcinka x. </a:t>
            </a:r>
          </a:p>
        </p:txBody>
      </p:sp>
    </p:spTree>
    <p:extLst>
      <p:ext uri="{BB962C8B-B14F-4D97-AF65-F5344CB8AC3E}">
        <p14:creationId xmlns:p14="http://schemas.microsoft.com/office/powerpoint/2010/main" val="19482012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Twierdzenie Tales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5580" y="3789040"/>
            <a:ext cx="2274292" cy="2195186"/>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Twierdzenie Tales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39952" y="620688"/>
            <a:ext cx="4176464" cy="2890113"/>
          </a:xfrm>
          <a:prstGeom prst="rect">
            <a:avLst/>
          </a:prstGeom>
          <a:noFill/>
          <a:extLst>
            <a:ext uri="{909E8E84-426E-40DD-AFC4-6F175D3DCCD1}">
              <a14:hiddenFill xmlns:a14="http://schemas.microsoft.com/office/drawing/2010/main">
                <a:solidFill>
                  <a:srgbClr val="FFFFFF"/>
                </a:solidFill>
              </a14:hiddenFill>
            </a:ext>
          </a:extLst>
        </p:spPr>
      </p:pic>
      <p:cxnSp>
        <p:nvCxnSpPr>
          <p:cNvPr id="4" name="Łącznik prosty ze strzałką 3"/>
          <p:cNvCxnSpPr/>
          <p:nvPr/>
        </p:nvCxnSpPr>
        <p:spPr>
          <a:xfrm flipV="1">
            <a:off x="1403648" y="2348880"/>
            <a:ext cx="3456384" cy="1656184"/>
          </a:xfrm>
          <a:prstGeom prst="straightConnector1">
            <a:avLst/>
          </a:prstGeom>
          <a:ln>
            <a:solidFill>
              <a:srgbClr val="FF0066"/>
            </a:solidFill>
            <a:tailEnd type="arrow"/>
          </a:ln>
        </p:spPr>
        <p:style>
          <a:lnRef idx="1">
            <a:schemeClr val="accent1"/>
          </a:lnRef>
          <a:fillRef idx="0">
            <a:schemeClr val="accent1"/>
          </a:fillRef>
          <a:effectRef idx="0">
            <a:schemeClr val="accent1"/>
          </a:effectRef>
          <a:fontRef idx="minor">
            <a:schemeClr val="tx1"/>
          </a:fontRef>
        </p:style>
      </p:cxnSp>
      <p:cxnSp>
        <p:nvCxnSpPr>
          <p:cNvPr id="6" name="Łącznik prosty ze strzałką 5"/>
          <p:cNvCxnSpPr/>
          <p:nvPr/>
        </p:nvCxnSpPr>
        <p:spPr>
          <a:xfrm flipV="1">
            <a:off x="1491680" y="2348880"/>
            <a:ext cx="4376464" cy="2160240"/>
          </a:xfrm>
          <a:prstGeom prst="straightConnector1">
            <a:avLst/>
          </a:prstGeom>
          <a:ln>
            <a:solidFill>
              <a:srgbClr val="FF0066"/>
            </a:solidFill>
            <a:tailEnd type="arrow"/>
          </a:ln>
        </p:spPr>
        <p:style>
          <a:lnRef idx="1">
            <a:schemeClr val="accent1"/>
          </a:lnRef>
          <a:fillRef idx="0">
            <a:schemeClr val="accent1"/>
          </a:fillRef>
          <a:effectRef idx="0">
            <a:schemeClr val="accent1"/>
          </a:effectRef>
          <a:fontRef idx="minor">
            <a:schemeClr val="tx1"/>
          </a:fontRef>
        </p:style>
      </p:cxnSp>
      <p:cxnSp>
        <p:nvCxnSpPr>
          <p:cNvPr id="8" name="Łącznik prostoliniowy 7"/>
          <p:cNvCxnSpPr/>
          <p:nvPr/>
        </p:nvCxnSpPr>
        <p:spPr>
          <a:xfrm flipV="1">
            <a:off x="4644008" y="1844824"/>
            <a:ext cx="1008112" cy="792088"/>
          </a:xfrm>
          <a:prstGeom prst="line">
            <a:avLst/>
          </a:prstGeom>
          <a:ln w="50800">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10" name="Łącznik prostoliniowy 9"/>
          <p:cNvCxnSpPr/>
          <p:nvPr/>
        </p:nvCxnSpPr>
        <p:spPr>
          <a:xfrm>
            <a:off x="5616116" y="1844824"/>
            <a:ext cx="504056" cy="792088"/>
          </a:xfrm>
          <a:prstGeom prst="line">
            <a:avLst/>
          </a:prstGeom>
          <a:ln w="50800">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12" name="Łącznik prostoliniowy 11"/>
          <p:cNvCxnSpPr/>
          <p:nvPr/>
        </p:nvCxnSpPr>
        <p:spPr>
          <a:xfrm flipV="1">
            <a:off x="4644008" y="1241624"/>
            <a:ext cx="1761480" cy="1343248"/>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Łącznik prostoliniowy 12"/>
          <p:cNvCxnSpPr/>
          <p:nvPr/>
        </p:nvCxnSpPr>
        <p:spPr>
          <a:xfrm>
            <a:off x="6440388" y="1254820"/>
            <a:ext cx="939924" cy="1382092"/>
          </a:xfrm>
          <a:prstGeom prst="line">
            <a:avLst/>
          </a:prstGeom>
          <a:ln w="508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 name="Łącznik prosty ze strzałką 24"/>
          <p:cNvCxnSpPr/>
          <p:nvPr/>
        </p:nvCxnSpPr>
        <p:spPr>
          <a:xfrm flipV="1">
            <a:off x="2246462" y="2240868"/>
            <a:ext cx="4663888" cy="2270838"/>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6" name="Łącznik prosty ze strzałką 25"/>
          <p:cNvCxnSpPr/>
          <p:nvPr/>
        </p:nvCxnSpPr>
        <p:spPr>
          <a:xfrm flipV="1">
            <a:off x="2449786" y="1700808"/>
            <a:ext cx="3202334" cy="2412268"/>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9" name="Dowolny kształt 28"/>
          <p:cNvSpPr/>
          <p:nvPr/>
        </p:nvSpPr>
        <p:spPr>
          <a:xfrm>
            <a:off x="1682396" y="3810000"/>
            <a:ext cx="856567" cy="647700"/>
          </a:xfrm>
          <a:custGeom>
            <a:avLst/>
            <a:gdLst>
              <a:gd name="connsiteX0" fmla="*/ 743304 w 856567"/>
              <a:gd name="connsiteY0" fmla="*/ 139700 h 647700"/>
              <a:gd name="connsiteX1" fmla="*/ 590904 w 856567"/>
              <a:gd name="connsiteY1" fmla="*/ 50800 h 647700"/>
              <a:gd name="connsiteX2" fmla="*/ 552804 w 856567"/>
              <a:gd name="connsiteY2" fmla="*/ 25400 h 647700"/>
              <a:gd name="connsiteX3" fmla="*/ 476604 w 856567"/>
              <a:gd name="connsiteY3" fmla="*/ 0 h 647700"/>
              <a:gd name="connsiteX4" fmla="*/ 311504 w 856567"/>
              <a:gd name="connsiteY4" fmla="*/ 12700 h 647700"/>
              <a:gd name="connsiteX5" fmla="*/ 184504 w 856567"/>
              <a:gd name="connsiteY5" fmla="*/ 50800 h 647700"/>
              <a:gd name="connsiteX6" fmla="*/ 146404 w 856567"/>
              <a:gd name="connsiteY6" fmla="*/ 63500 h 647700"/>
              <a:gd name="connsiteX7" fmla="*/ 70204 w 856567"/>
              <a:gd name="connsiteY7" fmla="*/ 101600 h 647700"/>
              <a:gd name="connsiteX8" fmla="*/ 44804 w 856567"/>
              <a:gd name="connsiteY8" fmla="*/ 139700 h 647700"/>
              <a:gd name="connsiteX9" fmla="*/ 6704 w 856567"/>
              <a:gd name="connsiteY9" fmla="*/ 177800 h 647700"/>
              <a:gd name="connsiteX10" fmla="*/ 95604 w 856567"/>
              <a:gd name="connsiteY10" fmla="*/ 482600 h 647700"/>
              <a:gd name="connsiteX11" fmla="*/ 133704 w 856567"/>
              <a:gd name="connsiteY11" fmla="*/ 495300 h 647700"/>
              <a:gd name="connsiteX12" fmla="*/ 209904 w 856567"/>
              <a:gd name="connsiteY12" fmla="*/ 546100 h 647700"/>
              <a:gd name="connsiteX13" fmla="*/ 260704 w 856567"/>
              <a:gd name="connsiteY13" fmla="*/ 584200 h 647700"/>
              <a:gd name="connsiteX14" fmla="*/ 336904 w 856567"/>
              <a:gd name="connsiteY14" fmla="*/ 609600 h 647700"/>
              <a:gd name="connsiteX15" fmla="*/ 387704 w 856567"/>
              <a:gd name="connsiteY15" fmla="*/ 622300 h 647700"/>
              <a:gd name="connsiteX16" fmla="*/ 527404 w 856567"/>
              <a:gd name="connsiteY16" fmla="*/ 647700 h 647700"/>
              <a:gd name="connsiteX17" fmla="*/ 705204 w 856567"/>
              <a:gd name="connsiteY17" fmla="*/ 635000 h 647700"/>
              <a:gd name="connsiteX18" fmla="*/ 743304 w 856567"/>
              <a:gd name="connsiteY18" fmla="*/ 609600 h 647700"/>
              <a:gd name="connsiteX19" fmla="*/ 819504 w 856567"/>
              <a:gd name="connsiteY19" fmla="*/ 533400 h 647700"/>
              <a:gd name="connsiteX20" fmla="*/ 832204 w 856567"/>
              <a:gd name="connsiteY20" fmla="*/ 215900 h 647700"/>
              <a:gd name="connsiteX21" fmla="*/ 794104 w 856567"/>
              <a:gd name="connsiteY21" fmla="*/ 190500 h 647700"/>
              <a:gd name="connsiteX22" fmla="*/ 743304 w 856567"/>
              <a:gd name="connsiteY22" fmla="*/ 139700 h 647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56567" h="647700">
                <a:moveTo>
                  <a:pt x="743304" y="139700"/>
                </a:moveTo>
                <a:cubicBezTo>
                  <a:pt x="709437" y="116417"/>
                  <a:pt x="639838" y="83423"/>
                  <a:pt x="590904" y="50800"/>
                </a:cubicBezTo>
                <a:cubicBezTo>
                  <a:pt x="578204" y="42333"/>
                  <a:pt x="566752" y="31599"/>
                  <a:pt x="552804" y="25400"/>
                </a:cubicBezTo>
                <a:cubicBezTo>
                  <a:pt x="528338" y="14526"/>
                  <a:pt x="476604" y="0"/>
                  <a:pt x="476604" y="0"/>
                </a:cubicBezTo>
                <a:cubicBezTo>
                  <a:pt x="421571" y="4233"/>
                  <a:pt x="366322" y="6251"/>
                  <a:pt x="311504" y="12700"/>
                </a:cubicBezTo>
                <a:cubicBezTo>
                  <a:pt x="281841" y="16190"/>
                  <a:pt x="204997" y="43969"/>
                  <a:pt x="184504" y="50800"/>
                </a:cubicBezTo>
                <a:cubicBezTo>
                  <a:pt x="171804" y="55033"/>
                  <a:pt x="157543" y="56074"/>
                  <a:pt x="146404" y="63500"/>
                </a:cubicBezTo>
                <a:cubicBezTo>
                  <a:pt x="97165" y="96326"/>
                  <a:pt x="122784" y="84073"/>
                  <a:pt x="70204" y="101600"/>
                </a:cubicBezTo>
                <a:cubicBezTo>
                  <a:pt x="61737" y="114300"/>
                  <a:pt x="54575" y="127974"/>
                  <a:pt x="44804" y="139700"/>
                </a:cubicBezTo>
                <a:cubicBezTo>
                  <a:pt x="33306" y="153498"/>
                  <a:pt x="8407" y="159920"/>
                  <a:pt x="6704" y="177800"/>
                </a:cubicBezTo>
                <a:cubicBezTo>
                  <a:pt x="-238" y="250690"/>
                  <a:pt x="-24378" y="442606"/>
                  <a:pt x="95604" y="482600"/>
                </a:cubicBezTo>
                <a:lnTo>
                  <a:pt x="133704" y="495300"/>
                </a:lnTo>
                <a:cubicBezTo>
                  <a:pt x="222368" y="583964"/>
                  <a:pt x="124132" y="497088"/>
                  <a:pt x="209904" y="546100"/>
                </a:cubicBezTo>
                <a:cubicBezTo>
                  <a:pt x="228282" y="556602"/>
                  <a:pt x="241772" y="574734"/>
                  <a:pt x="260704" y="584200"/>
                </a:cubicBezTo>
                <a:cubicBezTo>
                  <a:pt x="284651" y="596174"/>
                  <a:pt x="310929" y="603106"/>
                  <a:pt x="336904" y="609600"/>
                </a:cubicBezTo>
                <a:cubicBezTo>
                  <a:pt x="353837" y="613833"/>
                  <a:pt x="370665" y="618514"/>
                  <a:pt x="387704" y="622300"/>
                </a:cubicBezTo>
                <a:cubicBezTo>
                  <a:pt x="440954" y="634133"/>
                  <a:pt x="472261" y="638509"/>
                  <a:pt x="527404" y="647700"/>
                </a:cubicBezTo>
                <a:cubicBezTo>
                  <a:pt x="586671" y="643467"/>
                  <a:pt x="646690" y="645326"/>
                  <a:pt x="705204" y="635000"/>
                </a:cubicBezTo>
                <a:cubicBezTo>
                  <a:pt x="720235" y="632347"/>
                  <a:pt x="731896" y="619741"/>
                  <a:pt x="743304" y="609600"/>
                </a:cubicBezTo>
                <a:cubicBezTo>
                  <a:pt x="770152" y="585735"/>
                  <a:pt x="819504" y="533400"/>
                  <a:pt x="819504" y="533400"/>
                </a:cubicBezTo>
                <a:cubicBezTo>
                  <a:pt x="862559" y="404236"/>
                  <a:pt x="869823" y="413401"/>
                  <a:pt x="832204" y="215900"/>
                </a:cubicBezTo>
                <a:cubicBezTo>
                  <a:pt x="829348" y="200906"/>
                  <a:pt x="807756" y="197326"/>
                  <a:pt x="794104" y="190500"/>
                </a:cubicBezTo>
                <a:cubicBezTo>
                  <a:pt x="766027" y="176461"/>
                  <a:pt x="777171" y="162983"/>
                  <a:pt x="743304" y="139700"/>
                </a:cubicBezTo>
                <a:close/>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0" name="Prostokąt 29"/>
          <p:cNvSpPr/>
          <p:nvPr/>
        </p:nvSpPr>
        <p:spPr>
          <a:xfrm>
            <a:off x="552696" y="436022"/>
            <a:ext cx="1487651" cy="369332"/>
          </a:xfrm>
          <a:prstGeom prst="rect">
            <a:avLst/>
          </a:prstGeom>
        </p:spPr>
        <p:txBody>
          <a:bodyPr wrap="none">
            <a:spAutoFit/>
          </a:bodyPr>
          <a:lstStyle/>
          <a:p>
            <a:r>
              <a:rPr lang="pl-PL" b="1" dirty="0" smtClean="0"/>
              <a:t>Rozwiązanie:</a:t>
            </a:r>
            <a:endParaRPr lang="pl-PL" dirty="0"/>
          </a:p>
        </p:txBody>
      </p:sp>
    </p:spTree>
    <p:extLst>
      <p:ext uri="{BB962C8B-B14F-4D97-AF65-F5344CB8AC3E}">
        <p14:creationId xmlns:p14="http://schemas.microsoft.com/office/powerpoint/2010/main" val="1934584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51520" y="188640"/>
            <a:ext cx="8712968" cy="6494085"/>
          </a:xfrm>
          <a:prstGeom prst="rect">
            <a:avLst/>
          </a:prstGeom>
        </p:spPr>
        <p:txBody>
          <a:bodyPr wrap="square">
            <a:spAutoFit/>
          </a:bodyPr>
          <a:lstStyle/>
          <a:p>
            <a:r>
              <a:rPr lang="pl-PL" sz="3200" b="1" dirty="0"/>
              <a:t>Ciekawostki:</a:t>
            </a:r>
          </a:p>
          <a:p>
            <a:pPr marL="457200" lvl="0" indent="-457200">
              <a:buFont typeface="Arial" pitchFamily="34" charset="0"/>
              <a:buChar char="•"/>
            </a:pPr>
            <a:r>
              <a:rPr lang="pl-PL" sz="3200" dirty="0"/>
              <a:t>Wykorzystując własności trójkątów podobnych obliczał odległości od brzegu okrętów znajdujących się na pełnym morzu</a:t>
            </a:r>
            <a:r>
              <a:rPr lang="pl-PL" sz="3200" dirty="0" smtClean="0"/>
              <a:t>.</a:t>
            </a:r>
          </a:p>
          <a:p>
            <a:pPr marL="457200" lvl="0" indent="-457200">
              <a:buFont typeface="Arial" pitchFamily="34" charset="0"/>
              <a:buChar char="•"/>
            </a:pPr>
            <a:endParaRPr lang="pl-PL" sz="3200" dirty="0"/>
          </a:p>
          <a:p>
            <a:pPr marL="457200" lvl="0" indent="-457200">
              <a:buFont typeface="Arial" pitchFamily="34" charset="0"/>
              <a:buChar char="•"/>
            </a:pPr>
            <a:endParaRPr lang="pl-PL" sz="3200" dirty="0" smtClean="0"/>
          </a:p>
          <a:p>
            <a:pPr marL="457200" lvl="0" indent="-457200">
              <a:buFont typeface="Arial" pitchFamily="34" charset="0"/>
              <a:buChar char="•"/>
            </a:pPr>
            <a:endParaRPr lang="pl-PL" sz="3200" dirty="0"/>
          </a:p>
          <a:p>
            <a:pPr marL="457200" lvl="0" indent="-457200">
              <a:buFont typeface="Arial" pitchFamily="34" charset="0"/>
              <a:buChar char="•"/>
            </a:pPr>
            <a:r>
              <a:rPr lang="pl-PL" sz="3200" dirty="0"/>
              <a:t>Rozdzielił rzekę </a:t>
            </a:r>
            <a:r>
              <a:rPr lang="pl-PL" sz="3200" dirty="0" err="1"/>
              <a:t>Halys</a:t>
            </a:r>
            <a:r>
              <a:rPr lang="pl-PL" sz="3200" dirty="0"/>
              <a:t> (obecnie </a:t>
            </a:r>
            <a:r>
              <a:rPr lang="pl-PL" sz="3200" dirty="0" err="1"/>
              <a:t>Kizilirmak</a:t>
            </a:r>
            <a:r>
              <a:rPr lang="pl-PL" sz="3200" dirty="0"/>
              <a:t>) na dwa rozgałęzienia i w ten sposób spłyciwszy ją umożliwił Krezusowi przeprowadzenie wojsk w bród.</a:t>
            </a:r>
          </a:p>
          <a:p>
            <a:pPr marL="457200" lvl="0" indent="-457200">
              <a:buFont typeface="Arial" pitchFamily="34" charset="0"/>
              <a:buChar char="•"/>
            </a:pPr>
            <a:r>
              <a:rPr lang="pl-PL" sz="3200" dirty="0"/>
              <a:t>Tales nie miał własnych dzieci. Adoptował i wychował dzieci swojej siostry</a:t>
            </a:r>
          </a:p>
        </p:txBody>
      </p:sp>
      <p:pic>
        <p:nvPicPr>
          <p:cNvPr id="4" name="Picture 4" descr="http://spotkania_matematyczne.republika.pl/tale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216" y="1700808"/>
            <a:ext cx="2109508" cy="18928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0321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23528" y="260648"/>
            <a:ext cx="8568952" cy="6001643"/>
          </a:xfrm>
          <a:prstGeom prst="rect">
            <a:avLst/>
          </a:prstGeom>
        </p:spPr>
        <p:txBody>
          <a:bodyPr wrap="square">
            <a:spAutoFit/>
          </a:bodyPr>
          <a:lstStyle/>
          <a:p>
            <a:r>
              <a:rPr lang="pl-PL" sz="3200" b="1" dirty="0"/>
              <a:t>Cytaty: </a:t>
            </a:r>
            <a:endParaRPr lang="pl-PL" sz="3200" b="1" dirty="0" smtClean="0"/>
          </a:p>
          <a:p>
            <a:endParaRPr lang="pl-PL" sz="3200" dirty="0"/>
          </a:p>
          <a:p>
            <a:pPr marL="457200" lvl="0" indent="-457200">
              <a:buFont typeface="Wingdings" pitchFamily="2" charset="2"/>
              <a:buChar char="ü"/>
            </a:pPr>
            <a:r>
              <a:rPr lang="pl-PL" sz="3200" dirty="0"/>
              <a:t>Początkiem wszechrzeczy jest woda.</a:t>
            </a:r>
          </a:p>
          <a:p>
            <a:pPr marL="457200" lvl="0" indent="-457200">
              <a:buFont typeface="Wingdings" pitchFamily="2" charset="2"/>
              <a:buChar char="ü"/>
            </a:pPr>
            <a:r>
              <a:rPr lang="pl-PL" sz="3200" dirty="0"/>
              <a:t>Najsilniejszą rzeczą jest konieczność, wszystkim bowiem rządzi.</a:t>
            </a:r>
          </a:p>
          <a:p>
            <a:pPr marL="457200" lvl="0" indent="-457200">
              <a:buFont typeface="Wingdings" pitchFamily="2" charset="2"/>
              <a:buChar char="ü"/>
            </a:pPr>
            <a:r>
              <a:rPr lang="pl-PL" sz="3200" dirty="0"/>
              <a:t>Człowieka ocenia się wedle pieniędzy: nikt, kto biedny, nie cieszy się szacunkiem.</a:t>
            </a:r>
          </a:p>
          <a:p>
            <a:pPr marL="457200" lvl="0" indent="-457200">
              <a:buFont typeface="Wingdings" pitchFamily="2" charset="2"/>
              <a:buChar char="ü"/>
            </a:pPr>
            <a:r>
              <a:rPr lang="pl-PL" sz="3200" dirty="0"/>
              <a:t>Nie bogać się w nieuczciwy sposób, żebyś nie ściągnął na siebie złej sławy tych, którzy ci zaufali.</a:t>
            </a:r>
          </a:p>
          <a:p>
            <a:pPr marL="457200" lvl="0" indent="-457200">
              <a:buFont typeface="Wingdings" pitchFamily="2" charset="2"/>
              <a:buChar char="ü"/>
            </a:pPr>
            <a:r>
              <a:rPr lang="pl-PL" sz="3200" dirty="0"/>
              <a:t>Noc jest przedsionkiem dnia.</a:t>
            </a:r>
          </a:p>
          <a:p>
            <a:pPr marL="457200" lvl="0" indent="-457200">
              <a:buFont typeface="Wingdings" pitchFamily="2" charset="2"/>
              <a:buChar char="ü"/>
            </a:pPr>
            <a:r>
              <a:rPr lang="pl-PL" sz="3200" dirty="0"/>
              <a:t>Poznaj samego siebie.</a:t>
            </a:r>
          </a:p>
        </p:txBody>
      </p:sp>
    </p:spTree>
    <p:extLst>
      <p:ext uri="{BB962C8B-B14F-4D97-AF65-F5344CB8AC3E}">
        <p14:creationId xmlns:p14="http://schemas.microsoft.com/office/powerpoint/2010/main" val="28156639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51520" y="2060848"/>
            <a:ext cx="8568952" cy="2800767"/>
          </a:xfrm>
          <a:prstGeom prst="rect">
            <a:avLst/>
          </a:prstGeom>
          <a:noFill/>
        </p:spPr>
        <p:txBody>
          <a:bodyPr wrap="square" lIns="91440" tIns="45720" rIns="91440" bIns="45720">
            <a:spAutoFit/>
          </a:bodyPr>
          <a:lstStyle/>
          <a:p>
            <a:pPr algn="ctr"/>
            <a:r>
              <a:rPr lang="pl-PL" sz="88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Dziękuje za uwagę</a:t>
            </a:r>
            <a:endParaRPr lang="pl-PL" sz="88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Tree>
    <p:extLst>
      <p:ext uri="{BB962C8B-B14F-4D97-AF65-F5344CB8AC3E}">
        <p14:creationId xmlns:p14="http://schemas.microsoft.com/office/powerpoint/2010/main" val="23755966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extLst>
              <a:ext uri="{BEBA8EAE-BF5A-486C-A8C5-ECC9F3942E4B}">
                <a14:imgProps xmlns:a14="http://schemas.microsoft.com/office/drawing/2010/main">
                  <a14:imgLayer r:embed="rId3">
                    <a14:imgEffect>
                      <a14:artisticMarker/>
                    </a14:imgEffect>
                    <a14:imgEffect>
                      <a14:sharpenSoften amount="-43000"/>
                    </a14:imgEffect>
                    <a14:imgEffect>
                      <a14:brightnessContrast bright="20000" contrast="-87000"/>
                    </a14:imgEffect>
                  </a14:imgLayer>
                </a14:imgProps>
              </a:ext>
              <a:ext uri="{28A0092B-C50C-407E-A947-70E740481C1C}">
                <a14:useLocalDpi xmlns:a14="http://schemas.microsoft.com/office/drawing/2010/main" val="0"/>
              </a:ext>
            </a:extLst>
          </a:blip>
          <a:srcRect/>
          <a:stretch>
            <a:fillRect/>
          </a:stretch>
        </p:blipFill>
        <p:spPr bwMode="auto">
          <a:xfrm>
            <a:off x="222238" y="188640"/>
            <a:ext cx="8771532" cy="649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Prostokąt 1"/>
          <p:cNvSpPr/>
          <p:nvPr/>
        </p:nvSpPr>
        <p:spPr>
          <a:xfrm>
            <a:off x="323528" y="434483"/>
            <a:ext cx="8568952" cy="6494085"/>
          </a:xfrm>
          <a:prstGeom prst="rect">
            <a:avLst/>
          </a:prstGeom>
        </p:spPr>
        <p:txBody>
          <a:bodyPr wrap="square">
            <a:spAutoFit/>
          </a:bodyPr>
          <a:lstStyle/>
          <a:p>
            <a:pPr algn="just"/>
            <a:r>
              <a:rPr lang="pl-PL" sz="3200" dirty="0"/>
              <a:t>Tales urodził się </a:t>
            </a:r>
            <a:r>
              <a:rPr lang="pl-PL" sz="3200" dirty="0" smtClean="0"/>
              <a:t>ok. </a:t>
            </a:r>
            <a:r>
              <a:rPr lang="pl-PL" sz="3200" dirty="0"/>
              <a:t>624 </a:t>
            </a:r>
            <a:r>
              <a:rPr lang="pl-PL" sz="3200" dirty="0" smtClean="0"/>
              <a:t>roku p.n.e. w Milecie, </a:t>
            </a:r>
            <a:r>
              <a:rPr lang="pl-PL" sz="3200" dirty="0"/>
              <a:t>a zmarł </a:t>
            </a:r>
            <a:r>
              <a:rPr lang="pl-PL" sz="3200" dirty="0" smtClean="0"/>
              <a:t>ok. 546 roku p.n.e. </a:t>
            </a:r>
          </a:p>
          <a:p>
            <a:pPr algn="just"/>
            <a:endParaRPr lang="pl-PL" sz="3200" dirty="0" smtClean="0"/>
          </a:p>
          <a:p>
            <a:pPr algn="just"/>
            <a:endParaRPr lang="pl-PL" sz="3200" dirty="0" smtClean="0"/>
          </a:p>
          <a:p>
            <a:pPr algn="just"/>
            <a:endParaRPr lang="pl-PL" sz="3200" dirty="0"/>
          </a:p>
          <a:p>
            <a:pPr algn="just"/>
            <a:endParaRPr lang="pl-PL" sz="3200" dirty="0" smtClean="0"/>
          </a:p>
          <a:p>
            <a:pPr algn="just"/>
            <a:endParaRPr lang="pl-PL" sz="3200" dirty="0" smtClean="0"/>
          </a:p>
          <a:p>
            <a:pPr algn="just"/>
            <a:r>
              <a:rPr lang="pl-PL" sz="3200" dirty="0" smtClean="0"/>
              <a:t>Był </a:t>
            </a:r>
            <a:r>
              <a:rPr lang="pl-PL" sz="3200" dirty="0"/>
              <a:t>matematykiem, astronomem i filozofem greckim. </a:t>
            </a:r>
            <a:endParaRPr lang="pl-PL" sz="3200" dirty="0" smtClean="0"/>
          </a:p>
          <a:p>
            <a:pPr algn="just"/>
            <a:endParaRPr lang="pl-PL" sz="3200" dirty="0" smtClean="0"/>
          </a:p>
          <a:p>
            <a:pPr algn="just"/>
            <a:r>
              <a:rPr lang="pl-PL" sz="3200" dirty="0" smtClean="0"/>
              <a:t>Podczas </a:t>
            </a:r>
            <a:r>
              <a:rPr lang="pl-PL" sz="3200" dirty="0"/>
              <a:t>licznych podróży handlowych zapoznał się z osiągnięciami matematyki i astronomii Egiptu, Fenicji i Babilonii. </a:t>
            </a:r>
            <a:endParaRPr lang="pl-PL" sz="3200" dirty="0" smtClean="0"/>
          </a:p>
          <a:p>
            <a:pPr algn="just"/>
            <a:endParaRPr lang="pl-PL" sz="3200" dirty="0" smtClean="0"/>
          </a:p>
        </p:txBody>
      </p:sp>
      <p:pic>
        <p:nvPicPr>
          <p:cNvPr id="4" name="Picture 2" descr="http://www.matematyka.wroc.pl/files/u12/tales_mapka.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8996" y="1801660"/>
            <a:ext cx="3339182" cy="191446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Tales z Miletu"/>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63688" y="1505904"/>
            <a:ext cx="1991886" cy="24638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1599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467544" y="548680"/>
            <a:ext cx="8208912" cy="2229008"/>
          </a:xfrm>
          <a:prstGeom prst="rect">
            <a:avLst/>
          </a:prstGeom>
        </p:spPr>
        <p:txBody>
          <a:bodyPr wrap="square">
            <a:spAutoFit/>
          </a:bodyPr>
          <a:lstStyle/>
          <a:p>
            <a:pPr algn="just">
              <a:lnSpc>
                <a:spcPct val="150000"/>
              </a:lnSpc>
            </a:pPr>
            <a:r>
              <a:rPr lang="pl-PL" sz="3200" dirty="0"/>
              <a:t>Zdobytą wiedzę wykorzystywał do odkrywania i dowodzenia różnych zależności w geometrii oraz do zastosowań praktycznych.</a:t>
            </a:r>
          </a:p>
        </p:txBody>
      </p:sp>
      <p:pic>
        <p:nvPicPr>
          <p:cNvPr id="5122" name="Picture 2" descr="http://www.aksjomat.edu.pl/obrazki/tales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9582" y="2777688"/>
            <a:ext cx="3283613" cy="366202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Thales theorem 7.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4036" y="2624734"/>
            <a:ext cx="3456384" cy="39679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64307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23032" y="332656"/>
            <a:ext cx="8641456" cy="4524315"/>
          </a:xfrm>
          <a:prstGeom prst="rect">
            <a:avLst/>
          </a:prstGeom>
        </p:spPr>
        <p:txBody>
          <a:bodyPr wrap="square">
            <a:spAutoFit/>
          </a:bodyPr>
          <a:lstStyle/>
          <a:p>
            <a:pPr marL="457200" lvl="0" indent="-457200">
              <a:lnSpc>
                <a:spcPct val="150000"/>
              </a:lnSpc>
              <a:buFont typeface="Wingdings" pitchFamily="2" charset="2"/>
              <a:buChar char="ü"/>
            </a:pPr>
            <a:r>
              <a:rPr lang="pl-PL" sz="3200" dirty="0" smtClean="0"/>
              <a:t>Uważany </a:t>
            </a:r>
            <a:r>
              <a:rPr lang="pl-PL" sz="3200" dirty="0"/>
              <a:t>jest za pierwszego filozofa na świecie. </a:t>
            </a:r>
            <a:endParaRPr lang="pl-PL" sz="3200" dirty="0" smtClean="0"/>
          </a:p>
          <a:p>
            <a:pPr marL="457200" lvl="0" indent="-457200">
              <a:lnSpc>
                <a:spcPct val="150000"/>
              </a:lnSpc>
              <a:buFont typeface="Wingdings" pitchFamily="2" charset="2"/>
              <a:buChar char="ü"/>
            </a:pPr>
            <a:r>
              <a:rPr lang="pl-PL" sz="3200" dirty="0" smtClean="0"/>
              <a:t>Założył </a:t>
            </a:r>
            <a:r>
              <a:rPr lang="pl-PL" sz="3200" dirty="0"/>
              <a:t>jońską szkołę przyrodniczą. </a:t>
            </a:r>
            <a:endParaRPr lang="pl-PL" sz="3200" dirty="0" smtClean="0"/>
          </a:p>
          <a:p>
            <a:pPr marL="457200" lvl="0" indent="-457200">
              <a:lnSpc>
                <a:spcPct val="150000"/>
              </a:lnSpc>
              <a:buFont typeface="Wingdings" pitchFamily="2" charset="2"/>
              <a:buChar char="ü"/>
            </a:pPr>
            <a:r>
              <a:rPr lang="pl-PL" sz="3200" dirty="0" smtClean="0"/>
              <a:t>Uważał</a:t>
            </a:r>
            <a:r>
              <a:rPr lang="pl-PL" sz="3200" dirty="0"/>
              <a:t>, że woda była początkiem wszechświata. </a:t>
            </a:r>
            <a:endParaRPr lang="pl-PL" sz="3200" dirty="0" smtClean="0"/>
          </a:p>
          <a:p>
            <a:pPr marL="457200" lvl="0" indent="-457200">
              <a:lnSpc>
                <a:spcPct val="150000"/>
              </a:lnSpc>
              <a:buFont typeface="Wingdings" pitchFamily="2" charset="2"/>
              <a:buChar char="ü"/>
            </a:pPr>
            <a:r>
              <a:rPr lang="pl-PL" sz="3200" dirty="0" smtClean="0"/>
              <a:t>Zajmował </a:t>
            </a:r>
            <a:r>
              <a:rPr lang="pl-PL" sz="3200" dirty="0"/>
              <a:t>się </a:t>
            </a:r>
            <a:r>
              <a:rPr lang="pl-PL" sz="3200" dirty="0" smtClean="0"/>
              <a:t>astronomią – </a:t>
            </a:r>
          </a:p>
          <a:p>
            <a:pPr lvl="0">
              <a:lnSpc>
                <a:spcPct val="150000"/>
              </a:lnSpc>
            </a:pPr>
            <a:r>
              <a:rPr lang="pl-PL" sz="3200" dirty="0" smtClean="0"/>
              <a:t>przewidział </a:t>
            </a:r>
            <a:r>
              <a:rPr lang="pl-PL" sz="3200" dirty="0"/>
              <a:t>zaćmienie słońca </a:t>
            </a:r>
            <a:endParaRPr lang="pl-PL" sz="3200" dirty="0" smtClean="0"/>
          </a:p>
          <a:p>
            <a:pPr lvl="0">
              <a:lnSpc>
                <a:spcPct val="150000"/>
              </a:lnSpc>
            </a:pPr>
            <a:r>
              <a:rPr lang="pl-PL" sz="3200" dirty="0" smtClean="0"/>
              <a:t>28 </a:t>
            </a:r>
            <a:r>
              <a:rPr lang="pl-PL" sz="3200" dirty="0"/>
              <a:t>maja 585 roku p.n.e.</a:t>
            </a:r>
          </a:p>
        </p:txBody>
      </p:sp>
      <p:pic>
        <p:nvPicPr>
          <p:cNvPr id="2050" name="Picture 2" descr="http://img.webme.com/pic/m/matematyczkawponikwi/tales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128" y="2508491"/>
            <a:ext cx="2664296" cy="40336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2678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tales.jpg"/>
          <p:cNvPicPr>
            <a:picLocks noChangeAspect="1" noChangeArrowheads="1"/>
          </p:cNvPicPr>
          <p:nvPr/>
        </p:nvPicPr>
        <p:blipFill>
          <a:blip r:embed="rId2">
            <a:extLst>
              <a:ext uri="{BEBA8EAE-BF5A-486C-A8C5-ECC9F3942E4B}">
                <a14:imgProps xmlns:a14="http://schemas.microsoft.com/office/drawing/2010/main">
                  <a14:imgLayer r:embed="rId3">
                    <a14:imgEffect>
                      <a14:artisticCrisscrossEtching trans="89000" pressure="11"/>
                    </a14:imgEffect>
                    <a14:imgEffect>
                      <a14:sharpenSoften amount="-47000"/>
                    </a14:imgEffect>
                    <a14:imgEffect>
                      <a14:brightnessContrast bright="10000" contrast="-75000"/>
                    </a14:imgEffect>
                  </a14:imgLayer>
                </a14:imgProps>
              </a:ext>
              <a:ext uri="{28A0092B-C50C-407E-A947-70E740481C1C}">
                <a14:useLocalDpi xmlns:a14="http://schemas.microsoft.com/office/drawing/2010/main" val="0"/>
              </a:ext>
            </a:extLst>
          </a:blip>
          <a:srcRect/>
          <a:stretch>
            <a:fillRect/>
          </a:stretch>
        </p:blipFill>
        <p:spPr bwMode="auto">
          <a:xfrm>
            <a:off x="167656" y="163734"/>
            <a:ext cx="8796832" cy="6551548"/>
          </a:xfrm>
          <a:prstGeom prst="rect">
            <a:avLst/>
          </a:prstGeom>
          <a:noFill/>
          <a:extLst>
            <a:ext uri="{909E8E84-426E-40DD-AFC4-6F175D3DCCD1}">
              <a14:hiddenFill xmlns:a14="http://schemas.microsoft.com/office/drawing/2010/main">
                <a:solidFill>
                  <a:srgbClr val="FFFFFF"/>
                </a:solidFill>
              </a14:hiddenFill>
            </a:ext>
          </a:extLst>
        </p:spPr>
      </p:pic>
      <p:sp>
        <p:nvSpPr>
          <p:cNvPr id="2" name="Prostokąt 1"/>
          <p:cNvSpPr/>
          <p:nvPr/>
        </p:nvSpPr>
        <p:spPr>
          <a:xfrm>
            <a:off x="323528" y="538560"/>
            <a:ext cx="8568952" cy="5262979"/>
          </a:xfrm>
          <a:prstGeom prst="rect">
            <a:avLst/>
          </a:prstGeom>
        </p:spPr>
        <p:txBody>
          <a:bodyPr wrap="square">
            <a:spAutoFit/>
          </a:bodyPr>
          <a:lstStyle/>
          <a:p>
            <a:pPr algn="just">
              <a:lnSpc>
                <a:spcPct val="150000"/>
              </a:lnSpc>
            </a:pPr>
            <a:r>
              <a:rPr lang="pl-PL" sz="3200" dirty="0"/>
              <a:t>Zasługi </a:t>
            </a:r>
            <a:r>
              <a:rPr lang="pl-PL" sz="3200" dirty="0" smtClean="0"/>
              <a:t>Talesa </a:t>
            </a:r>
            <a:r>
              <a:rPr lang="pl-PL" sz="3200" dirty="0"/>
              <a:t>oparte są na fundamentach matematyki (a zwłaszcza geometrii) jako nauce dedukcyjnej. Według jej reguł wszystko powinno posiadać precyzyjną </a:t>
            </a:r>
            <a:r>
              <a:rPr lang="pl-PL" sz="3200" b="1" dirty="0"/>
              <a:t>definicję,</a:t>
            </a:r>
            <a:r>
              <a:rPr lang="pl-PL" sz="3200" dirty="0"/>
              <a:t> a każda własność powinna być </a:t>
            </a:r>
            <a:r>
              <a:rPr lang="pl-PL" sz="3200" b="1" dirty="0"/>
              <a:t>uzasadniona</a:t>
            </a:r>
            <a:r>
              <a:rPr lang="pl-PL" sz="3200" dirty="0"/>
              <a:t> na gruncie wyjściowych </a:t>
            </a:r>
            <a:r>
              <a:rPr lang="pl-PL" sz="3200" b="1" dirty="0"/>
              <a:t>założeń</a:t>
            </a:r>
            <a:r>
              <a:rPr lang="pl-PL" sz="3200" dirty="0"/>
              <a:t> (postulatów i aksjomatów) i na drodze </a:t>
            </a:r>
            <a:r>
              <a:rPr lang="pl-PL" sz="3200" b="1" dirty="0"/>
              <a:t>logicznego rozumowania</a:t>
            </a:r>
            <a:r>
              <a:rPr lang="pl-PL" sz="3200" dirty="0"/>
              <a:t>. </a:t>
            </a:r>
          </a:p>
        </p:txBody>
      </p:sp>
    </p:spTree>
    <p:extLst>
      <p:ext uri="{BB962C8B-B14F-4D97-AF65-F5344CB8AC3E}">
        <p14:creationId xmlns:p14="http://schemas.microsoft.com/office/powerpoint/2010/main" val="4657601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ales.jpg"/>
          <p:cNvPicPr>
            <a:picLocks noChangeAspect="1" noChangeArrowheads="1"/>
          </p:cNvPicPr>
          <p:nvPr/>
        </p:nvPicPr>
        <p:blipFill>
          <a:blip r:embed="rId2">
            <a:extLst>
              <a:ext uri="{BEBA8EAE-BF5A-486C-A8C5-ECC9F3942E4B}">
                <a14:imgProps xmlns:a14="http://schemas.microsoft.com/office/drawing/2010/main">
                  <a14:imgLayer r:embed="rId3">
                    <a14:imgEffect>
                      <a14:artisticCrisscrossEtching trans="89000" pressure="11"/>
                    </a14:imgEffect>
                    <a14:imgEffect>
                      <a14:sharpenSoften amount="-47000"/>
                    </a14:imgEffect>
                    <a14:imgEffect>
                      <a14:brightnessContrast bright="10000" contrast="-75000"/>
                    </a14:imgEffect>
                  </a14:imgLayer>
                </a14:imgProps>
              </a:ext>
              <a:ext uri="{28A0092B-C50C-407E-A947-70E740481C1C}">
                <a14:useLocalDpi xmlns:a14="http://schemas.microsoft.com/office/drawing/2010/main" val="0"/>
              </a:ext>
            </a:extLst>
          </a:blip>
          <a:srcRect/>
          <a:stretch>
            <a:fillRect/>
          </a:stretch>
        </p:blipFill>
        <p:spPr bwMode="auto">
          <a:xfrm>
            <a:off x="167656" y="163734"/>
            <a:ext cx="8796832" cy="6551548"/>
          </a:xfrm>
          <a:prstGeom prst="rect">
            <a:avLst/>
          </a:prstGeom>
          <a:noFill/>
          <a:extLst>
            <a:ext uri="{909E8E84-426E-40DD-AFC4-6F175D3DCCD1}">
              <a14:hiddenFill xmlns:a14="http://schemas.microsoft.com/office/drawing/2010/main">
                <a:solidFill>
                  <a:srgbClr val="FFFFFF"/>
                </a:solidFill>
              </a14:hiddenFill>
            </a:ext>
          </a:extLst>
        </p:spPr>
      </p:pic>
      <p:sp>
        <p:nvSpPr>
          <p:cNvPr id="2" name="Prostokąt 1"/>
          <p:cNvSpPr/>
          <p:nvPr/>
        </p:nvSpPr>
        <p:spPr>
          <a:xfrm>
            <a:off x="251520" y="1052736"/>
            <a:ext cx="8496944" cy="4524315"/>
          </a:xfrm>
          <a:prstGeom prst="rect">
            <a:avLst/>
          </a:prstGeom>
        </p:spPr>
        <p:txBody>
          <a:bodyPr wrap="square">
            <a:spAutoFit/>
          </a:bodyPr>
          <a:lstStyle/>
          <a:p>
            <a:pPr algn="just"/>
            <a:r>
              <a:rPr lang="pl-PL" sz="3200" dirty="0"/>
              <a:t>Przed Talesem matematyków egipskich, babilońskich i greckich interesował wynik, odpowiedź na pytanie </a:t>
            </a:r>
            <a:r>
              <a:rPr lang="pl-PL" sz="3200" b="1" dirty="0"/>
              <a:t>"ile" i "jak", </a:t>
            </a:r>
            <a:endParaRPr lang="pl-PL" sz="3200" b="1" dirty="0" smtClean="0"/>
          </a:p>
          <a:p>
            <a:pPr algn="just"/>
            <a:endParaRPr lang="pl-PL" sz="3200" dirty="0" smtClean="0"/>
          </a:p>
          <a:p>
            <a:pPr algn="just"/>
            <a:r>
              <a:rPr lang="pl-PL" sz="3200" dirty="0" smtClean="0"/>
              <a:t>Tales </a:t>
            </a:r>
            <a:r>
              <a:rPr lang="pl-PL" sz="3200" dirty="0"/>
              <a:t>jako pierwszy zadał pytanie </a:t>
            </a:r>
            <a:r>
              <a:rPr lang="pl-PL" sz="3200" b="1" dirty="0"/>
              <a:t>"dlaczego". </a:t>
            </a:r>
            <a:r>
              <a:rPr lang="pl-PL" sz="3200" dirty="0"/>
              <a:t>Wprowadził do matematyki pojęcie </a:t>
            </a:r>
            <a:r>
              <a:rPr lang="pl-PL" sz="3200" b="1" dirty="0"/>
              <a:t>dowodu twierdzenia </a:t>
            </a:r>
            <a:r>
              <a:rPr lang="pl-PL" sz="3200" dirty="0"/>
              <a:t>i sam udowodnił wiele geometrycznych faktów uznawanych wcześniej za oczywiste</a:t>
            </a:r>
          </a:p>
        </p:txBody>
      </p:sp>
    </p:spTree>
    <p:extLst>
      <p:ext uri="{BB962C8B-B14F-4D97-AF65-F5344CB8AC3E}">
        <p14:creationId xmlns:p14="http://schemas.microsoft.com/office/powerpoint/2010/main" val="27602625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79512" y="116632"/>
            <a:ext cx="8784976" cy="5016758"/>
          </a:xfrm>
          <a:prstGeom prst="rect">
            <a:avLst/>
          </a:prstGeom>
        </p:spPr>
        <p:txBody>
          <a:bodyPr wrap="square">
            <a:spAutoFit/>
          </a:bodyPr>
          <a:lstStyle/>
          <a:p>
            <a:pPr marL="457200" lvl="0" indent="-457200">
              <a:buFont typeface="Wingdings" pitchFamily="2" charset="2"/>
              <a:buChar char="Ø"/>
            </a:pPr>
            <a:r>
              <a:rPr lang="pl-PL" sz="3200" dirty="0"/>
              <a:t>wykazał, że średnica dzieli okrąg na połowy, </a:t>
            </a:r>
          </a:p>
          <a:p>
            <a:pPr marL="457200" lvl="0" indent="-457200">
              <a:buFont typeface="Wingdings" pitchFamily="2" charset="2"/>
              <a:buChar char="Ø"/>
            </a:pPr>
            <a:r>
              <a:rPr lang="pl-PL" sz="3200" dirty="0"/>
              <a:t>odkrył, że przy przecięciu dwóch prostych otrzymuje się równe kąty, </a:t>
            </a:r>
          </a:p>
          <a:p>
            <a:pPr marL="457200" lvl="0" indent="-457200">
              <a:buFont typeface="Wingdings" pitchFamily="2" charset="2"/>
              <a:buChar char="Ø"/>
            </a:pPr>
            <a:r>
              <a:rPr lang="pl-PL" sz="3200" dirty="0" smtClean="0"/>
              <a:t>wykazał</a:t>
            </a:r>
            <a:r>
              <a:rPr lang="pl-PL" sz="3200" dirty="0"/>
              <a:t>, że kąty przy podstawie trójkąta równoramiennego są równe </a:t>
            </a:r>
          </a:p>
          <a:p>
            <a:pPr marL="457200" lvl="0" indent="-457200">
              <a:buFont typeface="Wingdings" pitchFamily="2" charset="2"/>
              <a:buChar char="Ø"/>
            </a:pPr>
            <a:r>
              <a:rPr lang="pl-PL" sz="3200" dirty="0"/>
              <a:t>że dwa trójkąty są równe, jeżeli mają jeden bok i dwa kąty równe. </a:t>
            </a:r>
          </a:p>
          <a:p>
            <a:pPr marL="457200" lvl="0" indent="-457200">
              <a:buFont typeface="Wingdings" pitchFamily="2" charset="2"/>
              <a:buChar char="Ø"/>
            </a:pPr>
            <a:r>
              <a:rPr lang="pl-PL" sz="3200" dirty="0"/>
              <a:t>na podstawie podobieństwa trójkątów zmierzył wysokość piramid egipskich, wykorzystując cień, który rzucały</a:t>
            </a:r>
          </a:p>
        </p:txBody>
      </p:sp>
      <p:pic>
        <p:nvPicPr>
          <p:cNvPr id="4100" name="Picture 4" descr="http://www.taleszmiletu.yoyo.pl/zdjecia/piramid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4725144"/>
            <a:ext cx="3893468" cy="17607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95670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ales z Miletu"/>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61000"/>
                    </a14:imgEffect>
                    <a14:imgEffect>
                      <a14:brightnessContrast bright="28000" contrast="-100000"/>
                    </a14:imgEffect>
                  </a14:imgLayer>
                </a14:imgProps>
              </a:ext>
              <a:ext uri="{28A0092B-C50C-407E-A947-70E740481C1C}">
                <a14:useLocalDpi xmlns:a14="http://schemas.microsoft.com/office/drawing/2010/main" val="0"/>
              </a:ext>
            </a:extLst>
          </a:blip>
          <a:srcRect/>
          <a:stretch>
            <a:fillRect/>
          </a:stretch>
        </p:blipFill>
        <p:spPr bwMode="auto">
          <a:xfrm>
            <a:off x="395536" y="311069"/>
            <a:ext cx="4631779" cy="6214497"/>
          </a:xfrm>
          <a:prstGeom prst="rect">
            <a:avLst/>
          </a:prstGeom>
          <a:noFill/>
          <a:extLst>
            <a:ext uri="{909E8E84-426E-40DD-AFC4-6F175D3DCCD1}">
              <a14:hiddenFill xmlns:a14="http://schemas.microsoft.com/office/drawing/2010/main">
                <a:solidFill>
                  <a:srgbClr val="FFFFFF"/>
                </a:solidFill>
              </a14:hiddenFill>
            </a:ext>
          </a:extLst>
        </p:spPr>
      </p:pic>
      <p:sp>
        <p:nvSpPr>
          <p:cNvPr id="2" name="Prostokąt 1"/>
          <p:cNvSpPr/>
          <p:nvPr/>
        </p:nvSpPr>
        <p:spPr>
          <a:xfrm>
            <a:off x="395536" y="409263"/>
            <a:ext cx="8496944" cy="5262979"/>
          </a:xfrm>
          <a:prstGeom prst="rect">
            <a:avLst/>
          </a:prstGeom>
        </p:spPr>
        <p:txBody>
          <a:bodyPr wrap="square">
            <a:spAutoFit/>
          </a:bodyPr>
          <a:lstStyle/>
          <a:p>
            <a:pPr>
              <a:lnSpc>
                <a:spcPct val="150000"/>
              </a:lnSpc>
            </a:pPr>
            <a:r>
              <a:rPr lang="pl-PL" sz="3200" dirty="0"/>
              <a:t>Nie wiadomo dokładnie jak zmarł, legenda mówi, że Tales idąc i rozmyślając nie zauważył studni, wpadł i się utopił.</a:t>
            </a:r>
          </a:p>
          <a:p>
            <a:pPr>
              <a:lnSpc>
                <a:spcPct val="150000"/>
              </a:lnSpc>
            </a:pPr>
            <a:endParaRPr lang="pl-PL" sz="3200" dirty="0" smtClean="0"/>
          </a:p>
          <a:p>
            <a:pPr>
              <a:lnSpc>
                <a:spcPct val="150000"/>
              </a:lnSpc>
            </a:pPr>
            <a:r>
              <a:rPr lang="pl-PL" sz="3200" dirty="0" smtClean="0"/>
              <a:t>Inne przekazy </a:t>
            </a:r>
            <a:r>
              <a:rPr lang="pl-PL" sz="3200" dirty="0"/>
              <a:t>mówią, że matematyk lubił oglądać igrzyska olimpijskie i zmarł na skutek udaru słonecznego kibicując ulubionemu zawodnikowi.</a:t>
            </a:r>
          </a:p>
        </p:txBody>
      </p:sp>
    </p:spTree>
    <p:extLst>
      <p:ext uri="{BB962C8B-B14F-4D97-AF65-F5344CB8AC3E}">
        <p14:creationId xmlns:p14="http://schemas.microsoft.com/office/powerpoint/2010/main" val="17749300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Tales z Miletu"/>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61000"/>
                    </a14:imgEffect>
                    <a14:imgEffect>
                      <a14:brightnessContrast bright="28000" contrast="-100000"/>
                    </a14:imgEffect>
                  </a14:imgLayer>
                </a14:imgProps>
              </a:ext>
              <a:ext uri="{28A0092B-C50C-407E-A947-70E740481C1C}">
                <a14:useLocalDpi xmlns:a14="http://schemas.microsoft.com/office/drawing/2010/main" val="0"/>
              </a:ext>
            </a:extLst>
          </a:blip>
          <a:srcRect/>
          <a:stretch>
            <a:fillRect/>
          </a:stretch>
        </p:blipFill>
        <p:spPr bwMode="auto">
          <a:xfrm>
            <a:off x="323528" y="271233"/>
            <a:ext cx="4631779" cy="6214497"/>
          </a:xfrm>
          <a:prstGeom prst="rect">
            <a:avLst/>
          </a:prstGeom>
          <a:noFill/>
          <a:extLst>
            <a:ext uri="{909E8E84-426E-40DD-AFC4-6F175D3DCCD1}">
              <a14:hiddenFill xmlns:a14="http://schemas.microsoft.com/office/drawing/2010/main">
                <a:solidFill>
                  <a:srgbClr val="FFFFFF"/>
                </a:solidFill>
              </a14:hiddenFill>
            </a:ext>
          </a:extLst>
        </p:spPr>
      </p:pic>
      <p:sp>
        <p:nvSpPr>
          <p:cNvPr id="2" name="Prostokąt 1"/>
          <p:cNvSpPr/>
          <p:nvPr/>
        </p:nvSpPr>
        <p:spPr>
          <a:xfrm>
            <a:off x="323528" y="786649"/>
            <a:ext cx="8712968" cy="4524315"/>
          </a:xfrm>
          <a:prstGeom prst="rect">
            <a:avLst/>
          </a:prstGeom>
        </p:spPr>
        <p:txBody>
          <a:bodyPr wrap="square">
            <a:spAutoFit/>
          </a:bodyPr>
          <a:lstStyle/>
          <a:p>
            <a:pPr>
              <a:lnSpc>
                <a:spcPct val="150000"/>
              </a:lnSpc>
            </a:pPr>
            <a:r>
              <a:rPr lang="pl-PL" sz="3200" b="1" i="1" dirty="0">
                <a:solidFill>
                  <a:srgbClr val="FFFF00"/>
                </a:solidFill>
              </a:rPr>
              <a:t>Jeżeli ramiona kąta przetniemy dwiema prostymi równoległymi, to długości odcinków wyznaczonych przez te proste na jednym ramieniu kąta są proporcjonalne do długości odpowiednich odcinków wyznaczonych przez te proste na drugim ramieniu.</a:t>
            </a:r>
          </a:p>
          <a:p>
            <a:pPr>
              <a:lnSpc>
                <a:spcPct val="150000"/>
              </a:lnSpc>
            </a:pPr>
            <a:r>
              <a:rPr lang="pl-PL" sz="3200" b="1" dirty="0">
                <a:solidFill>
                  <a:srgbClr val="FFFF00"/>
                </a:solidFill>
              </a:rPr>
              <a:t> </a:t>
            </a:r>
          </a:p>
        </p:txBody>
      </p:sp>
    </p:spTree>
    <p:extLst>
      <p:ext uri="{BB962C8B-B14F-4D97-AF65-F5344CB8AC3E}">
        <p14:creationId xmlns:p14="http://schemas.microsoft.com/office/powerpoint/2010/main" val="2917876438"/>
      </p:ext>
    </p:extLst>
  </p:cSld>
  <p:clrMapOvr>
    <a:masterClrMapping/>
  </p:clrMapOvr>
  <p:timing>
    <p:tnLst>
      <p:par>
        <p:cTn id="1" dur="indefinite" restart="never" nodeType="tmRoot"/>
      </p:par>
    </p:tnLst>
  </p:timing>
</p:sld>
</file>

<file path=ppt/theme/theme1.xml><?xml version="1.0" encoding="utf-8"?>
<a:theme xmlns:a="http://schemas.openxmlformats.org/drawingml/2006/main" name="Strzecha">
  <a:themeElements>
    <a:clrScheme name="Strzecha">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Średni">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rzecha">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142</TotalTime>
  <Words>417</Words>
  <Application>Microsoft Office PowerPoint</Application>
  <PresentationFormat>Pokaz na ekranie (4:3)</PresentationFormat>
  <Paragraphs>59</Paragraphs>
  <Slides>16</Slides>
  <Notes>0</Notes>
  <HiddenSlides>0</HiddenSlides>
  <MMClips>0</MMClips>
  <ScaleCrop>false</ScaleCrop>
  <HeadingPairs>
    <vt:vector size="4" baseType="variant">
      <vt:variant>
        <vt:lpstr>Motyw</vt:lpstr>
      </vt:variant>
      <vt:variant>
        <vt:i4>1</vt:i4>
      </vt:variant>
      <vt:variant>
        <vt:lpstr>Tytuły slajdów</vt:lpstr>
      </vt:variant>
      <vt:variant>
        <vt:i4>16</vt:i4>
      </vt:variant>
    </vt:vector>
  </HeadingPairs>
  <TitlesOfParts>
    <vt:vector size="17" baseType="lpstr">
      <vt:lpstr>Strzecha</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Wojtek</dc:creator>
  <cp:lastModifiedBy>Wojtek</cp:lastModifiedBy>
  <cp:revision>14</cp:revision>
  <dcterms:created xsi:type="dcterms:W3CDTF">2011-10-16T15:46:34Z</dcterms:created>
  <dcterms:modified xsi:type="dcterms:W3CDTF">2011-10-20T04:52:43Z</dcterms:modified>
</cp:coreProperties>
</file>