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drawings/drawing13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11.xml" ContentType="application/vnd.openxmlformats-officedocument.drawingml.chartshapes+xml"/>
  <Override PartName="/ppt/drawings/drawing12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gif" ContentType="image/gif"/>
  <Override PartName="/ppt/drawings/drawing1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4" r:id="rId12"/>
    <p:sldId id="276" r:id="rId13"/>
    <p:sldId id="277" r:id="rId14"/>
    <p:sldId id="273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84" autoAdjust="0"/>
    <p:restoredTop sz="94660"/>
  </p:normalViewPr>
  <p:slideViewPr>
    <p:cSldViewPr>
      <p:cViewPr>
        <p:scale>
          <a:sx n="100" d="100"/>
          <a:sy n="100" d="100"/>
        </p:scale>
        <p:origin x="-6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7479168981224394"/>
          <c:y val="9.5900058723634149E-2"/>
          <c:w val="0.29203619860017499"/>
          <c:h val="0.8829637315430564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</c:dLbl>
            <c:dLbl>
              <c:idx val="1"/>
              <c:layout>
                <c:manualLayout>
                  <c:x val="4.7873468941382377E-2"/>
                  <c:y val="-6.0215175521808037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</c:dLbl>
            <c:dLbl>
              <c:idx val="6"/>
              <c:layout>
                <c:manualLayout>
                  <c:x val="-2.0188101487314219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 </c:v>
                </c:pt>
                <c:pt idx="2">
                  <c:v>Średnio 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32</c:v>
                </c:pt>
                <c:pt idx="1">
                  <c:v>2</c:v>
                </c:pt>
                <c:pt idx="2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488221784776917"/>
          <c:y val="0.22798998117018376"/>
          <c:w val="0.12798031496062992"/>
          <c:h val="0.30711331219608085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747916898122435"/>
          <c:y val="9.5900058723634038E-2"/>
          <c:w val="0.29203619860017499"/>
          <c:h val="0.882963731543056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4"/>
              <c:layout>
                <c:manualLayout>
                  <c:x val="4.9810476815398137E-2"/>
                  <c:y val="-9.6470762507869581E-3"/>
                </c:manualLayout>
              </c:layout>
              <c:showPercent val="1"/>
            </c:dLbl>
            <c:dLbl>
              <c:idx val="6"/>
              <c:layout>
                <c:manualLayout>
                  <c:x val="-2.0188101487314137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Sprint</c:v>
                </c:pt>
                <c:pt idx="1">
                  <c:v>Skok w dal</c:v>
                </c:pt>
                <c:pt idx="2">
                  <c:v>Rzut piłeczką palantową</c:v>
                </c:pt>
                <c:pt idx="3">
                  <c:v>Bieg długodystansowy</c:v>
                </c:pt>
                <c:pt idx="4">
                  <c:v>Inne</c:v>
                </c:pt>
                <c:pt idx="5">
                  <c:v>Nie lubię lekkoatletyki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13</c:v>
                </c:pt>
                <c:pt idx="1">
                  <c:v>9</c:v>
                </c:pt>
                <c:pt idx="2">
                  <c:v>8</c:v>
                </c:pt>
                <c:pt idx="3">
                  <c:v>6</c:v>
                </c:pt>
                <c:pt idx="4">
                  <c:v>1</c:v>
                </c:pt>
                <c:pt idx="5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710444006999162"/>
          <c:y val="0.12849961115431621"/>
          <c:w val="0.40436920384951902"/>
          <c:h val="0.74125310862895588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39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3.4582268636818132E-2"/>
                  <c:y val="-0.1176589845078022"/>
                </c:manualLayout>
              </c:layout>
              <c:showPercent val="1"/>
            </c:dLbl>
            <c:dLbl>
              <c:idx val="3"/>
              <c:layout>
                <c:manualLayout>
                  <c:x val="6.4331278006147505E-2"/>
                  <c:y val="-0.14476019375384039"/>
                </c:manualLayout>
              </c:layout>
              <c:showPercent val="1"/>
            </c:dLbl>
            <c:dLbl>
              <c:idx val="4"/>
              <c:layout>
                <c:manualLayout>
                  <c:x val="8.5441432433433342E-2"/>
                  <c:y val="-0.12143417453440762"/>
                </c:manualLayout>
              </c:layout>
              <c:showPercent val="1"/>
            </c:dLbl>
            <c:dLbl>
              <c:idx val="5"/>
              <c:layout>
                <c:manualLayout>
                  <c:x val="0.20521168944191398"/>
                  <c:y val="0.13915296634883792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54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61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9.9251009147131794E-2"/>
                  <c:y val="-0.22361572930761428"/>
                </c:manualLayout>
              </c:layout>
              <c:showPercent val="1"/>
            </c:dLbl>
            <c:dLbl>
              <c:idx val="4"/>
              <c:layout>
                <c:manualLayout>
                  <c:x val="-3.5077352516387085E-2"/>
                  <c:y val="-3.4871850103454359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5"/>
              <c:layout>
                <c:manualLayout>
                  <c:x val="8.1753184831314843E-2"/>
                  <c:y val="0.13915296634883778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71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8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0</c:v>
                </c:pt>
                <c:pt idx="5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7479168981224361"/>
          <c:y val="9.5900058723634066E-2"/>
          <c:w val="0.29203619860017499"/>
          <c:h val="0.882963731543056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6"/>
              <c:layout>
                <c:manualLayout>
                  <c:x val="-2.0188101487314159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Arkusz1!$A$2:$A$6</c:f>
              <c:strCache>
                <c:ptCount val="5"/>
                <c:pt idx="0">
                  <c:v>Narty zjazdowe</c:v>
                </c:pt>
                <c:pt idx="1">
                  <c:v>Narty biegowe</c:v>
                </c:pt>
                <c:pt idx="2">
                  <c:v>Snowboard</c:v>
                </c:pt>
                <c:pt idx="3">
                  <c:v>Łyżwy</c:v>
                </c:pt>
                <c:pt idx="4">
                  <c:v>Sanki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22</c:v>
                </c:pt>
                <c:pt idx="1">
                  <c:v>3</c:v>
                </c:pt>
                <c:pt idx="2">
                  <c:v>15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543777340332459"/>
          <c:y val="0.20085624389312881"/>
          <c:w val="0.38909142607174102"/>
          <c:h val="0.74125310862895577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61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1"/>
              <c:layout>
                <c:manualLayout>
                  <c:x val="-6.2942311965337228E-2"/>
                  <c:y val="-0.17199318181109338"/>
                </c:manualLayout>
              </c:layout>
              <c:showPercent val="1"/>
            </c:dLbl>
            <c:dLbl>
              <c:idx val="2"/>
              <c:layout>
                <c:manualLayout>
                  <c:x val="9.3372032737103233E-2"/>
                  <c:y val="-0.19688183261439804"/>
                </c:manualLayout>
              </c:layout>
              <c:showPercent val="1"/>
            </c:dLbl>
            <c:dLbl>
              <c:idx val="4"/>
              <c:layout>
                <c:manualLayout>
                  <c:x val="3.1359941487982836E-3"/>
                  <c:y val="5.4816866440225503E-4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5"/>
              <c:layout>
                <c:manualLayout>
                  <c:x val="8.1753184831314843E-2"/>
                  <c:y val="0.13915296634883778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71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Arkusz1!$A$2:$A$6</c:f>
              <c:strCache>
                <c:ptCount val="5"/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8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83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0.1639195182016813"/>
                  <c:y val="-7.9128541263417229E-2"/>
                </c:manualLayout>
              </c:layout>
              <c:showPercent val="1"/>
            </c:dLbl>
            <c:dLbl>
              <c:idx val="3"/>
              <c:layout>
                <c:manualLayout>
                  <c:x val="3.636077472873385E-2"/>
                  <c:y val="1.4008431073922831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4"/>
              <c:layout>
                <c:manualLayout>
                  <c:x val="0.10307847739140095"/>
                  <c:y val="0.11443157754221618"/>
                </c:manualLayout>
              </c:layout>
              <c:showPercent val="1"/>
            </c:dLbl>
            <c:dLbl>
              <c:idx val="5"/>
              <c:layout>
                <c:manualLayout>
                  <c:x val="8.1753184831314801E-2"/>
                  <c:y val="0.13915296634883773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88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Arkusz1!$A$2:$A$6</c:f>
              <c:strCache>
                <c:ptCount val="5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14</c:v>
                </c:pt>
                <c:pt idx="1">
                  <c:v>2</c:v>
                </c:pt>
                <c:pt idx="2">
                  <c:v>9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7479168981224361"/>
          <c:y val="9.5900058723634066E-2"/>
          <c:w val="0.29203619860017499"/>
          <c:h val="0.882963731543056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5"/>
              <c:layout>
                <c:manualLayout>
                  <c:x val="1.0550306211723535E-2"/>
                  <c:y val="9.7229225242779327E-2"/>
                </c:manualLayout>
              </c:layout>
              <c:showPercent val="1"/>
            </c:dLbl>
            <c:dLbl>
              <c:idx val="6"/>
              <c:layout>
                <c:manualLayout>
                  <c:x val="-2.0188101487314159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Pływanie</c:v>
                </c:pt>
                <c:pt idx="1">
                  <c:v>Żeglarstwo</c:v>
                </c:pt>
                <c:pt idx="2">
                  <c:v>Windsurfing</c:v>
                </c:pt>
                <c:pt idx="3">
                  <c:v>Kajaki</c:v>
                </c:pt>
                <c:pt idx="4">
                  <c:v>Inne</c:v>
                </c:pt>
                <c:pt idx="5">
                  <c:v>Nie lubię sportów wodnych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23</c:v>
                </c:pt>
                <c:pt idx="1">
                  <c:v>7</c:v>
                </c:pt>
                <c:pt idx="2">
                  <c:v>8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710444006999162"/>
          <c:y val="0.12849961115431621"/>
          <c:w val="0.40436920384951913"/>
          <c:h val="0.74125310862895588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61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1"/>
              <c:layout>
                <c:manualLayout>
                  <c:x val="9.8378420916194531E-2"/>
                  <c:y val="-0.15107310059167911"/>
                </c:manualLayout>
              </c:layout>
              <c:showPercent val="1"/>
            </c:dLbl>
            <c:dLbl>
              <c:idx val="2"/>
              <c:layout>
                <c:manualLayout>
                  <c:x val="0.12276668333148175"/>
                  <c:y val="-8.7266424006512532E-3"/>
                </c:manualLayout>
              </c:layout>
              <c:showPercent val="1"/>
            </c:dLbl>
            <c:dLbl>
              <c:idx val="4"/>
              <c:layout>
                <c:manualLayout>
                  <c:x val="3.2530876198940857E-2"/>
                  <c:y val="8.4722859023183744E-2"/>
                </c:manualLayout>
              </c:layout>
              <c:showPercent val="1"/>
            </c:dLbl>
            <c:dLbl>
              <c:idx val="5"/>
              <c:layout>
                <c:manualLayout>
                  <c:x val="5.3264915009443416E-3"/>
                  <c:y val="5.1229987555089786E-4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6"/>
              <c:layout>
                <c:manualLayout>
                  <c:x val="2.3174508387956889E-2"/>
                  <c:y val="2.7038048987408571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12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83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0.13452486760730292"/>
                  <c:y val="-9.8393499669310186E-2"/>
                </c:manualLayout>
              </c:layout>
              <c:showPercent val="1"/>
            </c:dLbl>
            <c:dLbl>
              <c:idx val="4"/>
              <c:layout>
                <c:manualLayout>
                  <c:x val="0.10307859311928304"/>
                  <c:y val="0.17704269236136824"/>
                </c:manualLayout>
              </c:layout>
              <c:showPercent val="1"/>
            </c:dLbl>
            <c:dLbl>
              <c:idx val="5"/>
              <c:layout>
                <c:manualLayout>
                  <c:x val="2.5902908936044151E-2"/>
                  <c:y val="8.617428264576138E-2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88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11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7479168981224372"/>
          <c:y val="9.5900058723634066E-2"/>
          <c:w val="0.29203619860017499"/>
          <c:h val="0.882963731543056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6"/>
              <c:layout>
                <c:manualLayout>
                  <c:x val="-2.0188101487314181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 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35</c:v>
                </c:pt>
                <c:pt idx="1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488221784776917"/>
          <c:y val="0.22798998117018351"/>
          <c:w val="0.12798031496062992"/>
          <c:h val="0.30711331219608085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528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</c:dLbl>
            <c:dLbl>
              <c:idx val="1"/>
              <c:layout>
                <c:manualLayout>
                  <c:x val="8.0741491686108932E-2"/>
                  <c:y val="-0.12136438634740325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2"/>
              <c:layout>
                <c:manualLayout>
                  <c:x val="0.15510128504240286"/>
                  <c:y val="0.1051567622024060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4"/>
              <c:layout>
                <c:manualLayout>
                  <c:x val="0.10307847739140095"/>
                  <c:y val="0.11443157754221622"/>
                </c:manualLayout>
              </c:layout>
              <c:showPercent val="1"/>
            </c:dLbl>
            <c:dLbl>
              <c:idx val="5"/>
              <c:layout>
                <c:manualLayout>
                  <c:x val="8.1753184831314676E-2"/>
                  <c:y val="0.13915296634883767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614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Średnio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12</c:v>
                </c:pt>
                <c:pt idx="1">
                  <c:v>1</c:v>
                </c:pt>
                <c:pt idx="2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83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5.2219197866903724E-2"/>
                  <c:y val="-0.11765845807520312"/>
                </c:manualLayout>
              </c:layout>
              <c:showPercent val="1"/>
            </c:dLbl>
            <c:dLbl>
              <c:idx val="4"/>
              <c:layout>
                <c:manualLayout>
                  <c:x val="0.10307847739140095"/>
                  <c:y val="0.11443157754221618"/>
                </c:manualLayout>
              </c:layout>
              <c:showPercent val="1"/>
            </c:dLbl>
            <c:dLbl>
              <c:idx val="5"/>
              <c:layout>
                <c:manualLayout>
                  <c:x val="8.1753184831314801E-2"/>
                  <c:y val="0.13915296634883773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88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506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5.2219197866903724E-2"/>
                  <c:y val="-0.11765845807520312"/>
                </c:manualLayout>
              </c:layout>
              <c:showPercent val="1"/>
            </c:dLbl>
            <c:dLbl>
              <c:idx val="4"/>
              <c:layout>
                <c:manualLayout>
                  <c:x val="0.10307847739140095"/>
                  <c:y val="0.11443157754221621"/>
                </c:manualLayout>
              </c:layout>
              <c:showPercent val="1"/>
            </c:dLbl>
            <c:dLbl>
              <c:idx val="5"/>
              <c:layout>
                <c:manualLayout>
                  <c:x val="8.1753184831314746E-2"/>
                  <c:y val="0.13915296634883767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606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20</c:v>
                </c:pt>
                <c:pt idx="1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DZIEWCZYNY</c:v>
                </c:pt>
              </c:strCache>
            </c:strRef>
          </c:tx>
          <c:dLbls>
            <c:dLbl>
              <c:idx val="5"/>
              <c:layout>
                <c:manualLayout>
                  <c:x val="-1.4456499368922589E-3"/>
                  <c:y val="6.9921833731760585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Arkusz1!$A$2:$A$7</c:f>
              <c:strCache>
                <c:ptCount val="6"/>
                <c:pt idx="0">
                  <c:v>Igrzyska zimowe</c:v>
                </c:pt>
                <c:pt idx="1">
                  <c:v>Gry zespołowe</c:v>
                </c:pt>
                <c:pt idx="2">
                  <c:v>Zawody rowerowe</c:v>
                </c:pt>
                <c:pt idx="3">
                  <c:v>Biegi przełajowe</c:v>
                </c:pt>
                <c:pt idx="4">
                  <c:v>Meeting lekkoatletyczny</c:v>
                </c:pt>
                <c:pt idx="5">
                  <c:v>Ping-pong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5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Arkusz1!$A$2:$A$7</c:f>
              <c:strCache>
                <c:ptCount val="6"/>
                <c:pt idx="0">
                  <c:v>Igrzyska zimowe</c:v>
                </c:pt>
                <c:pt idx="1">
                  <c:v>Gry zespołowe</c:v>
                </c:pt>
                <c:pt idx="2">
                  <c:v>Zawody rowerowe</c:v>
                </c:pt>
                <c:pt idx="3">
                  <c:v>Biegi przełajowe</c:v>
                </c:pt>
                <c:pt idx="4">
                  <c:v>Meeting lekkoatletyczny</c:v>
                </c:pt>
                <c:pt idx="5">
                  <c:v>Ping-pong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5</c:v>
                </c:pt>
                <c:pt idx="1">
                  <c:v>11</c:v>
                </c:pt>
                <c:pt idx="2">
                  <c:v>8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axId val="71291648"/>
        <c:axId val="71293184"/>
      </c:barChart>
      <c:catAx>
        <c:axId val="71291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 i="0" baseline="0">
                <a:solidFill>
                  <a:schemeClr val="tx2">
                    <a:lumMod val="50000"/>
                  </a:schemeClr>
                </a:solidFill>
              </a:defRPr>
            </a:pPr>
            <a:endParaRPr lang="pl-PL"/>
          </a:p>
        </c:txPr>
        <c:crossAx val="71293184"/>
        <c:crosses val="autoZero"/>
        <c:auto val="1"/>
        <c:lblAlgn val="ctr"/>
        <c:lblOffset val="100"/>
      </c:catAx>
      <c:valAx>
        <c:axId val="71293184"/>
        <c:scaling>
          <c:orientation val="minMax"/>
        </c:scaling>
        <c:axPos val="l"/>
        <c:majorGridlines/>
        <c:numFmt formatCode="General" sourceLinked="1"/>
        <c:tickLblPos val="nextTo"/>
        <c:crossAx val="712916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7479168981224383"/>
          <c:y val="9.5900058723634066E-2"/>
          <c:w val="0.29203619860017499"/>
          <c:h val="0.882963731543056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6"/>
              <c:layout>
                <c:manualLayout>
                  <c:x val="-2.0188101487314197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 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35</c:v>
                </c:pt>
                <c:pt idx="1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488221784776917"/>
          <c:y val="0.22798998117018357"/>
          <c:w val="0.12798031496062992"/>
          <c:h val="0.30711331219608085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506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5.2219197866903724E-2"/>
                  <c:y val="-0.11765845807520312"/>
                </c:manualLayout>
              </c:layout>
              <c:showPercent val="1"/>
            </c:dLbl>
            <c:dLbl>
              <c:idx val="4"/>
              <c:layout>
                <c:manualLayout>
                  <c:x val="0.10307847739140095"/>
                  <c:y val="0.11443157754221621"/>
                </c:manualLayout>
              </c:layout>
              <c:showPercent val="1"/>
            </c:dLbl>
            <c:dLbl>
              <c:idx val="5"/>
              <c:layout>
                <c:manualLayout>
                  <c:x val="8.1753184831314746E-2"/>
                  <c:y val="0.13915296634883767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606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528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5.2219197866903724E-2"/>
                  <c:y val="-0.11765845807520312"/>
                </c:manualLayout>
              </c:layout>
              <c:showPercent val="1"/>
            </c:dLbl>
            <c:dLbl>
              <c:idx val="4"/>
              <c:layout>
                <c:manualLayout>
                  <c:x val="0.10307847739140095"/>
                  <c:y val="0.11443157754221622"/>
                </c:manualLayout>
              </c:layout>
              <c:showPercent val="1"/>
            </c:dLbl>
            <c:dLbl>
              <c:idx val="5"/>
              <c:layout>
                <c:manualLayout>
                  <c:x val="8.1753184831314676E-2"/>
                  <c:y val="0.13915296634883767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614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20</c:v>
                </c:pt>
                <c:pt idx="1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DZIEWCZYNY</c:v>
                </c:pt>
              </c:strCache>
            </c:strRef>
          </c:tx>
          <c:dLbls>
            <c:dLbl>
              <c:idx val="5"/>
              <c:layout>
                <c:manualLayout>
                  <c:x val="-1.4456499368922593E-3"/>
                  <c:y val="6.9921833731760585E-2"/>
                </c:manualLayout>
              </c:layout>
              <c:showVal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Arkusz1!$A$2:$A$16</c:f>
              <c:strCache>
                <c:ptCount val="15"/>
                <c:pt idx="0">
                  <c:v>Tenis</c:v>
                </c:pt>
                <c:pt idx="1">
                  <c:v>Taniec</c:v>
                </c:pt>
                <c:pt idx="2">
                  <c:v>Jazda konna</c:v>
                </c:pt>
                <c:pt idx="3">
                  <c:v>Pływanie</c:v>
                </c:pt>
                <c:pt idx="4">
                  <c:v>Gimnastyka</c:v>
                </c:pt>
                <c:pt idx="5">
                  <c:v>Badminton</c:v>
                </c:pt>
                <c:pt idx="6">
                  <c:v>Karate</c:v>
                </c:pt>
                <c:pt idx="7">
                  <c:v>Wspinaczka</c:v>
                </c:pt>
                <c:pt idx="8">
                  <c:v>Piłka nożna</c:v>
                </c:pt>
                <c:pt idx="9">
                  <c:v>Nurkowanie</c:v>
                </c:pt>
                <c:pt idx="10">
                  <c:v>Capoeira</c:v>
                </c:pt>
                <c:pt idx="11">
                  <c:v>Szermierka</c:v>
                </c:pt>
                <c:pt idx="12">
                  <c:v>Koszykówka</c:v>
                </c:pt>
                <c:pt idx="13">
                  <c:v>Golf</c:v>
                </c:pt>
                <c:pt idx="14">
                  <c:v>Aikido</c:v>
                </c:pt>
              </c:strCache>
            </c:strRef>
          </c:cat>
          <c:val>
            <c:numRef>
              <c:f>Arkusz1!$B$2:$B$16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Arkusz1!$A$2:$A$16</c:f>
              <c:strCache>
                <c:ptCount val="15"/>
                <c:pt idx="0">
                  <c:v>Tenis</c:v>
                </c:pt>
                <c:pt idx="1">
                  <c:v>Taniec</c:v>
                </c:pt>
                <c:pt idx="2">
                  <c:v>Jazda konna</c:v>
                </c:pt>
                <c:pt idx="3">
                  <c:v>Pływanie</c:v>
                </c:pt>
                <c:pt idx="4">
                  <c:v>Gimnastyka</c:v>
                </c:pt>
                <c:pt idx="5">
                  <c:v>Badminton</c:v>
                </c:pt>
                <c:pt idx="6">
                  <c:v>Karate</c:v>
                </c:pt>
                <c:pt idx="7">
                  <c:v>Wspinaczka</c:v>
                </c:pt>
                <c:pt idx="8">
                  <c:v>Piłka nożna</c:v>
                </c:pt>
                <c:pt idx="9">
                  <c:v>Nurkowanie</c:v>
                </c:pt>
                <c:pt idx="10">
                  <c:v>Capoeira</c:v>
                </c:pt>
                <c:pt idx="11">
                  <c:v>Szermierka</c:v>
                </c:pt>
                <c:pt idx="12">
                  <c:v>Koszykówka</c:v>
                </c:pt>
                <c:pt idx="13">
                  <c:v>Golf</c:v>
                </c:pt>
                <c:pt idx="14">
                  <c:v>Aikido</c:v>
                </c:pt>
              </c:strCache>
            </c:strRef>
          </c:cat>
          <c:val>
            <c:numRef>
              <c:f>Arkusz1!$C$2:$C$16</c:f>
              <c:numCache>
                <c:formatCode>General</c:formatCode>
                <c:ptCount val="15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5</c:v>
                </c:pt>
                <c:pt idx="7">
                  <c:v>0</c:v>
                </c:pt>
                <c:pt idx="8">
                  <c:v>5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axId val="58349824"/>
        <c:axId val="73863168"/>
      </c:barChart>
      <c:catAx>
        <c:axId val="58349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 i="0" baseline="0">
                <a:solidFill>
                  <a:schemeClr val="tx2">
                    <a:lumMod val="50000"/>
                  </a:schemeClr>
                </a:solidFill>
              </a:defRPr>
            </a:pPr>
            <a:endParaRPr lang="pl-PL"/>
          </a:p>
        </c:txPr>
        <c:crossAx val="73863168"/>
        <c:crosses val="autoZero"/>
        <c:auto val="1"/>
        <c:lblAlgn val="ctr"/>
        <c:lblOffset val="100"/>
      </c:catAx>
      <c:valAx>
        <c:axId val="73863168"/>
        <c:scaling>
          <c:orientation val="minMax"/>
        </c:scaling>
        <c:axPos val="l"/>
        <c:majorGridlines/>
        <c:numFmt formatCode="General" sourceLinked="1"/>
        <c:tickLblPos val="nextTo"/>
        <c:crossAx val="583498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DZIEWCZYNY</c:v>
                </c:pt>
              </c:strCache>
            </c:strRef>
          </c:tx>
          <c:dLbls>
            <c:dLbl>
              <c:idx val="5"/>
              <c:layout>
                <c:manualLayout>
                  <c:x val="-1.4457159307639717E-3"/>
                  <c:y val="4.472593322964119E-2"/>
                </c:manualLayout>
              </c:layout>
              <c:dLblPos val="outEnd"/>
              <c:showVal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Arkusz1!$A$2:$A$16</c:f>
              <c:strCache>
                <c:ptCount val="15"/>
                <c:pt idx="0">
                  <c:v>Brak </c:v>
                </c:pt>
                <c:pt idx="1">
                  <c:v>Leo Messi</c:v>
                </c:pt>
                <c:pt idx="2">
                  <c:v>Valentino Rossi</c:v>
                </c:pt>
                <c:pt idx="3">
                  <c:v>Otylia Jędrzejczak</c:v>
                </c:pt>
                <c:pt idx="4">
                  <c:v>Justyna Kowalczyk</c:v>
                </c:pt>
                <c:pt idx="5">
                  <c:v>Bartek Kurek </c:v>
                </c:pt>
                <c:pt idx="6">
                  <c:v>Rafael Nadal</c:v>
                </c:pt>
                <c:pt idx="7">
                  <c:v>Maciej Gortat</c:v>
                </c:pt>
                <c:pt idx="8">
                  <c:v>David Villa</c:v>
                </c:pt>
                <c:pt idx="9">
                  <c:v>Sergio Garcia</c:v>
                </c:pt>
                <c:pt idx="10">
                  <c:v>Le Bron James</c:v>
                </c:pt>
                <c:pt idx="11">
                  <c:v>Christiano Ronaldo</c:v>
                </c:pt>
                <c:pt idx="12">
                  <c:v>Michael Jordan</c:v>
                </c:pt>
                <c:pt idx="13">
                  <c:v>Miroslav Radovic</c:v>
                </c:pt>
                <c:pt idx="14">
                  <c:v>Artur Boruc</c:v>
                </c:pt>
              </c:strCache>
            </c:strRef>
          </c:cat>
          <c:val>
            <c:numRef>
              <c:f>Arkusz1!$B$2:$B$16</c:f>
              <c:numCache>
                <c:formatCode>General</c:formatCode>
                <c:ptCount val="15"/>
                <c:pt idx="0">
                  <c:v>11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Arkusz1!$A$2:$A$16</c:f>
              <c:strCache>
                <c:ptCount val="15"/>
                <c:pt idx="0">
                  <c:v>Brak </c:v>
                </c:pt>
                <c:pt idx="1">
                  <c:v>Leo Messi</c:v>
                </c:pt>
                <c:pt idx="2">
                  <c:v>Valentino Rossi</c:v>
                </c:pt>
                <c:pt idx="3">
                  <c:v>Otylia Jędrzejczak</c:v>
                </c:pt>
                <c:pt idx="4">
                  <c:v>Justyna Kowalczyk</c:v>
                </c:pt>
                <c:pt idx="5">
                  <c:v>Bartek Kurek </c:v>
                </c:pt>
                <c:pt idx="6">
                  <c:v>Rafael Nadal</c:v>
                </c:pt>
                <c:pt idx="7">
                  <c:v>Maciej Gortat</c:v>
                </c:pt>
                <c:pt idx="8">
                  <c:v>David Villa</c:v>
                </c:pt>
                <c:pt idx="9">
                  <c:v>Sergio Garcia</c:v>
                </c:pt>
                <c:pt idx="10">
                  <c:v>Le Bron James</c:v>
                </c:pt>
                <c:pt idx="11">
                  <c:v>Christiano Ronaldo</c:v>
                </c:pt>
                <c:pt idx="12">
                  <c:v>Michael Jordan</c:v>
                </c:pt>
                <c:pt idx="13">
                  <c:v>Miroslav Radovic</c:v>
                </c:pt>
                <c:pt idx="14">
                  <c:v>Artur Boruc</c:v>
                </c:pt>
              </c:strCache>
            </c:strRef>
          </c:cat>
          <c:val>
            <c:numRef>
              <c:f>Arkusz1!$C$2:$C$16</c:f>
              <c:numCache>
                <c:formatCode>General</c:formatCode>
                <c:ptCount val="15"/>
                <c:pt idx="0">
                  <c:v>13</c:v>
                </c:pt>
                <c:pt idx="1">
                  <c:v>5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axId val="71486080"/>
        <c:axId val="71577984"/>
      </c:barChart>
      <c:catAx>
        <c:axId val="71486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 i="0" baseline="0">
                <a:solidFill>
                  <a:schemeClr val="tx2">
                    <a:lumMod val="50000"/>
                  </a:schemeClr>
                </a:solidFill>
              </a:defRPr>
            </a:pPr>
            <a:endParaRPr lang="pl-PL"/>
          </a:p>
        </c:txPr>
        <c:crossAx val="71577984"/>
        <c:crosses val="autoZero"/>
        <c:auto val="1"/>
        <c:lblAlgn val="ctr"/>
        <c:lblOffset val="100"/>
      </c:catAx>
      <c:valAx>
        <c:axId val="71577984"/>
        <c:scaling>
          <c:orientation val="minMax"/>
        </c:scaling>
        <c:axPos val="l"/>
        <c:majorGridlines/>
        <c:numFmt formatCode="General" sourceLinked="1"/>
        <c:tickLblPos val="nextTo"/>
        <c:crossAx val="714860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DZIEWCZYNY</c:v>
                </c:pt>
              </c:strCache>
            </c:strRef>
          </c:tx>
          <c:dLbls>
            <c:dLbl>
              <c:idx val="5"/>
              <c:layout>
                <c:manualLayout>
                  <c:x val="-1.4456499368922598E-3"/>
                  <c:y val="6.9921833731760585E-2"/>
                </c:manualLayout>
              </c:layout>
              <c:dLblPos val="outEnd"/>
              <c:showVal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Arkusz1!$A$2:$A$14</c:f>
              <c:strCache>
                <c:ptCount val="13"/>
                <c:pt idx="0">
                  <c:v>Brak </c:v>
                </c:pt>
                <c:pt idx="1">
                  <c:v>Siatkówka</c:v>
                </c:pt>
                <c:pt idx="2">
                  <c:v>Piłka nożna</c:v>
                </c:pt>
                <c:pt idx="3">
                  <c:v>Football amerykański</c:v>
                </c:pt>
                <c:pt idx="4">
                  <c:v>Łyżwiarstwo</c:v>
                </c:pt>
                <c:pt idx="5">
                  <c:v>Wrestling</c:v>
                </c:pt>
                <c:pt idx="6">
                  <c:v>Tenis</c:v>
                </c:pt>
                <c:pt idx="7">
                  <c:v>Koszykówka</c:v>
                </c:pt>
                <c:pt idx="8">
                  <c:v>Wyścigi samochodowe</c:v>
                </c:pt>
                <c:pt idx="9">
                  <c:v>Szermierka</c:v>
                </c:pt>
                <c:pt idx="10">
                  <c:v>Golf</c:v>
                </c:pt>
                <c:pt idx="11">
                  <c:v>Piłka ręczna</c:v>
                </c:pt>
                <c:pt idx="12">
                  <c:v>KSW</c:v>
                </c:pt>
              </c:strCache>
            </c:strRef>
          </c:cat>
          <c:val>
            <c:numRef>
              <c:f>Arkusz1!$B$2:$B$14</c:f>
              <c:numCache>
                <c:formatCode>General</c:formatCode>
                <c:ptCount val="13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CHŁOPCY</c:v>
                </c:pt>
              </c:strCache>
            </c:strRef>
          </c:tx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Arkusz1!$A$2:$A$14</c:f>
              <c:strCache>
                <c:ptCount val="13"/>
                <c:pt idx="0">
                  <c:v>Brak </c:v>
                </c:pt>
                <c:pt idx="1">
                  <c:v>Siatkówka</c:v>
                </c:pt>
                <c:pt idx="2">
                  <c:v>Piłka nożna</c:v>
                </c:pt>
                <c:pt idx="3">
                  <c:v>Football amerykański</c:v>
                </c:pt>
                <c:pt idx="4">
                  <c:v>Łyżwiarstwo</c:v>
                </c:pt>
                <c:pt idx="5">
                  <c:v>Wrestling</c:v>
                </c:pt>
                <c:pt idx="6">
                  <c:v>Tenis</c:v>
                </c:pt>
                <c:pt idx="7">
                  <c:v>Koszykówka</c:v>
                </c:pt>
                <c:pt idx="8">
                  <c:v>Wyścigi samochodowe</c:v>
                </c:pt>
                <c:pt idx="9">
                  <c:v>Szermierka</c:v>
                </c:pt>
                <c:pt idx="10">
                  <c:v>Golf</c:v>
                </c:pt>
                <c:pt idx="11">
                  <c:v>Piłka ręczna</c:v>
                </c:pt>
                <c:pt idx="12">
                  <c:v>KSW</c:v>
                </c:pt>
              </c:strCache>
            </c:strRef>
          </c:cat>
          <c:val>
            <c:numRef>
              <c:f>Arkusz1!$C$2:$C$14</c:f>
              <c:numCache>
                <c:formatCode>General</c:formatCode>
                <c:ptCount val="13"/>
                <c:pt idx="0">
                  <c:v>9</c:v>
                </c:pt>
                <c:pt idx="1">
                  <c:v>3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</c:numCache>
            </c:numRef>
          </c:val>
        </c:ser>
        <c:axId val="74157056"/>
        <c:axId val="74179712"/>
      </c:barChart>
      <c:catAx>
        <c:axId val="74157056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 i="0" baseline="0">
                <a:solidFill>
                  <a:schemeClr val="tx2">
                    <a:lumMod val="50000"/>
                  </a:schemeClr>
                </a:solidFill>
              </a:defRPr>
            </a:pPr>
            <a:endParaRPr lang="pl-PL"/>
          </a:p>
        </c:txPr>
        <c:crossAx val="74179712"/>
        <c:crosses val="autoZero"/>
        <c:auto val="1"/>
        <c:lblAlgn val="ctr"/>
        <c:lblOffset val="100"/>
      </c:catAx>
      <c:valAx>
        <c:axId val="74179712"/>
        <c:scaling>
          <c:orientation val="minMax"/>
        </c:scaling>
        <c:axPos val="l"/>
        <c:majorGridlines/>
        <c:numFmt formatCode="General" sourceLinked="1"/>
        <c:tickLblPos val="nextTo"/>
        <c:crossAx val="741570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55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</c:dLbl>
            <c:dLbl>
              <c:idx val="1"/>
              <c:layout>
                <c:manualLayout>
                  <c:x val="0.10256730733622192"/>
                  <c:y val="-1.7625920015533321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2"/>
              <c:layout>
                <c:manualLayout>
                  <c:x val="0.14922230863237426"/>
                  <c:y val="0.20016443476308651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4"/>
              <c:layout>
                <c:manualLayout>
                  <c:x val="0.10307847739140095"/>
                  <c:y val="0.11443157754221622"/>
                </c:manualLayout>
              </c:layout>
              <c:showPercent val="1"/>
            </c:dLbl>
            <c:dLbl>
              <c:idx val="5"/>
              <c:layout>
                <c:manualLayout>
                  <c:x val="8.1753184831314635E-2"/>
                  <c:y val="0.13915296634883767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623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Arkusz1!$A$2:$A$4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Śednio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20</c:v>
                </c:pt>
                <c:pt idx="1">
                  <c:v>1</c:v>
                </c:pt>
                <c:pt idx="2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7479168981224339"/>
          <c:y val="9.5900058723633996E-2"/>
          <c:w val="0.29203619860017499"/>
          <c:h val="0.8829637315430561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6"/>
              <c:layout>
                <c:manualLayout>
                  <c:x val="-2.0188101487314118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21</c:v>
                </c:pt>
                <c:pt idx="1">
                  <c:v>3</c:v>
                </c:pt>
                <c:pt idx="2">
                  <c:v>4</c:v>
                </c:pt>
                <c:pt idx="3">
                  <c:v>10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599332895888081"/>
          <c:y val="2.448695159227323E-2"/>
          <c:w val="0.22936920384951881"/>
          <c:h val="0.97551304840772668"/>
        </c:manualLayout>
      </c:layout>
      <c:txPr>
        <a:bodyPr/>
        <a:lstStyle/>
        <a:p>
          <a:pPr>
            <a:defRPr sz="20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17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5.2219197866903717E-2"/>
                  <c:y val="-0.1176584580752031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4"/>
              <c:layout>
                <c:manualLayout>
                  <c:x val="0.15598938080953986"/>
                  <c:y val="-5.3917807450103425E-2"/>
                </c:manualLayout>
              </c:layout>
              <c:showPercent val="1"/>
            </c:dLbl>
            <c:dLbl>
              <c:idx val="5"/>
              <c:layout>
                <c:manualLayout>
                  <c:x val="8.175318483131494E-2"/>
                  <c:y val="0.13915296634883789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36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39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1"/>
              <c:layout>
                <c:manualLayout>
                  <c:x val="7.7044564492834131E-2"/>
                  <c:y val="-0.13784456970881087"/>
                </c:manualLayout>
              </c:layout>
              <c:showPercent val="1"/>
            </c:dLbl>
            <c:dLbl>
              <c:idx val="2"/>
              <c:layout>
                <c:manualLayout>
                  <c:x val="0.16979872606747404"/>
                  <c:y val="-0.12247469767667638"/>
                </c:manualLayout>
              </c:layout>
              <c:showPercent val="1"/>
            </c:dLbl>
            <c:dLbl>
              <c:idx val="4"/>
              <c:layout>
                <c:manualLayout>
                  <c:x val="4.7228317224012176E-2"/>
                  <c:y val="8.5534139933376649E-2"/>
                </c:manualLayout>
              </c:layout>
              <c:showPercent val="1"/>
            </c:dLbl>
            <c:dLbl>
              <c:idx val="5"/>
              <c:layout>
                <c:manualLayout>
                  <c:x val="3.7660861756101179E-2"/>
                  <c:y val="5.7276845036921972E-2"/>
                </c:manualLayout>
              </c:layout>
              <c:showPercent val="1"/>
            </c:dLbl>
            <c:dLbl>
              <c:idx val="6"/>
              <c:layout>
                <c:manualLayout>
                  <c:x val="1.729553197792838E-2"/>
                  <c:y val="5.0865937126457039E-2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16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747916898122435"/>
          <c:y val="9.5900058723634038E-2"/>
          <c:w val="0.29203619860017499"/>
          <c:h val="0.882963731543056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6"/>
              <c:layout>
                <c:manualLayout>
                  <c:x val="-2.0188101487314137E-4"/>
                  <c:y val="0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Piłka nożna</c:v>
                </c:pt>
                <c:pt idx="1">
                  <c:v>Koszykówka</c:v>
                </c:pt>
                <c:pt idx="2">
                  <c:v>Siatkówka</c:v>
                </c:pt>
                <c:pt idx="3">
                  <c:v>Piłka ręczna</c:v>
                </c:pt>
                <c:pt idx="4">
                  <c:v>Inne</c:v>
                </c:pt>
                <c:pt idx="5">
                  <c:v>Nie lubię gier zespołowych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14</c:v>
                </c:pt>
                <c:pt idx="1">
                  <c:v>15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099332895888084"/>
          <c:y val="0.12849961115431621"/>
          <c:w val="0.31686920384951928"/>
          <c:h val="0.71774254427570761"/>
        </c:manualLayout>
      </c:layout>
      <c:txPr>
        <a:bodyPr/>
        <a:lstStyle/>
        <a:p>
          <a:pPr>
            <a:defRPr sz="1800" b="1" i="0" baseline="0">
              <a:solidFill>
                <a:schemeClr val="tx2">
                  <a:lumMod val="50000"/>
                </a:schemeClr>
              </a:solidFill>
            </a:defRPr>
          </a:pPr>
          <a:endParaRPr lang="pl-PL"/>
        </a:p>
      </c:txPr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39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0"/>
              <c:layout>
                <c:manualLayout>
                  <c:x val="-2.5475178683849985E-2"/>
                  <c:y val="8.4174690358781529E-2"/>
                </c:manualLayout>
              </c:layout>
              <c:showPercent val="1"/>
            </c:dLbl>
            <c:dLbl>
              <c:idx val="2"/>
              <c:layout>
                <c:manualLayout>
                  <c:x val="0.14040384401733152"/>
                  <c:y val="-0.18202747549226025"/>
                </c:manualLayout>
              </c:layout>
              <c:showPercent val="1"/>
            </c:dLbl>
            <c:dLbl>
              <c:idx val="3"/>
              <c:layout>
                <c:manualLayout>
                  <c:x val="0.10619225178683862"/>
                  <c:y val="9.6880818931234861E-3"/>
                </c:manualLayout>
              </c:layout>
              <c:showPercent val="1"/>
            </c:dLbl>
            <c:dLbl>
              <c:idx val="4"/>
              <c:layout>
                <c:manualLayout>
                  <c:x val="0.10307847739140095"/>
                  <c:y val="0.11443157754221613"/>
                </c:manualLayout>
              </c:layout>
              <c:showPercent val="1"/>
            </c:dLbl>
            <c:dLbl>
              <c:idx val="5"/>
              <c:layout>
                <c:manualLayout>
                  <c:x val="8.1753184831314898E-2"/>
                  <c:y val="0.13915296634883784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54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</c:v>
                </c:pt>
                <c:pt idx="1">
                  <c:v>9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605932674147315"/>
          <c:y val="3.1480961138925796E-2"/>
          <c:w val="0.49915796392993461"/>
          <c:h val="0.91814056060760851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MÓJ   ULUBIONY   TYP   SPORTU   TO:</c:v>
                </c:pt>
              </c:strCache>
            </c:strRef>
          </c:tx>
          <c:dLbls>
            <c:dLbl>
              <c:idx val="2"/>
              <c:layout>
                <c:manualLayout>
                  <c:x val="0.11100896196718883"/>
                  <c:y val="-2.1333666045738348E-2"/>
                </c:manualLayout>
              </c:layout>
              <c:showPercent val="1"/>
            </c:dLbl>
            <c:dLbl>
              <c:idx val="4"/>
              <c:layout>
                <c:manualLayout>
                  <c:x val="0.10307847739140095"/>
                  <c:y val="0.11443157754221615"/>
                </c:manualLayout>
              </c:layout>
              <c:showPercent val="1"/>
            </c:dLbl>
            <c:dLbl>
              <c:idx val="5"/>
              <c:layout>
                <c:manualLayout>
                  <c:x val="8.1753184831314843E-2"/>
                  <c:y val="0.13915296634883778"/>
                </c:manualLayout>
              </c:layout>
              <c:showPercent val="1"/>
            </c:dLbl>
            <c:dLbl>
              <c:idx val="6"/>
              <c:layout>
                <c:manualLayout>
                  <c:x val="2.3174508387956889E-2"/>
                  <c:y val="2.7038048987408571E-3"/>
                </c:manualLayout>
              </c:layout>
              <c:showPercent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Arkusz1!$A$2:$A$7</c:f>
              <c:strCache>
                <c:ptCount val="6"/>
                <c:pt idx="0">
                  <c:v>GRY ZESPOŁOWE</c:v>
                </c:pt>
                <c:pt idx="1">
                  <c:v>LEKKOATLETYKA</c:v>
                </c:pt>
                <c:pt idx="2">
                  <c:v>SPORTY WALKI</c:v>
                </c:pt>
                <c:pt idx="3">
                  <c:v>SPORTY ZIMOWE</c:v>
                </c:pt>
                <c:pt idx="4">
                  <c:v>SPORTY WODNE</c:v>
                </c:pt>
                <c:pt idx="5">
                  <c:v>INNE 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13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l-PL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0.10822</cdr:x>
      <cdr:y>0.06818</cdr:y>
    </cdr:from>
    <cdr:to>
      <cdr:x>0.57488</cdr:x>
      <cdr:y>0.35679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67544" y="216024"/>
          <a:ext cx="201622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2000" b="1" dirty="0">
            <a:solidFill>
              <a:srgbClr val="C00000"/>
            </a:solidFill>
            <a:latin typeface="Kristen ITC" pitchFamily="66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B60B446-2C7A-41CC-8195-1BD5C553451F}" type="datetimeFigureOut">
              <a:rPr lang="pl-PL" smtClean="0"/>
              <a:pPr/>
              <a:t>2011-12-11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8C122CE-1D8D-4F90-987C-772E2A52071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chart" Target="../charts/char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chart" Target="../charts/char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chart" Target="../charts/char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hyperlink" Target="http://www.sp24sto.edu.pl/pictures/99SGgodloBIELwww.jpg" TargetMode="External"/><Relationship Id="rId4" Type="http://schemas.openxmlformats.org/officeDocument/2006/relationships/chart" Target="../charts/char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lumMod val="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106697" y="2780928"/>
            <a:ext cx="6993695" cy="12961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pl-PL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SPORTOWA ANKIETA</a:t>
            </a:r>
            <a:endParaRPr lang="pl-PL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23528" y="0"/>
            <a:ext cx="8450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CZY TRENUJESZ JAKIŚ SPORT POZA SZKOŁĄ/NA ZAJĘCIACH DODATKOWYCH?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39552" y="393305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5122" name="Picture 2" descr="http://nowezyciepabianic.pl/wp/wp-content/uploads/2011/06/Sport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4365104"/>
            <a:ext cx="2520280" cy="2182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836712"/>
          <a:ext cx="8892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323528" y="0"/>
            <a:ext cx="8450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JEŚLI TAK, TO JAKI?</a:t>
            </a:r>
          </a:p>
        </p:txBody>
      </p:sp>
      <p:sp>
        <p:nvSpPr>
          <p:cNvPr id="5" name="Prostokąt 4"/>
          <p:cNvSpPr/>
          <p:nvPr/>
        </p:nvSpPr>
        <p:spPr>
          <a:xfrm>
            <a:off x="3851920" y="6021288"/>
            <a:ext cx="1440160" cy="360040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2">
                    <a:lumMod val="50000"/>
                  </a:schemeClr>
                </a:solidFill>
              </a:rPr>
              <a:t>CHŁOPCY</a:t>
            </a:r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851920" y="5517232"/>
            <a:ext cx="1440160" cy="36004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2">
                    <a:lumMod val="50000"/>
                  </a:schemeClr>
                </a:solidFill>
              </a:rPr>
              <a:t>DZIEWCZYNY</a:t>
            </a:r>
            <a:endParaRPr lang="pl-PL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836712"/>
          <a:ext cx="8892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323528" y="0"/>
            <a:ext cx="8450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MÓJ ULUBIONY SPORTOWIEC</a:t>
            </a:r>
          </a:p>
        </p:txBody>
      </p:sp>
      <p:sp>
        <p:nvSpPr>
          <p:cNvPr id="5" name="Prostokąt 4"/>
          <p:cNvSpPr/>
          <p:nvPr/>
        </p:nvSpPr>
        <p:spPr>
          <a:xfrm>
            <a:off x="3851920" y="6021288"/>
            <a:ext cx="1440160" cy="360040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2">
                    <a:lumMod val="50000"/>
                  </a:schemeClr>
                </a:solidFill>
              </a:rPr>
              <a:t>CHŁOPCY</a:t>
            </a:r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851920" y="5517232"/>
            <a:ext cx="1440160" cy="36004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2">
                    <a:lumMod val="50000"/>
                  </a:schemeClr>
                </a:solidFill>
              </a:rPr>
              <a:t>DZIEWCZYNY</a:t>
            </a:r>
            <a:endParaRPr lang="pl-PL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836712"/>
          <a:ext cx="8892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323528" y="0"/>
            <a:ext cx="8450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SPORT, KTÓRY NAJCZĘŚCIEJ OGLĄDAM W TELEWIZJI</a:t>
            </a:r>
          </a:p>
        </p:txBody>
      </p:sp>
      <p:sp>
        <p:nvSpPr>
          <p:cNvPr id="5" name="Prostokąt 4"/>
          <p:cNvSpPr/>
          <p:nvPr/>
        </p:nvSpPr>
        <p:spPr>
          <a:xfrm>
            <a:off x="3851920" y="6021288"/>
            <a:ext cx="1440160" cy="360040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2">
                    <a:lumMod val="50000"/>
                  </a:schemeClr>
                </a:solidFill>
              </a:rPr>
              <a:t>CHŁOPCY</a:t>
            </a:r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851920" y="5517232"/>
            <a:ext cx="1440160" cy="36004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2">
                    <a:lumMod val="50000"/>
                  </a:schemeClr>
                </a:solidFill>
              </a:rPr>
              <a:t>DZIEWCZYNY</a:t>
            </a:r>
            <a:endParaRPr lang="pl-PL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 descr="http://gry-dladzieci.pl/pliki_kolorowanek/male/kolorowanka-telewizor_93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581128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484784"/>
            <a:ext cx="8136903" cy="30243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pl-PL" sz="71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DZIĘKUJĘ ZA OBEJRZENIE </a:t>
            </a:r>
          </a:p>
          <a:p>
            <a:pPr algn="ctr"/>
            <a:r>
              <a:rPr lang="pl-PL" sz="71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PREZENTACJI!!!</a:t>
            </a:r>
            <a:endParaRPr lang="pl-PL" sz="71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216981" y="6165304"/>
            <a:ext cx="29270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Olga Szeliga 6b</a:t>
            </a:r>
            <a:endParaRPr lang="pl-PL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23528" y="0"/>
            <a:ext cx="8450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CZY LUBISZ UPRAWIAĆ SPORTY?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39552" y="393305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13314" name="Picture 2" descr="http://cocktailfodder.files.wordpress.com/2010/10/463px-symbol_thumbs_u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933056"/>
            <a:ext cx="2016224" cy="2608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0" y="26064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MÓJ ULUBIONY TYP SPORTU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39552" y="393305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72200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12292" name="Picture 4" descr="http://spnr12katowice.ehost.pl/sp12/images/stories/grafika/pilkareczna201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581128"/>
            <a:ext cx="1625457" cy="2058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7" y="3547431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0" y="26064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MOJA ULUBIONA GRA ZESPOŁOWA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467544" y="4005064"/>
            <a:ext cx="1951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32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13" name="chart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3848" y="4437112"/>
            <a:ext cx="2023061" cy="1976155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67544" y="0"/>
            <a:ext cx="79928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MOJA ULUBIONA DYSCYPLINA </a:t>
            </a:r>
          </a:p>
          <a:p>
            <a:pPr algn="ctr"/>
            <a:r>
              <a:rPr lang="pl-PL" sz="4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LEKKOATLETYCZNA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39552" y="393305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10242" name="Picture 2" descr="http://www.cksinfo.com/clipart/sports/trackandfield/sprinter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4869160"/>
            <a:ext cx="2262368" cy="17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785329" y="0"/>
            <a:ext cx="7374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MÓJ ULUBIONY SPORT ZIMOWY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611560" y="3861048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9218" name="Picture 2" descr="http://www.bosko.pl/sites/default/files/images/foto_old/nart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492179"/>
            <a:ext cx="2350048" cy="2365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862272" y="0"/>
            <a:ext cx="7220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MÓJ ULUBIONY SPORT WODNY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39552" y="393305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8194" name="Picture 2" descr="http://4.bp.blogspot.com/_4fMvZGw4BuU/TUASLi35lPI/AAAAAAAAFN8/hNUN4XYTycc/s1600/klec2003-c163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2727"/>
          <a:stretch>
            <a:fillRect/>
          </a:stretch>
        </p:blipFill>
        <p:spPr bwMode="auto">
          <a:xfrm>
            <a:off x="2843808" y="5013176"/>
            <a:ext cx="2880320" cy="1332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980728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/>
        </p:nvGraphicFramePr>
        <p:xfrm>
          <a:off x="0" y="4293096"/>
          <a:ext cx="4320480" cy="256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rzałka w dół 5"/>
          <p:cNvSpPr/>
          <p:nvPr/>
        </p:nvSpPr>
        <p:spPr>
          <a:xfrm rot="2289672">
            <a:off x="2609528" y="3547432"/>
            <a:ext cx="340616" cy="1224136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 rot="18525078">
            <a:off x="5393788" y="3318500"/>
            <a:ext cx="340616" cy="1484477"/>
          </a:xfrm>
          <a:prstGeom prst="downArrow">
            <a:avLst>
              <a:gd name="adj1" fmla="val 50000"/>
              <a:gd name="adj2" fmla="val 1047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23528" y="0"/>
            <a:ext cx="8450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CZY REPREZENTYJESZ SZKOŁĘ W JAKICHŚ ZAWODACH SPORTOWYCH?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5436096" y="4221088"/>
          <a:ext cx="432048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39552" y="393305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DZIEWCZYNY</a:t>
            </a:r>
            <a:endParaRPr lang="pl-PL" sz="2800" b="1" dirty="0">
              <a:solidFill>
                <a:srgbClr val="C00000"/>
              </a:solidFill>
              <a:latin typeface="Mistral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00192" y="3933056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rgbClr val="C00000"/>
                </a:solidFill>
                <a:latin typeface="Mistral" pitchFamily="66" charset="0"/>
              </a:rPr>
              <a:t>CHŁOPCY</a:t>
            </a:r>
          </a:p>
        </p:txBody>
      </p:sp>
      <p:pic>
        <p:nvPicPr>
          <p:cNvPr id="7170" name="Picture 2" descr="Logo szkoły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19872" y="4797152"/>
            <a:ext cx="1743349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6" grpId="0" animBg="1"/>
      <p:bldP spid="8" grpId="0" animBg="1"/>
      <p:bldP spid="9" grpId="0"/>
      <p:bldGraphic spid="10" grpId="0">
        <p:bldAsOne/>
      </p:bldGraphic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0" y="836712"/>
          <a:ext cx="8892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323528" y="0"/>
            <a:ext cx="8450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2">
                    <a:lumMod val="50000"/>
                  </a:schemeClr>
                </a:solidFill>
                <a:latin typeface="Mistral" pitchFamily="66" charset="0"/>
              </a:rPr>
              <a:t>JEŚLI TAK, TO W JAKICH?</a:t>
            </a:r>
          </a:p>
        </p:txBody>
      </p:sp>
      <p:sp>
        <p:nvSpPr>
          <p:cNvPr id="5" name="Prostokąt 4"/>
          <p:cNvSpPr/>
          <p:nvPr/>
        </p:nvSpPr>
        <p:spPr>
          <a:xfrm>
            <a:off x="3851920" y="6021288"/>
            <a:ext cx="1440160" cy="360040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2">
                    <a:lumMod val="50000"/>
                  </a:schemeClr>
                </a:solidFill>
              </a:rPr>
              <a:t>CHŁOPCY</a:t>
            </a:r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851920" y="5517232"/>
            <a:ext cx="1440160" cy="36004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2">
                    <a:lumMod val="50000"/>
                  </a:schemeClr>
                </a:solidFill>
              </a:rPr>
              <a:t>DZIEWCZYNY</a:t>
            </a:r>
            <a:endParaRPr lang="pl-PL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Niestandardowy 15">
      <a:dk1>
        <a:srgbClr val="E9F5DB"/>
      </a:dk1>
      <a:lt1>
        <a:srgbClr val="7F7F7F"/>
      </a:lt1>
      <a:dk2>
        <a:srgbClr val="C9F0FF"/>
      </a:dk2>
      <a:lt2>
        <a:srgbClr val="40AFFF"/>
      </a:lt2>
      <a:accent1>
        <a:srgbClr val="FF0000"/>
      </a:accent1>
      <a:accent2>
        <a:srgbClr val="FFC000"/>
      </a:accent2>
      <a:accent3>
        <a:srgbClr val="92D050"/>
      </a:accent3>
      <a:accent4>
        <a:srgbClr val="00B0F0"/>
      </a:accent4>
      <a:accent5>
        <a:srgbClr val="7030A0"/>
      </a:accent5>
      <a:accent6>
        <a:srgbClr val="1AB39F"/>
      </a:accent6>
      <a:hlink>
        <a:srgbClr val="0070C0"/>
      </a:hlink>
      <a:folHlink>
        <a:srgbClr val="00000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2090</TotalTime>
  <Words>187</Words>
  <Application>Microsoft Office PowerPoint</Application>
  <PresentationFormat>Pokaz na ekranie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Metro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</dc:creator>
  <cp:lastModifiedBy>PIOTR</cp:lastModifiedBy>
  <cp:revision>148</cp:revision>
  <dcterms:created xsi:type="dcterms:W3CDTF">2011-11-05T15:34:18Z</dcterms:created>
  <dcterms:modified xsi:type="dcterms:W3CDTF">2011-12-11T17:59:34Z</dcterms:modified>
</cp:coreProperties>
</file>