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iotrek\Moje%20dokumenty\Marcela\ANKIETA%20MUZYCZNA%20-%20DIAGRAM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44"/>
  <c:chart>
    <c:title>
      <c:tx>
        <c:rich>
          <a:bodyPr/>
          <a:lstStyle/>
          <a:p>
            <a: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pPr>
            <a:r>
              <a:rPr lang="pl-PL">
                <a:solidFill>
                  <a:schemeClr val="accent2">
                    <a:lumMod val="60000"/>
                    <a:lumOff val="40000"/>
                  </a:schemeClr>
                </a:solidFill>
              </a:rPr>
              <a:t>Jaki rodzaj muzyki lubisz?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Arkusz3!$C$4:$F$4</c:f>
              <c:strCache>
                <c:ptCount val="4"/>
                <c:pt idx="0">
                  <c:v>POP</c:v>
                </c:pt>
                <c:pt idx="1">
                  <c:v>ROCK</c:v>
                </c:pt>
                <c:pt idx="2">
                  <c:v>METAL </c:v>
                </c:pt>
                <c:pt idx="3">
                  <c:v>RAP</c:v>
                </c:pt>
              </c:strCache>
            </c:strRef>
          </c:cat>
          <c:val>
            <c:numRef>
              <c:f>Arkusz3!$C$5:$F$5</c:f>
              <c:numCache>
                <c:formatCode>0%</c:formatCode>
                <c:ptCount val="4"/>
                <c:pt idx="0">
                  <c:v>0.35000000000000003</c:v>
                </c:pt>
                <c:pt idx="1">
                  <c:v>0.2</c:v>
                </c:pt>
                <c:pt idx="2">
                  <c:v>0.2</c:v>
                </c:pt>
                <c:pt idx="3">
                  <c:v>0.25</c:v>
                </c:pt>
              </c:numCache>
            </c:numRef>
          </c:val>
        </c:ser>
        <c:shape val="box"/>
        <c:axId val="57364480"/>
        <c:axId val="57366016"/>
        <c:axId val="0"/>
      </c:bar3DChart>
      <c:catAx>
        <c:axId val="5736448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7366016"/>
        <c:crosses val="autoZero"/>
        <c:auto val="1"/>
        <c:lblAlgn val="ctr"/>
        <c:lblOffset val="100"/>
      </c:catAx>
      <c:valAx>
        <c:axId val="57366016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7364480"/>
        <c:crosses val="autoZero"/>
        <c:crossBetween val="between"/>
      </c:valAx>
    </c:plotArea>
    <c:plotVisOnly val="1"/>
  </c:chart>
  <c:spPr>
    <a:solidFill>
      <a:schemeClr val="tx2">
        <a:lumMod val="50000"/>
      </a:schemeClr>
    </a:solidFill>
  </c:spPr>
  <c:txPr>
    <a:bodyPr/>
    <a:lstStyle/>
    <a:p>
      <a:pPr>
        <a:defRPr sz="1800"/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1"/>
  <c:chart>
    <c:title>
      <c:tx>
        <c:rich>
          <a:bodyPr/>
          <a:lstStyle/>
          <a:p>
            <a:pPr>
              <a:defRPr>
                <a:solidFill>
                  <a:schemeClr val="bg1">
                    <a:lumMod val="75000"/>
                  </a:schemeClr>
                </a:solidFill>
              </a:defRPr>
            </a:pPr>
            <a:r>
              <a:rPr lang="pl-PL">
                <a:solidFill>
                  <a:schemeClr val="bg1">
                    <a:lumMod val="75000"/>
                  </a:schemeClr>
                </a:solidFill>
              </a:rPr>
              <a:t>W jakim języku słuchasz muzyki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Arkusz3!$C$22:$E$22</c:f>
              <c:strCache>
                <c:ptCount val="3"/>
                <c:pt idx="0">
                  <c:v>POLSKU</c:v>
                </c:pt>
                <c:pt idx="1">
                  <c:v>ANGIELSKU</c:v>
                </c:pt>
                <c:pt idx="2">
                  <c:v>HISZPAŃSKU</c:v>
                </c:pt>
              </c:strCache>
            </c:strRef>
          </c:cat>
          <c:val>
            <c:numRef>
              <c:f>Arkusz3!$C$23:$E$23</c:f>
              <c:numCache>
                <c:formatCode>0%</c:formatCode>
                <c:ptCount val="3"/>
                <c:pt idx="0">
                  <c:v>0.25</c:v>
                </c:pt>
                <c:pt idx="1">
                  <c:v>0.70000000000000007</c:v>
                </c:pt>
                <c:pt idx="2">
                  <c:v>0.05</c:v>
                </c:pt>
              </c:numCache>
            </c:numRef>
          </c:val>
        </c:ser>
        <c:shape val="box"/>
        <c:axId val="58136064"/>
        <c:axId val="58137600"/>
        <c:axId val="0"/>
      </c:bar3DChart>
      <c:catAx>
        <c:axId val="581360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75000"/>
                  </a:schemeClr>
                </a:solidFill>
              </a:defRPr>
            </a:pPr>
            <a:endParaRPr lang="pl-PL"/>
          </a:p>
        </c:txPr>
        <c:crossAx val="58137600"/>
        <c:crosses val="autoZero"/>
        <c:auto val="1"/>
        <c:lblAlgn val="ctr"/>
        <c:lblOffset val="100"/>
      </c:catAx>
      <c:valAx>
        <c:axId val="5813760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75000"/>
                  </a:schemeClr>
                </a:solidFill>
              </a:defRPr>
            </a:pPr>
            <a:endParaRPr lang="pl-PL"/>
          </a:p>
        </c:txPr>
        <c:crossAx val="581360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47"/>
  <c:chart>
    <c:title>
      <c:tx>
        <c:rich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r>
              <a:rPr lang="pl-PL">
                <a:solidFill>
                  <a:schemeClr val="tx2">
                    <a:lumMod val="60000"/>
                    <a:lumOff val="40000"/>
                  </a:schemeClr>
                </a:solidFill>
              </a:rPr>
              <a:t>Czy często słuchasz muzyki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Arkusz3!$C$24:$E$24</c:f>
              <c:strCache>
                <c:ptCount val="3"/>
                <c:pt idx="0">
                  <c:v>TAK, CZĘSTO</c:v>
                </c:pt>
                <c:pt idx="1">
                  <c:v>CZASAMI</c:v>
                </c:pt>
                <c:pt idx="2">
                  <c:v>RZADKO</c:v>
                </c:pt>
              </c:strCache>
            </c:strRef>
          </c:cat>
          <c:val>
            <c:numRef>
              <c:f>Arkusz3!$C$25:$E$25</c:f>
              <c:numCache>
                <c:formatCode>0%</c:formatCode>
                <c:ptCount val="3"/>
                <c:pt idx="0">
                  <c:v>0.8</c:v>
                </c:pt>
                <c:pt idx="1">
                  <c:v>0.15000000000000002</c:v>
                </c:pt>
                <c:pt idx="2">
                  <c:v>0.05</c:v>
                </c:pt>
              </c:numCache>
            </c:numRef>
          </c:val>
        </c:ser>
        <c:shape val="box"/>
        <c:axId val="58158464"/>
        <c:axId val="58180736"/>
        <c:axId val="0"/>
      </c:bar3DChart>
      <c:catAx>
        <c:axId val="581584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8180736"/>
        <c:crosses val="autoZero"/>
        <c:auto val="1"/>
        <c:lblAlgn val="ctr"/>
        <c:lblOffset val="100"/>
      </c:catAx>
      <c:valAx>
        <c:axId val="5818073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81584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7"/>
  <c:chart>
    <c:title>
      <c:tx>
        <c:rich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r>
              <a:rPr lang="pl-PL">
                <a:solidFill>
                  <a:schemeClr val="tx2">
                    <a:lumMod val="60000"/>
                    <a:lumOff val="40000"/>
                  </a:schemeClr>
                </a:solidFill>
              </a:rPr>
              <a:t>Wolisz: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9.601710921008777E-2"/>
          <c:y val="0.10138596425106441"/>
          <c:w val="0.8837739093804392"/>
          <c:h val="0.82977538984138877"/>
        </c:manualLayout>
      </c:layout>
      <c:bar3DChart>
        <c:barDir val="col"/>
        <c:grouping val="clustered"/>
        <c:ser>
          <c:idx val="0"/>
          <c:order val="0"/>
          <c:cat>
            <c:strRef>
              <c:f>Arkusz3!$C$6:$D$6</c:f>
              <c:strCache>
                <c:ptCount val="2"/>
                <c:pt idx="0">
                  <c:v>SOLISTÓW</c:v>
                </c:pt>
                <c:pt idx="1">
                  <c:v>ZESPOŁY</c:v>
                </c:pt>
              </c:strCache>
            </c:strRef>
          </c:cat>
          <c:val>
            <c:numRef>
              <c:f>Arkusz3!$C$7:$D$7</c:f>
              <c:numCache>
                <c:formatCode>0%</c:formatCode>
                <c:ptCount val="2"/>
                <c:pt idx="0">
                  <c:v>0.30000000000000004</c:v>
                </c:pt>
                <c:pt idx="1">
                  <c:v>0.70000000000000007</c:v>
                </c:pt>
              </c:numCache>
            </c:numRef>
          </c:val>
        </c:ser>
        <c:shape val="box"/>
        <c:axId val="57386496"/>
        <c:axId val="57388032"/>
        <c:axId val="0"/>
      </c:bar3DChart>
      <c:catAx>
        <c:axId val="573864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50000"/>
                  </a:schemeClr>
                </a:solidFill>
              </a:defRPr>
            </a:pPr>
            <a:endParaRPr lang="pl-PL"/>
          </a:p>
        </c:txPr>
        <c:crossAx val="57388032"/>
        <c:crosses val="autoZero"/>
        <c:auto val="1"/>
        <c:lblAlgn val="ctr"/>
        <c:lblOffset val="100"/>
      </c:catAx>
      <c:valAx>
        <c:axId val="5738803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73864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2"/>
  <c:chart>
    <c:title>
      <c:tx>
        <c:rich>
          <a:bodyPr/>
          <a:lstStyle/>
          <a:p>
            <a: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pPr>
            <a:r>
              <a:rPr lang="pl-PL">
                <a:solidFill>
                  <a:schemeClr val="accent5">
                    <a:lumMod val="60000"/>
                    <a:lumOff val="40000"/>
                  </a:schemeClr>
                </a:solidFill>
              </a:rPr>
              <a:t>Ulubiony instrument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Arkusz3!$C$8:$E$8</c:f>
              <c:strCache>
                <c:ptCount val="3"/>
                <c:pt idx="0">
                  <c:v>GITARA</c:v>
                </c:pt>
                <c:pt idx="1">
                  <c:v>PERKUSJA</c:v>
                </c:pt>
                <c:pt idx="2">
                  <c:v>FORTEPIAN</c:v>
                </c:pt>
              </c:strCache>
            </c:strRef>
          </c:cat>
          <c:val>
            <c:numRef>
              <c:f>Arkusz3!$C$9:$E$9</c:f>
              <c:numCache>
                <c:formatCode>0%</c:formatCode>
                <c:ptCount val="3"/>
                <c:pt idx="0">
                  <c:v>0.8</c:v>
                </c:pt>
                <c:pt idx="1">
                  <c:v>0.15000000000000002</c:v>
                </c:pt>
                <c:pt idx="2">
                  <c:v>0.05</c:v>
                </c:pt>
              </c:numCache>
            </c:numRef>
          </c:val>
        </c:ser>
        <c:shape val="box"/>
        <c:axId val="57396224"/>
        <c:axId val="57963264"/>
        <c:axId val="0"/>
      </c:bar3DChart>
      <c:catAx>
        <c:axId val="573962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7963264"/>
        <c:crosses val="autoZero"/>
        <c:auto val="1"/>
        <c:lblAlgn val="ctr"/>
        <c:lblOffset val="100"/>
      </c:catAx>
      <c:valAx>
        <c:axId val="5796326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7396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8"/>
  <c:chart>
    <c:title>
      <c:tx>
        <c:rich>
          <a:bodyPr/>
          <a:lstStyle/>
          <a:p>
            <a:pPr>
              <a:defRPr>
                <a:solidFill>
                  <a:schemeClr val="accent4">
                    <a:lumMod val="40000"/>
                    <a:lumOff val="60000"/>
                  </a:schemeClr>
                </a:solidFill>
              </a:defRPr>
            </a:pPr>
            <a:r>
              <a:rPr lang="pl-PL">
                <a:solidFill>
                  <a:schemeClr val="accent4">
                    <a:lumMod val="40000"/>
                    <a:lumOff val="60000"/>
                  </a:schemeClr>
                </a:solidFill>
              </a:rPr>
              <a:t>Teledyski oglądasz na:</a:t>
            </a:r>
          </a:p>
        </c:rich>
      </c:tx>
      <c:layout>
        <c:manualLayout>
          <c:xMode val="edge"/>
          <c:yMode val="edge"/>
          <c:x val="0.1807452571604814"/>
          <c:y val="3.5423539081182197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9138261901870054"/>
          <c:y val="0.10335271389598687"/>
          <c:w val="0.80861745046570288"/>
          <c:h val="0.82643132172259437"/>
        </c:manualLayout>
      </c:layout>
      <c:bar3DChart>
        <c:barDir val="col"/>
        <c:grouping val="clustered"/>
        <c:ser>
          <c:idx val="0"/>
          <c:order val="0"/>
          <c:cat>
            <c:strRef>
              <c:f>Arkusz3!$C$10:$D$10</c:f>
              <c:strCache>
                <c:ptCount val="2"/>
                <c:pt idx="0">
                  <c:v>YOUTUBE</c:v>
                </c:pt>
                <c:pt idx="1">
                  <c:v>VIVA</c:v>
                </c:pt>
              </c:strCache>
            </c:strRef>
          </c:cat>
          <c:val>
            <c:numRef>
              <c:f>Arkusz3!$C$11:$D$11</c:f>
              <c:numCache>
                <c:formatCode>0%</c:formatCode>
                <c:ptCount val="2"/>
                <c:pt idx="0">
                  <c:v>0.95000000000000007</c:v>
                </c:pt>
                <c:pt idx="1">
                  <c:v>0.05</c:v>
                </c:pt>
              </c:numCache>
            </c:numRef>
          </c:val>
        </c:ser>
        <c:shape val="box"/>
        <c:axId val="57992704"/>
        <c:axId val="57994240"/>
        <c:axId val="0"/>
      </c:bar3DChart>
      <c:catAx>
        <c:axId val="579927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accent4">
                    <a:lumMod val="40000"/>
                    <a:lumOff val="60000"/>
                  </a:schemeClr>
                </a:solidFill>
              </a:defRPr>
            </a:pPr>
            <a:endParaRPr lang="pl-PL"/>
          </a:p>
        </c:txPr>
        <c:crossAx val="57994240"/>
        <c:crosses val="autoZero"/>
        <c:auto val="1"/>
        <c:lblAlgn val="ctr"/>
        <c:lblOffset val="100"/>
      </c:catAx>
      <c:valAx>
        <c:axId val="5799424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accent4">
                    <a:lumMod val="40000"/>
                    <a:lumOff val="60000"/>
                  </a:schemeClr>
                </a:solidFill>
              </a:defRPr>
            </a:pPr>
            <a:endParaRPr lang="pl-PL"/>
          </a:p>
        </c:txPr>
        <c:crossAx val="579927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6"/>
  <c:chart>
    <c:title>
      <c:tx>
        <c:rich>
          <a:bodyPr/>
          <a:lstStyle/>
          <a:p>
            <a:pPr>
              <a:defRPr>
                <a:solidFill>
                  <a:schemeClr val="accent4">
                    <a:lumMod val="40000"/>
                    <a:lumOff val="60000"/>
                  </a:schemeClr>
                </a:solidFill>
              </a:defRPr>
            </a:pP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Ulubiona</a:t>
            </a:r>
            <a:r>
              <a:rPr lang="pl-PL" baseline="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stacja radiowa</a:t>
            </a:r>
            <a:endParaRPr lang="pl-PL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Arkusz3!$C$12:$G$12</c:f>
              <c:strCache>
                <c:ptCount val="5"/>
                <c:pt idx="0">
                  <c:v>ANTY RADIO</c:v>
                </c:pt>
                <c:pt idx="1">
                  <c:v>RADIO ESKA</c:v>
                </c:pt>
                <c:pt idx="2">
                  <c:v>ESKA ROCK</c:v>
                </c:pt>
                <c:pt idx="3">
                  <c:v>RMF</c:v>
                </c:pt>
                <c:pt idx="4">
                  <c:v>RADIO ZET</c:v>
                </c:pt>
              </c:strCache>
            </c:strRef>
          </c:cat>
          <c:val>
            <c:numRef>
              <c:f>Arkusz3!$C$13:$G$13</c:f>
              <c:numCache>
                <c:formatCode>0%</c:formatCode>
                <c:ptCount val="5"/>
                <c:pt idx="0">
                  <c:v>0.15000000000000002</c:v>
                </c:pt>
                <c:pt idx="1">
                  <c:v>0.1</c:v>
                </c:pt>
                <c:pt idx="2">
                  <c:v>0.05</c:v>
                </c:pt>
                <c:pt idx="3">
                  <c:v>0.35000000000000003</c:v>
                </c:pt>
                <c:pt idx="4">
                  <c:v>0.35000000000000003</c:v>
                </c:pt>
              </c:numCache>
            </c:numRef>
          </c:val>
        </c:ser>
        <c:shape val="box"/>
        <c:axId val="58019200"/>
        <c:axId val="58020992"/>
        <c:axId val="0"/>
      </c:bar3DChart>
      <c:catAx>
        <c:axId val="580192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accent4">
                    <a:lumMod val="40000"/>
                    <a:lumOff val="60000"/>
                  </a:schemeClr>
                </a:solidFill>
              </a:defRPr>
            </a:pPr>
            <a:endParaRPr lang="pl-PL"/>
          </a:p>
        </c:txPr>
        <c:crossAx val="58020992"/>
        <c:crosses val="autoZero"/>
        <c:auto val="1"/>
        <c:lblAlgn val="ctr"/>
        <c:lblOffset val="100"/>
      </c:catAx>
      <c:valAx>
        <c:axId val="5802099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accent4">
                    <a:lumMod val="40000"/>
                    <a:lumOff val="60000"/>
                  </a:schemeClr>
                </a:solidFill>
              </a:defRPr>
            </a:pPr>
            <a:endParaRPr lang="pl-PL"/>
          </a:p>
        </c:txPr>
        <c:crossAx val="580192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1"/>
  <c:chart>
    <c:title>
      <c:tx>
        <c:rich>
          <a:bodyPr/>
          <a:lstStyle/>
          <a:p>
            <a:pPr>
              <a:defRPr>
                <a:solidFill>
                  <a:schemeClr val="bg1">
                    <a:lumMod val="85000"/>
                  </a:schemeClr>
                </a:solidFill>
              </a:defRPr>
            </a:pPr>
            <a:r>
              <a:rPr lang="pl-PL" dirty="0" smtClean="0">
                <a:solidFill>
                  <a:schemeClr val="bg1">
                    <a:lumMod val="85000"/>
                  </a:schemeClr>
                </a:solidFill>
              </a:rPr>
              <a:t>Gdzie</a:t>
            </a:r>
            <a:r>
              <a:rPr lang="pl-PL" baseline="0" dirty="0" smtClean="0">
                <a:solidFill>
                  <a:schemeClr val="bg1">
                    <a:lumMod val="85000"/>
                  </a:schemeClr>
                </a:solidFill>
              </a:rPr>
              <a:t> najczęściej słucha się muzyki</a:t>
            </a:r>
            <a:endParaRPr lang="pl-PL" dirty="0">
              <a:solidFill>
                <a:schemeClr val="bg1">
                  <a:lumMod val="85000"/>
                </a:schemeClr>
              </a:solidFill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Arkusz3!$C$14:$D$14</c:f>
              <c:strCache>
                <c:ptCount val="2"/>
                <c:pt idx="0">
                  <c:v>W DOMU</c:v>
                </c:pt>
                <c:pt idx="1">
                  <c:v>W SAMOCHODZIE</c:v>
                </c:pt>
              </c:strCache>
            </c:strRef>
          </c:cat>
          <c:val>
            <c:numRef>
              <c:f>Arkusz3!$C$15:$D$15</c:f>
              <c:numCache>
                <c:formatCode>0%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val>
        </c:ser>
        <c:shape val="box"/>
        <c:axId val="58054144"/>
        <c:axId val="58055680"/>
        <c:axId val="0"/>
      </c:bar3DChart>
      <c:catAx>
        <c:axId val="580541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85000"/>
                  </a:schemeClr>
                </a:solidFill>
              </a:defRPr>
            </a:pPr>
            <a:endParaRPr lang="pl-PL"/>
          </a:p>
        </c:txPr>
        <c:crossAx val="58055680"/>
        <c:crosses val="autoZero"/>
        <c:auto val="1"/>
        <c:lblAlgn val="ctr"/>
        <c:lblOffset val="100"/>
      </c:catAx>
      <c:valAx>
        <c:axId val="5805568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85000"/>
                  </a:schemeClr>
                </a:solidFill>
              </a:defRPr>
            </a:pPr>
            <a:endParaRPr lang="pl-PL"/>
          </a:p>
        </c:txPr>
        <c:crossAx val="580541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4"/>
  <c:chart>
    <c:title>
      <c:tx>
        <c:rich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Czego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wolisz słuchać muzyki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Arkusz3!$C$16:$D$16</c:f>
              <c:strCache>
                <c:ptCount val="2"/>
                <c:pt idx="0">
                  <c:v>PŁYT</c:v>
                </c:pt>
                <c:pt idx="1">
                  <c:v>RADIA</c:v>
                </c:pt>
              </c:strCache>
            </c:strRef>
          </c:cat>
          <c:val>
            <c:numRef>
              <c:f>Arkusz3!$C$17:$D$17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</c:ser>
        <c:shape val="box"/>
        <c:axId val="58105216"/>
        <c:axId val="58107008"/>
        <c:axId val="0"/>
      </c:bar3DChart>
      <c:catAx>
        <c:axId val="581052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endParaRPr lang="pl-PL"/>
          </a:p>
        </c:txPr>
        <c:crossAx val="58107008"/>
        <c:crosses val="autoZero"/>
        <c:auto val="1"/>
        <c:lblAlgn val="ctr"/>
        <c:lblOffset val="100"/>
      </c:catAx>
      <c:valAx>
        <c:axId val="5810700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endParaRPr lang="pl-PL"/>
          </a:p>
        </c:txPr>
        <c:crossAx val="581052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2"/>
  <c:chart>
    <c:title>
      <c:tx>
        <c:rich>
          <a:bodyPr/>
          <a:lstStyle/>
          <a:p>
            <a: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pPr>
            <a:r>
              <a:rPr lang="pl-PL">
                <a:solidFill>
                  <a:schemeClr val="accent1">
                    <a:lumMod val="60000"/>
                    <a:lumOff val="40000"/>
                  </a:schemeClr>
                </a:solidFill>
              </a:rPr>
              <a:t>Ile masz płyt?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Arkusz3!$C$18:$F$18</c:f>
              <c:strCache>
                <c:ptCount val="4"/>
                <c:pt idx="0">
                  <c:v>PIĘĆ</c:v>
                </c:pt>
                <c:pt idx="1">
                  <c:v>DZIĘSIĘĆ</c:v>
                </c:pt>
                <c:pt idx="2">
                  <c:v>PIĘTNAŚCIE</c:v>
                </c:pt>
                <c:pt idx="3">
                  <c:v>DWADZIEŚCIA</c:v>
                </c:pt>
              </c:strCache>
            </c:strRef>
          </c:cat>
          <c:val>
            <c:numRef>
              <c:f>Arkusz3!$C$19:$F$19</c:f>
              <c:numCache>
                <c:formatCode>0%</c:formatCode>
                <c:ptCount val="4"/>
                <c:pt idx="0">
                  <c:v>0.2</c:v>
                </c:pt>
                <c:pt idx="1">
                  <c:v>0.2</c:v>
                </c:pt>
                <c:pt idx="2">
                  <c:v>0.05</c:v>
                </c:pt>
                <c:pt idx="3">
                  <c:v>0.55000000000000004</c:v>
                </c:pt>
              </c:numCache>
            </c:numRef>
          </c:val>
        </c:ser>
        <c:shape val="box"/>
        <c:axId val="58205696"/>
        <c:axId val="58207232"/>
        <c:axId val="0"/>
      </c:bar3DChart>
      <c:catAx>
        <c:axId val="582056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8207232"/>
        <c:crosses val="autoZero"/>
        <c:auto val="1"/>
        <c:lblAlgn val="ctr"/>
        <c:lblOffset val="100"/>
      </c:catAx>
      <c:valAx>
        <c:axId val="5820723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82056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7"/>
  <c:chart>
    <c:title>
      <c:tx>
        <c:rich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Skąd masz swoje płyty?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Arkusz3!$C$20:$D$20</c:f>
              <c:strCache>
                <c:ptCount val="2"/>
                <c:pt idx="0">
                  <c:v>DOTAJESZ</c:v>
                </c:pt>
                <c:pt idx="1">
                  <c:v>KUPUJESZ</c:v>
                </c:pt>
              </c:strCache>
            </c:strRef>
          </c:cat>
          <c:val>
            <c:numRef>
              <c:f>Arkusz3!$C$21:$D$21</c:f>
              <c:numCache>
                <c:formatCode>0%</c:formatCode>
                <c:ptCount val="2"/>
                <c:pt idx="0">
                  <c:v>0.35000000000000003</c:v>
                </c:pt>
                <c:pt idx="1">
                  <c:v>0.65000000000000013</c:v>
                </c:pt>
              </c:numCache>
            </c:numRef>
          </c:val>
        </c:ser>
        <c:shape val="box"/>
        <c:axId val="58224000"/>
        <c:axId val="58233984"/>
        <c:axId val="0"/>
      </c:bar3DChart>
      <c:catAx>
        <c:axId val="582240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8233984"/>
        <c:crosses val="autoZero"/>
        <c:auto val="1"/>
        <c:lblAlgn val="ctr"/>
        <c:lblOffset val="100"/>
      </c:catAx>
      <c:valAx>
        <c:axId val="5823398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endParaRPr lang="pl-PL"/>
          </a:p>
        </c:txPr>
        <c:crossAx val="582240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66B3D3F-D8FB-4CAD-BB18-0662625D759E}" type="datetimeFigureOut">
              <a:rPr lang="pl-PL" smtClean="0"/>
              <a:pPr/>
              <a:t>2011-12-12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AD28DB-00AE-4451-9717-37647AED6E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123728" y="908720"/>
            <a:ext cx="56886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DIAGRAMY</a:t>
            </a:r>
          </a:p>
          <a:p>
            <a:pPr algn="ctr"/>
            <a:r>
              <a:rPr lang="pl-P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PROCENTOWE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395536" y="188640"/>
          <a:ext cx="7344816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251520" y="188640"/>
          <a:ext cx="756084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251520" y="260648"/>
          <a:ext cx="781236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764704"/>
            <a:ext cx="633670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KONIEC!</a:t>
            </a:r>
          </a:p>
        </p:txBody>
      </p:sp>
      <p:sp>
        <p:nvSpPr>
          <p:cNvPr id="3" name="Prostokąt 2"/>
          <p:cNvSpPr/>
          <p:nvPr/>
        </p:nvSpPr>
        <p:spPr>
          <a:xfrm>
            <a:off x="3347864" y="5733256"/>
            <a:ext cx="47525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pl-PL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 BT" pitchFamily="82" charset="0"/>
              </a:rPr>
              <a:t>MARTYNA</a:t>
            </a:r>
            <a:r>
              <a:rPr lang="pl-P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 BT" pitchFamily="82" charset="0"/>
              </a:rPr>
              <a:t> </a:t>
            </a:r>
            <a:r>
              <a:rPr lang="pl-PL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 BT" pitchFamily="82" charset="0"/>
              </a:rPr>
              <a:t>KAPEŁUŚ</a:t>
            </a:r>
            <a:r>
              <a:rPr lang="pl-P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 BT" pitchFamily="82" charset="0"/>
              </a:rPr>
              <a:t> </a:t>
            </a:r>
            <a:r>
              <a:rPr lang="pl-PL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 BT" pitchFamily="82" charset="0"/>
              </a:rPr>
              <a:t>6B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oadway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251520" y="188640"/>
          <a:ext cx="7704856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/>
          <p:nvPr/>
        </p:nvGraphicFramePr>
        <p:xfrm>
          <a:off x="683568" y="260648"/>
          <a:ext cx="684076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323528" y="260648"/>
          <a:ext cx="770485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395536" y="188640"/>
          <a:ext cx="6696744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539552" y="332656"/>
          <a:ext cx="734481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827584" y="260648"/>
          <a:ext cx="69127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/>
          <p:nvPr/>
        </p:nvGraphicFramePr>
        <p:xfrm>
          <a:off x="395536" y="260648"/>
          <a:ext cx="720080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323528" y="188640"/>
          <a:ext cx="7632848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50</Words>
  <Application>Microsoft Office PowerPoint</Application>
  <PresentationFormat>On-screen Show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Bogaty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Piotrek</dc:creator>
  <cp:lastModifiedBy> </cp:lastModifiedBy>
  <cp:revision>11</cp:revision>
  <dcterms:created xsi:type="dcterms:W3CDTF">2011-11-29T19:13:09Z</dcterms:created>
  <dcterms:modified xsi:type="dcterms:W3CDTF">2011-12-12T09:05:31Z</dcterms:modified>
</cp:coreProperties>
</file>